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334" r:id="rId2"/>
    <p:sldId id="372" r:id="rId3"/>
    <p:sldId id="309" r:id="rId4"/>
    <p:sldId id="318" r:id="rId5"/>
    <p:sldId id="335" r:id="rId6"/>
    <p:sldId id="371" r:id="rId7"/>
    <p:sldId id="319" r:id="rId8"/>
    <p:sldId id="321" r:id="rId9"/>
    <p:sldId id="364" r:id="rId10"/>
    <p:sldId id="370" r:id="rId11"/>
    <p:sldId id="381" r:id="rId12"/>
    <p:sldId id="322" r:id="rId13"/>
    <p:sldId id="368" r:id="rId14"/>
    <p:sldId id="331" r:id="rId15"/>
    <p:sldId id="332" r:id="rId16"/>
    <p:sldId id="308" r:id="rId17"/>
    <p:sldId id="376" r:id="rId18"/>
    <p:sldId id="354" r:id="rId19"/>
    <p:sldId id="380" r:id="rId20"/>
    <p:sldId id="369" r:id="rId21"/>
    <p:sldId id="330" r:id="rId22"/>
    <p:sldId id="355" r:id="rId23"/>
    <p:sldId id="337" r:id="rId24"/>
    <p:sldId id="346" r:id="rId25"/>
    <p:sldId id="378" r:id="rId26"/>
    <p:sldId id="379" r:id="rId27"/>
    <p:sldId id="339" r:id="rId28"/>
    <p:sldId id="347" r:id="rId29"/>
    <p:sldId id="345" r:id="rId30"/>
    <p:sldId id="340" r:id="rId31"/>
    <p:sldId id="341" r:id="rId32"/>
    <p:sldId id="348" r:id="rId33"/>
    <p:sldId id="349" r:id="rId34"/>
    <p:sldId id="350" r:id="rId35"/>
    <p:sldId id="351" r:id="rId36"/>
    <p:sldId id="352" r:id="rId37"/>
    <p:sldId id="358" r:id="rId38"/>
    <p:sldId id="336" r:id="rId39"/>
    <p:sldId id="360" r:id="rId40"/>
    <p:sldId id="359" r:id="rId41"/>
    <p:sldId id="363" r:id="rId42"/>
    <p:sldId id="362" r:id="rId43"/>
    <p:sldId id="361" r:id="rId44"/>
  </p:sldIdLst>
  <p:sldSz cx="24384000" cy="13716000"/>
  <p:notesSz cx="6858000" cy="9144000"/>
  <p:embeddedFontLst>
    <p:embeddedFont>
      <p:font typeface="Helvetica Neue" panose="02000503000000020004" pitchFamily="2" charset="0"/>
      <p:regular r:id="rId46"/>
      <p:bold r:id="rId47"/>
      <p:italic r:id="rId48"/>
      <p:boldItalic r:id="rId49"/>
    </p:embeddedFont>
    <p:embeddedFont>
      <p:font typeface="Sagona Book" panose="02020503050505020204" pitchFamily="18"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47JZ6xZBTHrDnJTvBkTYrzwNR3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C594"/>
    <a:srgbClr val="7F1F3B"/>
    <a:srgbClr val="66192F"/>
    <a:srgbClr val="AC294F"/>
    <a:srgbClr val="F58EAD"/>
    <a:srgbClr val="FF6C1E"/>
    <a:srgbClr val="FF4A40"/>
    <a:srgbClr val="FF473E"/>
    <a:srgbClr val="C0352E"/>
    <a:srgbClr val="C937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34"/>
    <p:restoredTop sz="84038"/>
  </p:normalViewPr>
  <p:slideViewPr>
    <p:cSldViewPr snapToGrid="0">
      <p:cViewPr varScale="1">
        <p:scale>
          <a:sx n="43" d="100"/>
          <a:sy n="43" d="100"/>
        </p:scale>
        <p:origin x="1472" y="248"/>
      </p:cViewPr>
      <p:guideLst/>
    </p:cSldViewPr>
  </p:slideViewPr>
  <p:outlineViewPr>
    <p:cViewPr>
      <p:scale>
        <a:sx n="33" d="100"/>
        <a:sy n="33" d="100"/>
      </p:scale>
      <p:origin x="0" y="-1721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 Type="http://schemas.openxmlformats.org/officeDocument/2006/relationships/slide" Target="slides/slide4.xml"/><Relationship Id="rId61" Type="http://customschemas.google.com/relationships/presentationmetadata" Target="meta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734F4F-23D2-C14F-BF1E-C7B5B8892FE0}"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de-DE"/>
        </a:p>
      </dgm:t>
    </dgm:pt>
    <dgm:pt modelId="{104CE8B7-F12A-A942-AD13-CD3B341A51E7}">
      <dgm:prSet phldrT="[Text]"/>
      <dgm:spPr/>
      <dgm:t>
        <a:bodyPr/>
        <a:lstStyle/>
        <a:p>
          <a:r>
            <a:rPr lang="de-DE" dirty="0">
              <a:latin typeface="Helvetica Neue" panose="02000503000000020004" pitchFamily="2" charset="0"/>
              <a:ea typeface="Helvetica Neue" panose="02000503000000020004" pitchFamily="2" charset="0"/>
              <a:cs typeface="Helvetica Neue" panose="02000503000000020004" pitchFamily="2" charset="0"/>
            </a:rPr>
            <a:t>Agilität</a:t>
          </a:r>
        </a:p>
      </dgm:t>
    </dgm:pt>
    <dgm:pt modelId="{EFE5044A-311F-AE48-B473-4062BE1241AC}" type="parTrans" cxnId="{A0F642EE-ACE7-9349-B507-CF8143A40DC4}">
      <dgm:prSet/>
      <dgm:spPr/>
      <dgm:t>
        <a:bodyPr/>
        <a:lstStyle/>
        <a:p>
          <a:endParaRPr lang="de-DE">
            <a:latin typeface="Helvetica Neue" panose="02000503000000020004" pitchFamily="2" charset="0"/>
            <a:ea typeface="Helvetica Neue" panose="02000503000000020004" pitchFamily="2" charset="0"/>
            <a:cs typeface="Helvetica Neue" panose="02000503000000020004" pitchFamily="2" charset="0"/>
          </a:endParaRPr>
        </a:p>
      </dgm:t>
    </dgm:pt>
    <dgm:pt modelId="{400763FB-C7D4-7643-91D0-9B552EE5D542}" type="sibTrans" cxnId="{A0F642EE-ACE7-9349-B507-CF8143A40DC4}">
      <dgm:prSet/>
      <dgm:spPr/>
      <dgm:t>
        <a:bodyPr/>
        <a:lstStyle/>
        <a:p>
          <a:endParaRPr lang="de-DE">
            <a:latin typeface="Helvetica Neue" panose="02000503000000020004" pitchFamily="2" charset="0"/>
            <a:ea typeface="Helvetica Neue" panose="02000503000000020004" pitchFamily="2" charset="0"/>
            <a:cs typeface="Helvetica Neue" panose="02000503000000020004" pitchFamily="2" charset="0"/>
          </a:endParaRPr>
        </a:p>
      </dgm:t>
    </dgm:pt>
    <dgm:pt modelId="{DD0E82FC-963E-BD4C-8EEF-6039F26C9AB0}">
      <dgm:prSet phldrT="[Text]"/>
      <dgm:spPr/>
      <dgm:t>
        <a:bodyPr/>
        <a:lstStyle/>
        <a:p>
          <a:r>
            <a:rPr lang="de-DE" dirty="0">
              <a:latin typeface="Helvetica Neue" panose="02000503000000020004" pitchFamily="2" charset="0"/>
              <a:ea typeface="Helvetica Neue" panose="02000503000000020004" pitchFamily="2" charset="0"/>
              <a:cs typeface="Helvetica Neue" panose="02000503000000020004" pitchFamily="2" charset="0"/>
            </a:rPr>
            <a:t>Systemisches Denken</a:t>
          </a:r>
        </a:p>
      </dgm:t>
    </dgm:pt>
    <dgm:pt modelId="{996B4518-2985-9941-B36A-AA25028EEBF0}" type="parTrans" cxnId="{836B2BFF-CE99-4E45-B7A3-79536E139322}">
      <dgm:prSet/>
      <dgm:spPr/>
      <dgm:t>
        <a:bodyPr/>
        <a:lstStyle/>
        <a:p>
          <a:endParaRPr lang="de-DE">
            <a:latin typeface="Helvetica Neue" panose="02000503000000020004" pitchFamily="2" charset="0"/>
            <a:ea typeface="Helvetica Neue" panose="02000503000000020004" pitchFamily="2" charset="0"/>
            <a:cs typeface="Helvetica Neue" panose="02000503000000020004" pitchFamily="2" charset="0"/>
          </a:endParaRPr>
        </a:p>
      </dgm:t>
    </dgm:pt>
    <dgm:pt modelId="{3E25D649-90F4-C249-9363-276C72EBE83C}" type="sibTrans" cxnId="{836B2BFF-CE99-4E45-B7A3-79536E139322}">
      <dgm:prSet/>
      <dgm:spPr/>
      <dgm:t>
        <a:bodyPr/>
        <a:lstStyle/>
        <a:p>
          <a:endParaRPr lang="de-DE">
            <a:latin typeface="Helvetica Neue" panose="02000503000000020004" pitchFamily="2" charset="0"/>
            <a:ea typeface="Helvetica Neue" panose="02000503000000020004" pitchFamily="2" charset="0"/>
            <a:cs typeface="Helvetica Neue" panose="02000503000000020004" pitchFamily="2" charset="0"/>
          </a:endParaRPr>
        </a:p>
      </dgm:t>
    </dgm:pt>
    <dgm:pt modelId="{9142A92B-9263-084B-B1D5-302B5618603E}">
      <dgm:prSet phldrT="[Text]"/>
      <dgm:spPr/>
      <dgm:t>
        <a:bodyPr/>
        <a:lstStyle/>
        <a:p>
          <a:r>
            <a:rPr lang="de-DE" dirty="0">
              <a:latin typeface="Helvetica Neue" panose="02000503000000020004" pitchFamily="2" charset="0"/>
              <a:ea typeface="Helvetica Neue" panose="02000503000000020004" pitchFamily="2" charset="0"/>
              <a:cs typeface="Helvetica Neue" panose="02000503000000020004" pitchFamily="2" charset="0"/>
            </a:rPr>
            <a:t>Innere Entwicklung</a:t>
          </a:r>
        </a:p>
      </dgm:t>
    </dgm:pt>
    <dgm:pt modelId="{06E1AC73-513F-444F-8A87-5EB54129890B}" type="parTrans" cxnId="{67A7978F-9680-2744-8209-99DA84D65E03}">
      <dgm:prSet/>
      <dgm:spPr/>
      <dgm:t>
        <a:bodyPr/>
        <a:lstStyle/>
        <a:p>
          <a:endParaRPr lang="de-DE">
            <a:latin typeface="Helvetica Neue" panose="02000503000000020004" pitchFamily="2" charset="0"/>
            <a:ea typeface="Helvetica Neue" panose="02000503000000020004" pitchFamily="2" charset="0"/>
            <a:cs typeface="Helvetica Neue" panose="02000503000000020004" pitchFamily="2" charset="0"/>
          </a:endParaRPr>
        </a:p>
      </dgm:t>
    </dgm:pt>
    <dgm:pt modelId="{1D0E4752-8E1E-E44C-83BA-F59C2107138D}" type="sibTrans" cxnId="{67A7978F-9680-2744-8209-99DA84D65E03}">
      <dgm:prSet/>
      <dgm:spPr/>
      <dgm:t>
        <a:bodyPr/>
        <a:lstStyle/>
        <a:p>
          <a:endParaRPr lang="de-DE">
            <a:latin typeface="Helvetica Neue" panose="02000503000000020004" pitchFamily="2" charset="0"/>
            <a:ea typeface="Helvetica Neue" panose="02000503000000020004" pitchFamily="2" charset="0"/>
            <a:cs typeface="Helvetica Neue" panose="02000503000000020004" pitchFamily="2" charset="0"/>
          </a:endParaRPr>
        </a:p>
      </dgm:t>
    </dgm:pt>
    <dgm:pt modelId="{19ABE20B-E2F6-1646-9675-A22DE756F10A}" type="pres">
      <dgm:prSet presAssocID="{AB734F4F-23D2-C14F-BF1E-C7B5B8892FE0}" presName="cycle" presStyleCnt="0">
        <dgm:presLayoutVars>
          <dgm:dir/>
          <dgm:resizeHandles val="exact"/>
        </dgm:presLayoutVars>
      </dgm:prSet>
      <dgm:spPr/>
    </dgm:pt>
    <dgm:pt modelId="{B6149C10-E27B-1748-B435-F439CD83C44D}" type="pres">
      <dgm:prSet presAssocID="{104CE8B7-F12A-A942-AD13-CD3B341A51E7}" presName="dummy" presStyleCnt="0"/>
      <dgm:spPr/>
    </dgm:pt>
    <dgm:pt modelId="{4EBE6D2A-EB48-5447-9D5E-14233788F156}" type="pres">
      <dgm:prSet presAssocID="{104CE8B7-F12A-A942-AD13-CD3B341A51E7}" presName="node" presStyleLbl="revTx" presStyleIdx="0" presStyleCnt="3">
        <dgm:presLayoutVars>
          <dgm:bulletEnabled val="1"/>
        </dgm:presLayoutVars>
      </dgm:prSet>
      <dgm:spPr/>
    </dgm:pt>
    <dgm:pt modelId="{68D4A44E-DE93-9E4B-8C47-31344195C141}" type="pres">
      <dgm:prSet presAssocID="{400763FB-C7D4-7643-91D0-9B552EE5D542}" presName="sibTrans" presStyleLbl="node1" presStyleIdx="0" presStyleCnt="3"/>
      <dgm:spPr/>
    </dgm:pt>
    <dgm:pt modelId="{1E0B76D8-6439-EA43-8D5E-B3EA21342586}" type="pres">
      <dgm:prSet presAssocID="{DD0E82FC-963E-BD4C-8EEF-6039F26C9AB0}" presName="dummy" presStyleCnt="0"/>
      <dgm:spPr/>
    </dgm:pt>
    <dgm:pt modelId="{4C71E067-00D3-EB4F-A9AC-98ABB357A971}" type="pres">
      <dgm:prSet presAssocID="{DD0E82FC-963E-BD4C-8EEF-6039F26C9AB0}" presName="node" presStyleLbl="revTx" presStyleIdx="1" presStyleCnt="3">
        <dgm:presLayoutVars>
          <dgm:bulletEnabled val="1"/>
        </dgm:presLayoutVars>
      </dgm:prSet>
      <dgm:spPr/>
    </dgm:pt>
    <dgm:pt modelId="{6331A49B-DF23-A346-A236-955E59E5F727}" type="pres">
      <dgm:prSet presAssocID="{3E25D649-90F4-C249-9363-276C72EBE83C}" presName="sibTrans" presStyleLbl="node1" presStyleIdx="1" presStyleCnt="3"/>
      <dgm:spPr/>
    </dgm:pt>
    <dgm:pt modelId="{1EAF082A-4647-8349-BC01-9A7E5AB93F55}" type="pres">
      <dgm:prSet presAssocID="{9142A92B-9263-084B-B1D5-302B5618603E}" presName="dummy" presStyleCnt="0"/>
      <dgm:spPr/>
    </dgm:pt>
    <dgm:pt modelId="{188AB759-EED5-DE48-88F1-5A24BE1FD5C8}" type="pres">
      <dgm:prSet presAssocID="{9142A92B-9263-084B-B1D5-302B5618603E}" presName="node" presStyleLbl="revTx" presStyleIdx="2" presStyleCnt="3">
        <dgm:presLayoutVars>
          <dgm:bulletEnabled val="1"/>
        </dgm:presLayoutVars>
      </dgm:prSet>
      <dgm:spPr/>
    </dgm:pt>
    <dgm:pt modelId="{3692EC98-AF1A-914F-9435-236A77C449EA}" type="pres">
      <dgm:prSet presAssocID="{1D0E4752-8E1E-E44C-83BA-F59C2107138D}" presName="sibTrans" presStyleLbl="node1" presStyleIdx="2" presStyleCnt="3"/>
      <dgm:spPr/>
    </dgm:pt>
  </dgm:ptLst>
  <dgm:cxnLst>
    <dgm:cxn modelId="{20D71904-16FC-7242-8C55-268F9F1D2328}" type="presOf" srcId="{DD0E82FC-963E-BD4C-8EEF-6039F26C9AB0}" destId="{4C71E067-00D3-EB4F-A9AC-98ABB357A971}" srcOrd="0" destOrd="0" presId="urn:microsoft.com/office/officeart/2005/8/layout/cycle1"/>
    <dgm:cxn modelId="{3B1A6F2A-777F-1E41-8DBF-5A15F37F0C78}" type="presOf" srcId="{400763FB-C7D4-7643-91D0-9B552EE5D542}" destId="{68D4A44E-DE93-9E4B-8C47-31344195C141}" srcOrd="0" destOrd="0" presId="urn:microsoft.com/office/officeart/2005/8/layout/cycle1"/>
    <dgm:cxn modelId="{27812444-5F68-5441-86BA-FCB40C0F836C}" type="presOf" srcId="{AB734F4F-23D2-C14F-BF1E-C7B5B8892FE0}" destId="{19ABE20B-E2F6-1646-9675-A22DE756F10A}" srcOrd="0" destOrd="0" presId="urn:microsoft.com/office/officeart/2005/8/layout/cycle1"/>
    <dgm:cxn modelId="{5F95F64A-9D60-8040-BA83-789001CE3933}" type="presOf" srcId="{1D0E4752-8E1E-E44C-83BA-F59C2107138D}" destId="{3692EC98-AF1A-914F-9435-236A77C449EA}" srcOrd="0" destOrd="0" presId="urn:microsoft.com/office/officeart/2005/8/layout/cycle1"/>
    <dgm:cxn modelId="{F5CF9353-28B0-934F-BCC2-EAB7312BC612}" type="presOf" srcId="{104CE8B7-F12A-A942-AD13-CD3B341A51E7}" destId="{4EBE6D2A-EB48-5447-9D5E-14233788F156}" srcOrd="0" destOrd="0" presId="urn:microsoft.com/office/officeart/2005/8/layout/cycle1"/>
    <dgm:cxn modelId="{67A7978F-9680-2744-8209-99DA84D65E03}" srcId="{AB734F4F-23D2-C14F-BF1E-C7B5B8892FE0}" destId="{9142A92B-9263-084B-B1D5-302B5618603E}" srcOrd="2" destOrd="0" parTransId="{06E1AC73-513F-444F-8A87-5EB54129890B}" sibTransId="{1D0E4752-8E1E-E44C-83BA-F59C2107138D}"/>
    <dgm:cxn modelId="{051D0493-4A08-804B-9270-D1F153F02037}" type="presOf" srcId="{3E25D649-90F4-C249-9363-276C72EBE83C}" destId="{6331A49B-DF23-A346-A236-955E59E5F727}" srcOrd="0" destOrd="0" presId="urn:microsoft.com/office/officeart/2005/8/layout/cycle1"/>
    <dgm:cxn modelId="{EB1179E7-70DE-244F-A41E-F78B3C005E65}" type="presOf" srcId="{9142A92B-9263-084B-B1D5-302B5618603E}" destId="{188AB759-EED5-DE48-88F1-5A24BE1FD5C8}" srcOrd="0" destOrd="0" presId="urn:microsoft.com/office/officeart/2005/8/layout/cycle1"/>
    <dgm:cxn modelId="{A0F642EE-ACE7-9349-B507-CF8143A40DC4}" srcId="{AB734F4F-23D2-C14F-BF1E-C7B5B8892FE0}" destId="{104CE8B7-F12A-A942-AD13-CD3B341A51E7}" srcOrd="0" destOrd="0" parTransId="{EFE5044A-311F-AE48-B473-4062BE1241AC}" sibTransId="{400763FB-C7D4-7643-91D0-9B552EE5D542}"/>
    <dgm:cxn modelId="{836B2BFF-CE99-4E45-B7A3-79536E139322}" srcId="{AB734F4F-23D2-C14F-BF1E-C7B5B8892FE0}" destId="{DD0E82FC-963E-BD4C-8EEF-6039F26C9AB0}" srcOrd="1" destOrd="0" parTransId="{996B4518-2985-9941-B36A-AA25028EEBF0}" sibTransId="{3E25D649-90F4-C249-9363-276C72EBE83C}"/>
    <dgm:cxn modelId="{EA27B79B-465C-AB42-B7F8-2C4F1103E28F}" type="presParOf" srcId="{19ABE20B-E2F6-1646-9675-A22DE756F10A}" destId="{B6149C10-E27B-1748-B435-F439CD83C44D}" srcOrd="0" destOrd="0" presId="urn:microsoft.com/office/officeart/2005/8/layout/cycle1"/>
    <dgm:cxn modelId="{FCBE8953-BCF7-9540-BB10-A87F6BAD5ED1}" type="presParOf" srcId="{19ABE20B-E2F6-1646-9675-A22DE756F10A}" destId="{4EBE6D2A-EB48-5447-9D5E-14233788F156}" srcOrd="1" destOrd="0" presId="urn:microsoft.com/office/officeart/2005/8/layout/cycle1"/>
    <dgm:cxn modelId="{2291CBD7-98A2-A642-BB8D-42E1DBDDDC24}" type="presParOf" srcId="{19ABE20B-E2F6-1646-9675-A22DE756F10A}" destId="{68D4A44E-DE93-9E4B-8C47-31344195C141}" srcOrd="2" destOrd="0" presId="urn:microsoft.com/office/officeart/2005/8/layout/cycle1"/>
    <dgm:cxn modelId="{451CCCE6-D32F-4844-8D30-C38BDC86F774}" type="presParOf" srcId="{19ABE20B-E2F6-1646-9675-A22DE756F10A}" destId="{1E0B76D8-6439-EA43-8D5E-B3EA21342586}" srcOrd="3" destOrd="0" presId="urn:microsoft.com/office/officeart/2005/8/layout/cycle1"/>
    <dgm:cxn modelId="{FA38A669-65DC-D748-B606-080D7CC4470E}" type="presParOf" srcId="{19ABE20B-E2F6-1646-9675-A22DE756F10A}" destId="{4C71E067-00D3-EB4F-A9AC-98ABB357A971}" srcOrd="4" destOrd="0" presId="urn:microsoft.com/office/officeart/2005/8/layout/cycle1"/>
    <dgm:cxn modelId="{1DB095AC-E52E-5A49-8316-A424B6A73D18}" type="presParOf" srcId="{19ABE20B-E2F6-1646-9675-A22DE756F10A}" destId="{6331A49B-DF23-A346-A236-955E59E5F727}" srcOrd="5" destOrd="0" presId="urn:microsoft.com/office/officeart/2005/8/layout/cycle1"/>
    <dgm:cxn modelId="{F3E8BE57-B770-2C43-A784-4B6E936538C1}" type="presParOf" srcId="{19ABE20B-E2F6-1646-9675-A22DE756F10A}" destId="{1EAF082A-4647-8349-BC01-9A7E5AB93F55}" srcOrd="6" destOrd="0" presId="urn:microsoft.com/office/officeart/2005/8/layout/cycle1"/>
    <dgm:cxn modelId="{8584F0FE-0595-8940-8F96-A90A6CF64576}" type="presParOf" srcId="{19ABE20B-E2F6-1646-9675-A22DE756F10A}" destId="{188AB759-EED5-DE48-88F1-5A24BE1FD5C8}" srcOrd="7" destOrd="0" presId="urn:microsoft.com/office/officeart/2005/8/layout/cycle1"/>
    <dgm:cxn modelId="{5FA73217-6FC7-9A4E-B359-FC4584BDAC8D}" type="presParOf" srcId="{19ABE20B-E2F6-1646-9675-A22DE756F10A}" destId="{3692EC98-AF1A-914F-9435-236A77C449EA}"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E6D2A-EB48-5447-9D5E-14233788F156}">
      <dsp:nvSpPr>
        <dsp:cNvPr id="0" name=""/>
        <dsp:cNvSpPr/>
      </dsp:nvSpPr>
      <dsp:spPr>
        <a:xfrm>
          <a:off x="7658364" y="602360"/>
          <a:ext cx="3070670" cy="3070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de-DE" sz="3700" kern="1200" dirty="0">
              <a:latin typeface="Helvetica Neue" panose="02000503000000020004" pitchFamily="2" charset="0"/>
              <a:ea typeface="Helvetica Neue" panose="02000503000000020004" pitchFamily="2" charset="0"/>
              <a:cs typeface="Helvetica Neue" panose="02000503000000020004" pitchFamily="2" charset="0"/>
            </a:rPr>
            <a:t>Agilität</a:t>
          </a:r>
        </a:p>
      </dsp:txBody>
      <dsp:txXfrm>
        <a:off x="7658364" y="602360"/>
        <a:ext cx="3070670" cy="3070670"/>
      </dsp:txXfrm>
    </dsp:sp>
    <dsp:sp modelId="{68D4A44E-DE93-9E4B-8C47-31344195C141}">
      <dsp:nvSpPr>
        <dsp:cNvPr id="0" name=""/>
        <dsp:cNvSpPr/>
      </dsp:nvSpPr>
      <dsp:spPr>
        <a:xfrm>
          <a:off x="2983865" y="-1090"/>
          <a:ext cx="7257786" cy="7257786"/>
        </a:xfrm>
        <a:prstGeom prst="circularArrow">
          <a:avLst>
            <a:gd name="adj1" fmla="val 8250"/>
            <a:gd name="adj2" fmla="val 576264"/>
            <a:gd name="adj3" fmla="val 2963182"/>
            <a:gd name="adj4" fmla="val 52174"/>
            <a:gd name="adj5" fmla="val 962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71E067-00D3-EB4F-A9AC-98ABB357A971}">
      <dsp:nvSpPr>
        <dsp:cNvPr id="0" name=""/>
        <dsp:cNvSpPr/>
      </dsp:nvSpPr>
      <dsp:spPr>
        <a:xfrm>
          <a:off x="5077423" y="5072681"/>
          <a:ext cx="3070670" cy="3070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de-DE" sz="3700" kern="1200" dirty="0">
              <a:latin typeface="Helvetica Neue" panose="02000503000000020004" pitchFamily="2" charset="0"/>
              <a:ea typeface="Helvetica Neue" panose="02000503000000020004" pitchFamily="2" charset="0"/>
              <a:cs typeface="Helvetica Neue" panose="02000503000000020004" pitchFamily="2" charset="0"/>
            </a:rPr>
            <a:t>Systemisches Denken</a:t>
          </a:r>
        </a:p>
      </dsp:txBody>
      <dsp:txXfrm>
        <a:off x="5077423" y="5072681"/>
        <a:ext cx="3070670" cy="3070670"/>
      </dsp:txXfrm>
    </dsp:sp>
    <dsp:sp modelId="{6331A49B-DF23-A346-A236-955E59E5F727}">
      <dsp:nvSpPr>
        <dsp:cNvPr id="0" name=""/>
        <dsp:cNvSpPr/>
      </dsp:nvSpPr>
      <dsp:spPr>
        <a:xfrm>
          <a:off x="2983865" y="-1090"/>
          <a:ext cx="7257786" cy="7257786"/>
        </a:xfrm>
        <a:prstGeom prst="circularArrow">
          <a:avLst>
            <a:gd name="adj1" fmla="val 8250"/>
            <a:gd name="adj2" fmla="val 576264"/>
            <a:gd name="adj3" fmla="val 10171562"/>
            <a:gd name="adj4" fmla="val 7260554"/>
            <a:gd name="adj5" fmla="val 962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8AB759-EED5-DE48-88F1-5A24BE1FD5C8}">
      <dsp:nvSpPr>
        <dsp:cNvPr id="0" name=""/>
        <dsp:cNvSpPr/>
      </dsp:nvSpPr>
      <dsp:spPr>
        <a:xfrm>
          <a:off x="2496482" y="602360"/>
          <a:ext cx="3070670" cy="3070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de-DE" sz="3700" kern="1200" dirty="0">
              <a:latin typeface="Helvetica Neue" panose="02000503000000020004" pitchFamily="2" charset="0"/>
              <a:ea typeface="Helvetica Neue" panose="02000503000000020004" pitchFamily="2" charset="0"/>
              <a:cs typeface="Helvetica Neue" panose="02000503000000020004" pitchFamily="2" charset="0"/>
            </a:rPr>
            <a:t>Innere Entwicklung</a:t>
          </a:r>
        </a:p>
      </dsp:txBody>
      <dsp:txXfrm>
        <a:off x="2496482" y="602360"/>
        <a:ext cx="3070670" cy="3070670"/>
      </dsp:txXfrm>
    </dsp:sp>
    <dsp:sp modelId="{3692EC98-AF1A-914F-9435-236A77C449EA}">
      <dsp:nvSpPr>
        <dsp:cNvPr id="0" name=""/>
        <dsp:cNvSpPr/>
      </dsp:nvSpPr>
      <dsp:spPr>
        <a:xfrm>
          <a:off x="2983865" y="-1090"/>
          <a:ext cx="7257786" cy="7257786"/>
        </a:xfrm>
        <a:prstGeom prst="circularArrow">
          <a:avLst>
            <a:gd name="adj1" fmla="val 8250"/>
            <a:gd name="adj2" fmla="val 576264"/>
            <a:gd name="adj3" fmla="val 16856092"/>
            <a:gd name="adj4" fmla="val 14967644"/>
            <a:gd name="adj5" fmla="val 962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45416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10</a:t>
            </a:fld>
            <a:endParaRPr lang="de-DE" noProof="0" dirty="0"/>
          </a:p>
        </p:txBody>
      </p:sp>
    </p:spTree>
    <p:extLst>
      <p:ext uri="{BB962C8B-B14F-4D97-AF65-F5344CB8AC3E}">
        <p14:creationId xmlns:p14="http://schemas.microsoft.com/office/powerpoint/2010/main" val="107545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dirty="0"/>
              <a:t>Das IDG Framework ermöglicht den Einstieg auf jeder Ebene – individuell, organisational und systemisch. </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dirty="0"/>
              <a:t>Es ist dabei kein simples </a:t>
            </a:r>
            <a:r>
              <a:rPr lang="de-DE" dirty="0" err="1"/>
              <a:t>Mindfulness</a:t>
            </a:r>
            <a:r>
              <a:rPr lang="de-DE" dirty="0"/>
              <a:t>-Tool, sondern ein kraftvolles Instrument für die Transformation von Organisationen, das weit über persönliche Reflektion hinausgeht. </a:t>
            </a:r>
          </a:p>
          <a:p>
            <a:r>
              <a:rPr lang="de-DE" kern="1200" dirty="0">
                <a:solidFill>
                  <a:schemeClr val="tx1"/>
                </a:solidFill>
              </a:rPr>
              <a:t>Die Transformation des Systems findet auf verschiedenen Ebenen statt: Ein strategischer Ansatz für nachhaltige Organisationsentwicklung </a:t>
            </a:r>
          </a:p>
          <a:p>
            <a:endParaRPr lang="de-DE" kern="1200" dirty="0">
              <a:solidFill>
                <a:schemeClr val="tx1"/>
              </a:solidFill>
            </a:endParaRPr>
          </a:p>
          <a:p>
            <a:endParaRPr lang="de-DE" kern="1200" dirty="0">
              <a:solidFill>
                <a:schemeClr val="tx1"/>
              </a:solidFill>
            </a:endParaRPr>
          </a:p>
          <a:p>
            <a:endParaRPr lang="de-DE" kern="1200" dirty="0">
              <a:solidFill>
                <a:schemeClr val="tx1"/>
              </a:solidFill>
            </a:endParaRPr>
          </a:p>
          <a:p>
            <a:endParaRPr lang="de-DE" kern="1200" dirty="0">
              <a:solidFill>
                <a:schemeClr val="tx1"/>
              </a:solidFill>
            </a:endParaRPr>
          </a:p>
          <a:p>
            <a:endParaRPr lang="de-DE" dirty="0"/>
          </a:p>
        </p:txBody>
      </p:sp>
      <p:sp>
        <p:nvSpPr>
          <p:cNvPr id="4" name="Foliennummernplatzhalter 3"/>
          <p:cNvSpPr>
            <a:spLocks noGrp="1"/>
          </p:cNvSpPr>
          <p:nvPr>
            <p:ph type="sldNum" sz="quarter" idx="5"/>
          </p:nvPr>
        </p:nvSpPr>
        <p:spPr/>
        <p:txBody>
          <a:bodyPr/>
          <a:lstStyle/>
          <a:p>
            <a:pPr rtl="0"/>
            <a:fld id="{7C366290-4595-5745-A50F-D5EC13BAC604}" type="slidenum">
              <a:rPr lang="de-DE" noProof="0" smtClean="0"/>
              <a:t>11</a:t>
            </a:fld>
            <a:endParaRPr lang="de-DE" noProof="0" dirty="0"/>
          </a:p>
        </p:txBody>
      </p:sp>
    </p:spTree>
    <p:extLst>
      <p:ext uri="{BB962C8B-B14F-4D97-AF65-F5344CB8AC3E}">
        <p14:creationId xmlns:p14="http://schemas.microsoft.com/office/powerpoint/2010/main" val="1734032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t>Anpassungsfähigkeit:</a:t>
            </a:r>
            <a:r>
              <a:rPr lang="de-DE" dirty="0"/>
              <a:t> Die IDGs steigern die Anpassungsfähigkeit von Unternehmen, was eine schnelle Reaktion auf Marktveränderungen und die Entwicklung innovativer Lösungen ermöglicht.</a:t>
            </a:r>
          </a:p>
          <a:p>
            <a:r>
              <a:rPr lang="de-DE" b="1" dirty="0"/>
              <a:t>Mitarbeiterzufriedenheit:</a:t>
            </a:r>
            <a:r>
              <a:rPr lang="de-DE" dirty="0"/>
              <a:t> IDGs fördern eine positive Unternehmenskultur, erhöhen die Mitarbeiterzufriedenheit und -bindung, was zu höherer Produktivität und Engagement führt.</a:t>
            </a:r>
          </a:p>
          <a:p>
            <a:r>
              <a:rPr lang="de-DE" b="1" dirty="0"/>
              <a:t>Führungskompetenzen:</a:t>
            </a:r>
            <a:r>
              <a:rPr lang="de-DE" dirty="0"/>
              <a:t> IDGs stärken die Führungskompetenzen, fördern effektiveres und empathischeres Handeln von Führungskräften und verbessern die Teamdynamik.</a:t>
            </a:r>
          </a:p>
          <a:p>
            <a:r>
              <a:rPr lang="de-DE" b="1" dirty="0"/>
              <a:t>Komplexitätsbewältigung:</a:t>
            </a:r>
            <a:r>
              <a:rPr lang="de-DE" dirty="0"/>
              <a:t> IDGs helfen Unternehmen, komplexe Herausforderungen durch systemisches Denken und langfristigen Erfolg zu meistern.</a:t>
            </a:r>
          </a:p>
          <a:p>
            <a:r>
              <a:rPr lang="de-DE" b="1" dirty="0"/>
              <a:t>Innovation:</a:t>
            </a:r>
            <a:r>
              <a:rPr lang="de-DE" dirty="0"/>
              <a:t> IDGs stärken Kreativität und Problemlösungsfähigkeiten der Mitarbeiter, was zu gesteigerter Innovationskraft und erfolgreichen Projekten führt.</a:t>
            </a:r>
          </a:p>
          <a:p>
            <a:r>
              <a:rPr lang="de-DE" b="1" dirty="0"/>
              <a:t>Kulturwandel und Innovationsfähigkeit:</a:t>
            </a:r>
            <a:r>
              <a:rPr lang="de-DE" dirty="0"/>
              <a:t> IDGs fördern eine unterstützende Unternehmenskultur, die Mitarbeiterbindung, Motivation und Zusammenarbeit stärkt.</a:t>
            </a:r>
          </a:p>
          <a:p>
            <a:r>
              <a:rPr lang="de-DE" b="1" dirty="0"/>
              <a:t>Attraktivität als Arbeitgeber:</a:t>
            </a:r>
            <a:r>
              <a:rPr lang="de-DE" dirty="0"/>
              <a:t> IDGs tragen zur Mitarbeiterbindung und -gewinnung bei und steigern die Attraktivität als Arbeitgeber.</a:t>
            </a:r>
          </a:p>
          <a:p>
            <a:r>
              <a:rPr lang="de-DE" b="1" dirty="0"/>
              <a:t>Nachhaltige Unternehmensführung:</a:t>
            </a:r>
            <a:r>
              <a:rPr lang="de-DE" dirty="0"/>
              <a:t> IDGs fördern langfristige Nachhaltigkeit und ethische Geschäftspraktiken.</a:t>
            </a:r>
          </a:p>
          <a:p>
            <a:r>
              <a:rPr lang="de-DE" b="1" dirty="0"/>
              <a:t>Erleichtertes Onboarding:</a:t>
            </a:r>
            <a:r>
              <a:rPr lang="de-DE" dirty="0"/>
              <a:t> Die Implementierung der IDGs erleichtert das Onboarding neuer Mitarbeiter.</a:t>
            </a:r>
          </a:p>
          <a:p>
            <a:endParaRPr lang="de-DE" dirty="0"/>
          </a:p>
          <a:p>
            <a:endParaRPr lang="de-DE" dirty="0"/>
          </a:p>
          <a:p>
            <a:pPr indent="-457200">
              <a:buFont typeface="Arial" panose="020B0604020202020204" pitchFamily="34" charset="0"/>
              <a:buChar char="•"/>
            </a:pPr>
            <a:r>
              <a:rPr lang="de-DE" sz="2400" dirty="0"/>
              <a:t>Anpassungsfähigkeit: Die Implementierung der IDGs verbessert die Anpassungsfähigkeit der Unternehmen und macht sie widerstandsfähiger gegen Veränderungen. Dies ermöglicht es Unternehmen, schneller auf Marktveränderungen zu reagieren und innovative Lösungen zu entwickeln.</a:t>
            </a:r>
          </a:p>
          <a:p>
            <a:pPr indent="-457200">
              <a:buFont typeface="Arial" panose="020B0604020202020204" pitchFamily="34" charset="0"/>
              <a:buChar char="•"/>
            </a:pPr>
            <a:r>
              <a:rPr lang="de-DE" sz="2400" dirty="0"/>
              <a:t>Mitarbeiterzufriedenheit: Durch die Förderung einer positiven Unternehmenskultur steigern die IDGs die Mitarbeiterzufriedenheit und -bindung. Zufriedene Mitarbeiter sind produktiver, engagierter und tragen wesentlich zum Erfolg des Unternehmens bei.</a:t>
            </a:r>
          </a:p>
          <a:p>
            <a:pPr indent="-457200">
              <a:buFont typeface="Arial" panose="020B0604020202020204" pitchFamily="34" charset="0"/>
              <a:buChar char="•"/>
            </a:pPr>
            <a:r>
              <a:rPr lang="de-DE" sz="2400" dirty="0"/>
              <a:t>Führungskompetenzen: Die IDGs verbessern die Führungskompetenzen innerhalb der Organisation und helfen Führungskräften, effektiver und empathischer zu agieren. Dies führt zu einer stärkeren Teamdynamik und einer besseren Leistung der gesamten Organisation.</a:t>
            </a:r>
          </a:p>
          <a:p>
            <a:pPr indent="-457200">
              <a:buFont typeface="Arial" panose="020B0604020202020204" pitchFamily="34" charset="0"/>
              <a:buChar char="•"/>
            </a:pPr>
            <a:r>
              <a:rPr lang="de-DE" sz="2400" dirty="0"/>
              <a:t>Komplexitätsbewältigung: Die IDGs unterstützen Unternehmen dabei, komplexe Herausforderungen effektiv zu bewältigen und langfristigen Erfolg zu sichern. Durch die Entwicklung systemischer Denkweisen und Fähigkeiten können Unternehmen komplexe Probleme ganzheitlich </a:t>
            </a:r>
            <a:r>
              <a:rPr lang="de-DE" sz="2400" dirty="0" err="1"/>
              <a:t>angeh</a:t>
            </a:r>
            <a:endParaRPr lang="de-DE" sz="2400" dirty="0"/>
          </a:p>
          <a:p>
            <a:pPr indent="-457200">
              <a:buFont typeface="Arial" panose="020B0604020202020204" pitchFamily="34" charset="0"/>
              <a:buChar char="•"/>
            </a:pPr>
            <a:r>
              <a:rPr lang="de-DE" sz="2400" dirty="0"/>
              <a:t>Innovation: Die IDGs fördern Innovation und Wachstum, indem sie die Kreativität und Problemlösungsfähigkeiten der Mitarbeiter stärken. Unternehmen, die die IDGs implementieren, berichten von einer gesteigerten Innovationskraft und einer höheren Anzahl erfolgreicher Projekt</a:t>
            </a:r>
          </a:p>
          <a:p>
            <a:pPr indent="-457200">
              <a:buFont typeface="Arial" panose="020B0604020202020204" pitchFamily="34" charset="0"/>
              <a:buChar char="•"/>
            </a:pPr>
            <a:r>
              <a:rPr lang="de-DE" sz="2400" dirty="0"/>
              <a:t>Kulturwandel und Innovationsfähigkeit: Kultur: Die Förderung der inneren Entwicklung führt zu einer positiveren und unterstützenden Unternehmenskultur. Dies trägt zur Mitarbeiterbindung und -motivation bei und stärkt die Zusammenarbeit innerhalb des Unternehme</a:t>
            </a:r>
          </a:p>
          <a:p>
            <a:pPr indent="-457200">
              <a:buFont typeface="Arial" panose="020B0604020202020204" pitchFamily="34" charset="0"/>
              <a:buChar char="•"/>
            </a:pPr>
            <a:r>
              <a:rPr lang="de-DE" sz="2400" dirty="0"/>
              <a:t>Steigerung der Attraktivität als Arbeitgeber: Bedeutung der IDGs für die Mitarbeiterbindung und -gewinnung.</a:t>
            </a:r>
          </a:p>
          <a:p>
            <a:pPr>
              <a:buFont typeface="Arial" panose="020B0604020202020204" pitchFamily="34" charset="0"/>
              <a:buChar char="•"/>
            </a:pPr>
            <a:r>
              <a:rPr lang="de-DE" sz="2400" dirty="0"/>
              <a:t>Nachhaltige Unternehmensführung: Rolle der IDGs in der Förderung langfristiger Nachhaltigkeit und ethischer Geschäftspraktiken.</a:t>
            </a:r>
          </a:p>
          <a:p>
            <a:pPr>
              <a:buFont typeface="Arial" panose="020B0604020202020204" pitchFamily="34" charset="0"/>
              <a:buChar char="•"/>
            </a:pPr>
            <a:r>
              <a:rPr lang="de-DE" sz="2400" dirty="0"/>
              <a:t>Erleichtertes Onboarding…</a:t>
            </a:r>
          </a:p>
          <a:p>
            <a:endParaRPr lang="de-DE" dirty="0"/>
          </a:p>
          <a:p>
            <a:endParaRPr lang="de-DE" dirty="0"/>
          </a:p>
        </p:txBody>
      </p:sp>
      <p:sp>
        <p:nvSpPr>
          <p:cNvPr id="4" name="Foliennummernplatzhalter 3"/>
          <p:cNvSpPr>
            <a:spLocks noGrp="1"/>
          </p:cNvSpPr>
          <p:nvPr>
            <p:ph type="sldNum" sz="quarter" idx="5"/>
          </p:nvPr>
        </p:nvSpPr>
        <p:spPr/>
        <p:txBody>
          <a:bodyPr/>
          <a:lstStyle/>
          <a:p>
            <a:pPr rtl="0"/>
            <a:fld id="{7C366290-4595-5745-A50F-D5EC13BAC604}" type="slidenum">
              <a:rPr lang="de-DE" noProof="0" smtClean="0"/>
              <a:t>12</a:t>
            </a:fld>
            <a:endParaRPr lang="de-DE" noProof="0" dirty="0"/>
          </a:p>
        </p:txBody>
      </p:sp>
    </p:spTree>
    <p:extLst>
      <p:ext uri="{BB962C8B-B14F-4D97-AF65-F5344CB8AC3E}">
        <p14:creationId xmlns:p14="http://schemas.microsoft.com/office/powerpoint/2010/main" val="420861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13</a:t>
            </a:fld>
            <a:endParaRPr lang="de-DE" noProof="0" dirty="0"/>
          </a:p>
        </p:txBody>
      </p:sp>
    </p:spTree>
    <p:extLst>
      <p:ext uri="{BB962C8B-B14F-4D97-AF65-F5344CB8AC3E}">
        <p14:creationId xmlns:p14="http://schemas.microsoft.com/office/powerpoint/2010/main" val="3897537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r>
              <a:rPr lang="de-DE" dirty="0">
                <a:solidFill>
                  <a:srgbClr val="0E0E0E"/>
                </a:solidFill>
                <a:effectLst/>
                <a:latin typeface="Times New Roman" panose="02020603050405020304" pitchFamily="18" charset="0"/>
              </a:rPr>
              <a:t>1. </a:t>
            </a:r>
            <a:r>
              <a:rPr lang="de-DE" b="1" dirty="0">
                <a:solidFill>
                  <a:srgbClr val="0E0E0E"/>
                </a:solidFill>
                <a:effectLst/>
                <a:latin typeface=".SF NS"/>
              </a:rPr>
              <a:t>Kultureller Wandel:</a:t>
            </a:r>
            <a:endParaRPr lang="de-DE" dirty="0">
              <a:solidFill>
                <a:srgbClr val="0E0E0E"/>
              </a:solidFill>
              <a:effectLst/>
              <a:latin typeface=".SF NS"/>
            </a:endParaRPr>
          </a:p>
          <a:p>
            <a:r>
              <a:rPr lang="de-DE" dirty="0">
                <a:solidFill>
                  <a:srgbClr val="0E0E0E"/>
                </a:solidFill>
                <a:effectLst/>
                <a:latin typeface=".SF NS"/>
              </a:rPr>
              <a:t>• Die Einführung von IDGs erfordert oft einen grundlegenden Wandel der Unternehmenskultur. Etablierte Gewohnheiten und Denkweisen müssen geändert werden, was häufig auf Widerstand stößt. Der Erfolg hängt stark davon ab, wie gut das Unternehmen diesen kulturellen Wandel unterstützt und fördert.</a:t>
            </a:r>
          </a:p>
          <a:p>
            <a:r>
              <a:rPr lang="de-DE" dirty="0">
                <a:solidFill>
                  <a:srgbClr val="0E0E0E"/>
                </a:solidFill>
                <a:effectLst/>
                <a:latin typeface="Times New Roman" panose="02020603050405020304" pitchFamily="18" charset="0"/>
              </a:rPr>
              <a:t>2. </a:t>
            </a:r>
            <a:r>
              <a:rPr lang="de-DE" b="1" dirty="0">
                <a:solidFill>
                  <a:srgbClr val="0E0E0E"/>
                </a:solidFill>
                <a:effectLst/>
                <a:latin typeface=".SF NS"/>
              </a:rPr>
              <a:t>Führungskompetenz:</a:t>
            </a:r>
            <a:endParaRPr lang="de-DE" dirty="0">
              <a:solidFill>
                <a:srgbClr val="0E0E0E"/>
              </a:solidFill>
              <a:effectLst/>
              <a:latin typeface=".SF NS"/>
            </a:endParaRPr>
          </a:p>
          <a:p>
            <a:r>
              <a:rPr lang="de-DE" dirty="0">
                <a:solidFill>
                  <a:srgbClr val="0E0E0E"/>
                </a:solidFill>
                <a:effectLst/>
                <a:latin typeface=".SF NS"/>
              </a:rPr>
              <a:t>• Führungskräfte müssen die Prinzipien der IDGs vorleben. Ohne ihr vollständiges Engagement wird die Implementierung schwierig und weniger effektiv. Führungskräfte spielen eine entscheidende Rolle dabei, die IDGs in den Unternehmensalltag zu integrieren und die Akzeptanz im Team zu fördern.</a:t>
            </a:r>
          </a:p>
          <a:p>
            <a:r>
              <a:rPr lang="de-DE" dirty="0">
                <a:solidFill>
                  <a:srgbClr val="0E0E0E"/>
                </a:solidFill>
                <a:effectLst/>
                <a:latin typeface="Times New Roman" panose="02020603050405020304" pitchFamily="18" charset="0"/>
              </a:rPr>
              <a:t>3. </a:t>
            </a:r>
            <a:r>
              <a:rPr lang="de-DE" b="1" dirty="0">
                <a:solidFill>
                  <a:srgbClr val="0E0E0E"/>
                </a:solidFill>
                <a:effectLst/>
                <a:latin typeface=".SF NS"/>
              </a:rPr>
              <a:t>Ressourcenengpässe:</a:t>
            </a:r>
            <a:endParaRPr lang="de-DE" dirty="0">
              <a:solidFill>
                <a:srgbClr val="0E0E0E"/>
              </a:solidFill>
              <a:effectLst/>
              <a:latin typeface=".SF NS"/>
            </a:endParaRPr>
          </a:p>
          <a:p>
            <a:r>
              <a:rPr lang="de-DE" dirty="0">
                <a:solidFill>
                  <a:srgbClr val="0E0E0E"/>
                </a:solidFill>
                <a:effectLst/>
                <a:latin typeface=".SF NS"/>
              </a:rPr>
              <a:t>• Die Implementierung von IDGs erfordert sowohl Zeit als auch finanzielle und personelle Ressourcen, die oft begrenzt sind. Besonders in Krisenzeiten kann der finanzielle Druck und die Notwendigkeit, andere Prioritäten zu setzen, die Implementierung erschweren.</a:t>
            </a:r>
          </a:p>
          <a:p>
            <a:r>
              <a:rPr lang="de-DE" dirty="0">
                <a:solidFill>
                  <a:srgbClr val="0E0E0E"/>
                </a:solidFill>
                <a:effectLst/>
                <a:latin typeface="Times New Roman" panose="02020603050405020304" pitchFamily="18" charset="0"/>
              </a:rPr>
              <a:t>4. </a:t>
            </a:r>
            <a:r>
              <a:rPr lang="de-DE" b="1" dirty="0">
                <a:solidFill>
                  <a:srgbClr val="0E0E0E"/>
                </a:solidFill>
                <a:effectLst/>
                <a:latin typeface=".SF NS"/>
              </a:rPr>
              <a:t>Messbarkeit und Evaluierung:</a:t>
            </a:r>
            <a:endParaRPr lang="de-DE" dirty="0">
              <a:solidFill>
                <a:srgbClr val="0E0E0E"/>
              </a:solidFill>
              <a:effectLst/>
              <a:latin typeface=".SF NS"/>
            </a:endParaRPr>
          </a:p>
          <a:p>
            <a:r>
              <a:rPr lang="de-DE" dirty="0">
                <a:solidFill>
                  <a:srgbClr val="0E0E0E"/>
                </a:solidFill>
                <a:effectLst/>
                <a:latin typeface=".SF NS"/>
              </a:rPr>
              <a:t>• Es kann komplex sein, geeignete KPIs zu definieren und den Fortschritt bei der Implementierung der IDGs zu messen. Unternehmen können Schwierigkeiten haben, klare Erfolgskriterien zu etablieren und die Wirksamkeit der IDGs kontinuierlich zu überwachen.</a:t>
            </a:r>
          </a:p>
          <a:p>
            <a:r>
              <a:rPr lang="de-DE" dirty="0">
                <a:solidFill>
                  <a:srgbClr val="0E0E0E"/>
                </a:solidFill>
                <a:effectLst/>
                <a:latin typeface="Times New Roman" panose="02020603050405020304" pitchFamily="18" charset="0"/>
              </a:rPr>
              <a:t>5. </a:t>
            </a:r>
            <a:r>
              <a:rPr lang="de-DE" b="1" dirty="0">
                <a:solidFill>
                  <a:srgbClr val="0E0E0E"/>
                </a:solidFill>
                <a:effectLst/>
                <a:latin typeface=".SF NS"/>
              </a:rPr>
              <a:t>Kommunikation und Akzeptanz:</a:t>
            </a:r>
            <a:endParaRPr lang="de-DE" dirty="0">
              <a:solidFill>
                <a:srgbClr val="0E0E0E"/>
              </a:solidFill>
              <a:effectLst/>
              <a:latin typeface=".SF NS"/>
            </a:endParaRPr>
          </a:p>
          <a:p>
            <a:r>
              <a:rPr lang="de-DE" dirty="0">
                <a:solidFill>
                  <a:srgbClr val="0E0E0E"/>
                </a:solidFill>
                <a:effectLst/>
                <a:latin typeface=".SF NS"/>
              </a:rPr>
              <a:t>• Eine transparente und klare Kommunikation ist entscheidend für den Erfolg der IDGs. Ohne diese könnten Mitarbeiter den Wert oder die Notwendigkeit der IDGs nicht erkennen, was zu Widerständen führen könnte. Ein effektiver Kommunikationsplan ist entscheidend, um die Akzeptanz im gesamten Unternehmen zu fördern.</a:t>
            </a:r>
          </a:p>
          <a:p>
            <a:r>
              <a:rPr lang="de-DE" dirty="0">
                <a:solidFill>
                  <a:srgbClr val="0E0E0E"/>
                </a:solidFill>
                <a:effectLst/>
                <a:latin typeface="Times New Roman" panose="02020603050405020304" pitchFamily="18" charset="0"/>
              </a:rPr>
              <a:t>6. </a:t>
            </a:r>
            <a:r>
              <a:rPr lang="de-DE" b="1" dirty="0">
                <a:solidFill>
                  <a:srgbClr val="0E0E0E"/>
                </a:solidFill>
                <a:effectLst/>
                <a:latin typeface=".SF NS"/>
              </a:rPr>
              <a:t>Unterschiedliche Ausgangspunkte:</a:t>
            </a:r>
            <a:endParaRPr lang="de-DE" dirty="0">
              <a:solidFill>
                <a:srgbClr val="0E0E0E"/>
              </a:solidFill>
              <a:effectLst/>
              <a:latin typeface=".SF NS"/>
            </a:endParaRPr>
          </a:p>
          <a:p>
            <a:r>
              <a:rPr lang="de-DE" dirty="0">
                <a:solidFill>
                  <a:srgbClr val="0E0E0E"/>
                </a:solidFill>
                <a:effectLst/>
                <a:latin typeface=".SF NS"/>
              </a:rPr>
              <a:t>• Verschiedene Abteilungen oder Teams könnten unterschiedlich gut auf die Implementierung der IDGs vorbereitet sein. Dies erfordert einen flexiblen, angepassten Ansatz, der auf die spezifischen Bedürfnisse und das Ausgangsniveau der verschiedenen Teams eingeht.</a:t>
            </a:r>
          </a:p>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14</a:t>
            </a:fld>
            <a:endParaRPr lang="de-DE" noProof="0" dirty="0"/>
          </a:p>
        </p:txBody>
      </p:sp>
    </p:spTree>
    <p:extLst>
      <p:ext uri="{BB962C8B-B14F-4D97-AF65-F5344CB8AC3E}">
        <p14:creationId xmlns:p14="http://schemas.microsoft.com/office/powerpoint/2010/main" val="321990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15</a:t>
            </a:fld>
            <a:endParaRPr lang="de-DE" noProof="0" dirty="0"/>
          </a:p>
        </p:txBody>
      </p:sp>
    </p:spTree>
    <p:extLst>
      <p:ext uri="{BB962C8B-B14F-4D97-AF65-F5344CB8AC3E}">
        <p14:creationId xmlns:p14="http://schemas.microsoft.com/office/powerpoint/2010/main" val="4116418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16</a:t>
            </a:fld>
            <a:endParaRPr lang="de-DE" noProof="0" dirty="0"/>
          </a:p>
        </p:txBody>
      </p:sp>
    </p:spTree>
    <p:extLst>
      <p:ext uri="{BB962C8B-B14F-4D97-AF65-F5344CB8AC3E}">
        <p14:creationId xmlns:p14="http://schemas.microsoft.com/office/powerpoint/2010/main" val="1473721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sz="2400" dirty="0">
                <a:solidFill>
                  <a:srgbClr val="000000"/>
                </a:solidFill>
                <a:latin typeface="Helvetica Neue"/>
                <a:ea typeface="Helvetica Neue"/>
                <a:cs typeface="Helvetica Neue"/>
                <a:sym typeface="Helvetica Neue"/>
              </a:rPr>
              <a:t>Es gibt nicht den einen richtigen Weg. Die Einführung der IDGs ist sehr individuell von dem Status des Unternehmens abhängig, von den vorherrschenden Unternehmenswerten und –</a:t>
            </a:r>
            <a:r>
              <a:rPr lang="de-DE" sz="2400" dirty="0" err="1">
                <a:solidFill>
                  <a:srgbClr val="000000"/>
                </a:solidFill>
                <a:latin typeface="Helvetica Neue"/>
                <a:ea typeface="Helvetica Neue"/>
                <a:cs typeface="Helvetica Neue"/>
                <a:sym typeface="Helvetica Neue"/>
              </a:rPr>
              <a:t>kultur</a:t>
            </a:r>
            <a:r>
              <a:rPr lang="de-DE" sz="2400" dirty="0">
                <a:solidFill>
                  <a:srgbClr val="000000"/>
                </a:solidFill>
                <a:latin typeface="Helvetica Neue"/>
                <a:ea typeface="Helvetica Neue"/>
                <a:cs typeface="Helvetica Neue"/>
                <a:sym typeface="Helvetica Neue"/>
              </a:rPr>
              <a:t>. Außerdem von den Zielen und der Tiefe und Breite, in der die IDGs eingeführt werden sollen. Dies sind nur Vorschläge zum Start.</a:t>
            </a:r>
          </a:p>
          <a:p>
            <a:pPr marL="0" indent="0" rtl="0">
              <a:buNone/>
            </a:pPr>
            <a:endParaRPr lang="de-DE" sz="2400" b="1"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17</a:t>
            </a:fld>
            <a:endParaRPr lang="de-DE" noProof="0" dirty="0"/>
          </a:p>
        </p:txBody>
      </p:sp>
    </p:spTree>
    <p:extLst>
      <p:ext uri="{BB962C8B-B14F-4D97-AF65-F5344CB8AC3E}">
        <p14:creationId xmlns:p14="http://schemas.microsoft.com/office/powerpoint/2010/main" val="728015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20</a:t>
            </a:fld>
            <a:endParaRPr lang="de-DE" noProof="0" dirty="0"/>
          </a:p>
        </p:txBody>
      </p:sp>
    </p:spTree>
    <p:extLst>
      <p:ext uri="{BB962C8B-B14F-4D97-AF65-F5344CB8AC3E}">
        <p14:creationId xmlns:p14="http://schemas.microsoft.com/office/powerpoint/2010/main" val="157561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2</a:t>
            </a:fld>
            <a:endParaRPr lang="de-DE" noProof="0" dirty="0"/>
          </a:p>
        </p:txBody>
      </p:sp>
    </p:spTree>
    <p:extLst>
      <p:ext uri="{BB962C8B-B14F-4D97-AF65-F5344CB8AC3E}">
        <p14:creationId xmlns:p14="http://schemas.microsoft.com/office/powerpoint/2010/main" val="2632329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21</a:t>
            </a:fld>
            <a:endParaRPr lang="de-DE" noProof="0" dirty="0"/>
          </a:p>
        </p:txBody>
      </p:sp>
    </p:spTree>
    <p:extLst>
      <p:ext uri="{BB962C8B-B14F-4D97-AF65-F5344CB8AC3E}">
        <p14:creationId xmlns:p14="http://schemas.microsoft.com/office/powerpoint/2010/main" val="3716746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innerdevelopmentgoals-hamburg.de</a:t>
            </a:r>
            <a:r>
              <a:rPr lang="en-US" dirty="0"/>
              <a:t>/</a:t>
            </a:r>
          </a:p>
          <a:p>
            <a:endParaRPr lang="en-US" dirty="0"/>
          </a:p>
          <a:p>
            <a:r>
              <a:rPr lang="en-US" dirty="0"/>
              <a:t>https:/</a:t>
            </a:r>
            <a:r>
              <a:rPr lang="en-US" dirty="0" err="1"/>
              <a:t>drive.google.com</a:t>
            </a:r>
            <a:r>
              <a:rPr lang="en-US" dirty="0"/>
              <a:t>/file/d/12zfQQWqXtf2DAaqbxza-Rl71iT9hXIRe/edit</a:t>
            </a:r>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560654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25</a:t>
            </a:fld>
            <a:endParaRPr lang="de-DE" noProof="0" dirty="0"/>
          </a:p>
        </p:txBody>
      </p:sp>
    </p:spTree>
    <p:extLst>
      <p:ext uri="{BB962C8B-B14F-4D97-AF65-F5344CB8AC3E}">
        <p14:creationId xmlns:p14="http://schemas.microsoft.com/office/powerpoint/2010/main" val="122203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r>
              <a:rPr lang="de-DE" b="1" dirty="0">
                <a:solidFill>
                  <a:srgbClr val="0E0E0E"/>
                </a:solidFill>
                <a:effectLst/>
                <a:latin typeface=".SF NS"/>
              </a:rPr>
              <a:t>Use Case 1: IKEA</a:t>
            </a:r>
            <a:endParaRPr lang="de-DE" dirty="0">
              <a:solidFill>
                <a:srgbClr val="0E0E0E"/>
              </a:solidFill>
              <a:effectLst/>
              <a:latin typeface=".SF NS"/>
            </a:endParaRPr>
          </a:p>
          <a:p>
            <a:r>
              <a:rPr lang="de-DE" dirty="0">
                <a:solidFill>
                  <a:srgbClr val="0E0E0E"/>
                </a:solidFill>
                <a:effectLst/>
                <a:latin typeface=".SF NS"/>
              </a:rPr>
              <a:t>• </a:t>
            </a:r>
            <a:r>
              <a:rPr lang="de-DE" b="1" dirty="0">
                <a:solidFill>
                  <a:srgbClr val="0E0E0E"/>
                </a:solidFill>
                <a:effectLst/>
                <a:latin typeface=".SF NS"/>
              </a:rPr>
              <a:t>Warum eingeführt?</a:t>
            </a:r>
            <a:r>
              <a:rPr lang="de-DE" dirty="0">
                <a:solidFill>
                  <a:srgbClr val="0E0E0E"/>
                </a:solidFill>
                <a:effectLst/>
                <a:latin typeface=".SF NS"/>
              </a:rPr>
              <a:t> Um die Führungskompetenzen zu stärken und eine nachhaltige Unternehmenskultur zu fördern.</a:t>
            </a:r>
          </a:p>
          <a:p>
            <a:r>
              <a:rPr lang="de-DE" dirty="0">
                <a:solidFill>
                  <a:srgbClr val="0E0E0E"/>
                </a:solidFill>
                <a:effectLst/>
                <a:latin typeface=".SF NS"/>
              </a:rPr>
              <a:t>• </a:t>
            </a:r>
            <a:r>
              <a:rPr lang="de-DE" b="1" dirty="0">
                <a:solidFill>
                  <a:srgbClr val="0E0E0E"/>
                </a:solidFill>
                <a:effectLst/>
                <a:latin typeface=".SF NS"/>
              </a:rPr>
              <a:t>Wie gestartet?</a:t>
            </a:r>
            <a:r>
              <a:rPr lang="de-DE" dirty="0">
                <a:solidFill>
                  <a:srgbClr val="0E0E0E"/>
                </a:solidFill>
                <a:effectLst/>
                <a:latin typeface=".SF NS"/>
              </a:rPr>
              <a:t> Integration der IDGs in das bestehende Führungskräfteentwicklungsprogramm.</a:t>
            </a:r>
          </a:p>
          <a:p>
            <a:r>
              <a:rPr lang="de-DE" dirty="0">
                <a:solidFill>
                  <a:srgbClr val="0E0E0E"/>
                </a:solidFill>
                <a:effectLst/>
                <a:latin typeface=".SF NS"/>
              </a:rPr>
              <a:t>• </a:t>
            </a:r>
            <a:r>
              <a:rPr lang="de-DE" b="1" dirty="0">
                <a:solidFill>
                  <a:srgbClr val="0E0E0E"/>
                </a:solidFill>
                <a:effectLst/>
                <a:latin typeface=".SF NS"/>
              </a:rPr>
              <a:t>Methode?</a:t>
            </a:r>
            <a:r>
              <a:rPr lang="de-DE" dirty="0">
                <a:solidFill>
                  <a:srgbClr val="0E0E0E"/>
                </a:solidFill>
                <a:effectLst/>
                <a:latin typeface=".SF NS"/>
              </a:rPr>
              <a:t> Fokus auf Selbstbewusstsein, Mitgefühl und systemisches Denken bei Führungskräften.</a:t>
            </a:r>
          </a:p>
          <a:p>
            <a:r>
              <a:rPr lang="de-DE" dirty="0">
                <a:solidFill>
                  <a:srgbClr val="0E0E0E"/>
                </a:solidFill>
                <a:effectLst/>
                <a:latin typeface=".SF NS"/>
              </a:rPr>
              <a:t>• </a:t>
            </a:r>
            <a:r>
              <a:rPr lang="de-DE" b="1" dirty="0">
                <a:solidFill>
                  <a:srgbClr val="0E0E0E"/>
                </a:solidFill>
                <a:effectLst/>
                <a:latin typeface=".SF NS"/>
              </a:rPr>
              <a:t>Ergebnis?</a:t>
            </a:r>
            <a:r>
              <a:rPr lang="de-DE" dirty="0">
                <a:solidFill>
                  <a:srgbClr val="0E0E0E"/>
                </a:solidFill>
                <a:effectLst/>
                <a:latin typeface=".SF NS"/>
              </a:rPr>
              <a:t> Stärkung der Nachhaltigkeitsziele und eine tiefere Verankerung der sozialen Verantwortung im Führungsteam.</a:t>
            </a:r>
          </a:p>
          <a:p>
            <a:br>
              <a:rPr lang="de-DE" dirty="0">
                <a:solidFill>
                  <a:srgbClr val="0E0E0E"/>
                </a:solidFill>
                <a:effectLst/>
                <a:latin typeface=".SF NS"/>
              </a:rPr>
            </a:br>
            <a:endParaRPr lang="de-DE" dirty="0">
              <a:solidFill>
                <a:srgbClr val="0E0E0E"/>
              </a:solidFill>
              <a:effectLst/>
              <a:latin typeface=".SF NS"/>
            </a:endParaRPr>
          </a:p>
          <a:p>
            <a:r>
              <a:rPr lang="de-DE" b="1" dirty="0">
                <a:solidFill>
                  <a:srgbClr val="0E0E0E"/>
                </a:solidFill>
                <a:effectLst/>
                <a:latin typeface=".SF NS"/>
              </a:rPr>
              <a:t>Use Case 2: Google</a:t>
            </a:r>
            <a:endParaRPr lang="de-DE" dirty="0">
              <a:solidFill>
                <a:srgbClr val="0E0E0E"/>
              </a:solidFill>
              <a:effectLst/>
              <a:latin typeface=".SF NS"/>
            </a:endParaRPr>
          </a:p>
          <a:p>
            <a:r>
              <a:rPr lang="de-DE" dirty="0">
                <a:solidFill>
                  <a:srgbClr val="0E0E0E"/>
                </a:solidFill>
                <a:effectLst/>
                <a:latin typeface=".SF NS"/>
              </a:rPr>
              <a:t>• </a:t>
            </a:r>
            <a:r>
              <a:rPr lang="de-DE" b="1" dirty="0">
                <a:solidFill>
                  <a:srgbClr val="0E0E0E"/>
                </a:solidFill>
                <a:effectLst/>
                <a:latin typeface=".SF NS"/>
              </a:rPr>
              <a:t>Warum eingeführt?</a:t>
            </a:r>
            <a:r>
              <a:rPr lang="de-DE" dirty="0">
                <a:solidFill>
                  <a:srgbClr val="0E0E0E"/>
                </a:solidFill>
                <a:effectLst/>
                <a:latin typeface=".SF NS"/>
              </a:rPr>
              <a:t> Um die Resilienz und Innovationskraft der Führungskräfte angesichts ständiger Marktveränderungen zu stärken.</a:t>
            </a:r>
          </a:p>
          <a:p>
            <a:r>
              <a:rPr lang="de-DE" dirty="0">
                <a:solidFill>
                  <a:srgbClr val="0E0E0E"/>
                </a:solidFill>
                <a:effectLst/>
                <a:latin typeface=".SF NS"/>
              </a:rPr>
              <a:t>• </a:t>
            </a:r>
            <a:r>
              <a:rPr lang="de-DE" b="1" dirty="0">
                <a:solidFill>
                  <a:srgbClr val="0E0E0E"/>
                </a:solidFill>
                <a:effectLst/>
                <a:latin typeface=".SF NS"/>
              </a:rPr>
              <a:t>Wie gestartet?</a:t>
            </a:r>
            <a:r>
              <a:rPr lang="de-DE" dirty="0">
                <a:solidFill>
                  <a:srgbClr val="0E0E0E"/>
                </a:solidFill>
                <a:effectLst/>
                <a:latin typeface=".SF NS"/>
              </a:rPr>
              <a:t> Einführung eines IDG-Labs als Pilotprojekt zur Erprobung der Relevanz der IDGs.</a:t>
            </a:r>
          </a:p>
          <a:p>
            <a:r>
              <a:rPr lang="de-DE" dirty="0">
                <a:solidFill>
                  <a:srgbClr val="0E0E0E"/>
                </a:solidFill>
                <a:effectLst/>
                <a:latin typeface=".SF NS"/>
              </a:rPr>
              <a:t>• </a:t>
            </a:r>
            <a:r>
              <a:rPr lang="de-DE" b="1" dirty="0">
                <a:solidFill>
                  <a:srgbClr val="0E0E0E"/>
                </a:solidFill>
                <a:effectLst/>
                <a:latin typeface=".SF NS"/>
              </a:rPr>
              <a:t>Methode?</a:t>
            </a:r>
            <a:r>
              <a:rPr lang="de-DE" dirty="0">
                <a:solidFill>
                  <a:srgbClr val="0E0E0E"/>
                </a:solidFill>
                <a:effectLst/>
                <a:latin typeface=".SF NS"/>
              </a:rPr>
              <a:t> Wiederkehrende reflektierende Sessions und kontinuierliches Lernen durch Pilotprojekte.</a:t>
            </a:r>
          </a:p>
          <a:p>
            <a:r>
              <a:rPr lang="de-DE" dirty="0">
                <a:solidFill>
                  <a:srgbClr val="0E0E0E"/>
                </a:solidFill>
                <a:effectLst/>
                <a:latin typeface=".SF NS"/>
              </a:rPr>
              <a:t>• </a:t>
            </a:r>
            <a:r>
              <a:rPr lang="de-DE" b="1" dirty="0">
                <a:solidFill>
                  <a:srgbClr val="0E0E0E"/>
                </a:solidFill>
                <a:effectLst/>
                <a:latin typeface=".SF NS"/>
              </a:rPr>
              <a:t>Ergebnis?</a:t>
            </a:r>
            <a:r>
              <a:rPr lang="de-DE" dirty="0">
                <a:solidFill>
                  <a:srgbClr val="0E0E0E"/>
                </a:solidFill>
                <a:effectLst/>
                <a:latin typeface=".SF NS"/>
              </a:rPr>
              <a:t> Verbesserte Fähigkeit der Führungskräfte, innovative Lösungen für globale Probleme zu entwickeln.</a:t>
            </a:r>
          </a:p>
          <a:p>
            <a:br>
              <a:rPr lang="de-DE" dirty="0">
                <a:solidFill>
                  <a:srgbClr val="0E0E0E"/>
                </a:solidFill>
                <a:effectLst/>
                <a:latin typeface=".SF NS"/>
              </a:rPr>
            </a:br>
            <a:endParaRPr lang="de-DE" dirty="0">
              <a:solidFill>
                <a:srgbClr val="0E0E0E"/>
              </a:solidFill>
              <a:effectLst/>
              <a:latin typeface=".SF NS"/>
            </a:endParaRPr>
          </a:p>
          <a:p>
            <a:r>
              <a:rPr lang="de-DE" b="1" dirty="0">
                <a:solidFill>
                  <a:srgbClr val="0E0E0E"/>
                </a:solidFill>
                <a:effectLst/>
                <a:latin typeface=".SF NS"/>
              </a:rPr>
              <a:t>Use Case 3: </a:t>
            </a:r>
            <a:r>
              <a:rPr lang="de-DE" b="1" dirty="0" err="1">
                <a:solidFill>
                  <a:srgbClr val="0E0E0E"/>
                </a:solidFill>
                <a:effectLst/>
                <a:latin typeface=".SF NS"/>
              </a:rPr>
              <a:t>Stena</a:t>
            </a:r>
            <a:endParaRPr lang="de-DE" dirty="0">
              <a:solidFill>
                <a:srgbClr val="0E0E0E"/>
              </a:solidFill>
              <a:effectLst/>
              <a:latin typeface=".SF NS"/>
            </a:endParaRPr>
          </a:p>
          <a:p>
            <a:r>
              <a:rPr lang="de-DE" dirty="0">
                <a:solidFill>
                  <a:srgbClr val="0E0E0E"/>
                </a:solidFill>
                <a:effectLst/>
                <a:latin typeface=".SF NS"/>
              </a:rPr>
              <a:t>• </a:t>
            </a:r>
            <a:r>
              <a:rPr lang="de-DE" b="1" dirty="0">
                <a:solidFill>
                  <a:srgbClr val="0E0E0E"/>
                </a:solidFill>
                <a:effectLst/>
                <a:latin typeface=".SF NS"/>
              </a:rPr>
              <a:t>Warum eingeführt?</a:t>
            </a:r>
            <a:r>
              <a:rPr lang="de-DE" dirty="0">
                <a:solidFill>
                  <a:srgbClr val="0E0E0E"/>
                </a:solidFill>
                <a:effectLst/>
                <a:latin typeface=".SF NS"/>
              </a:rPr>
              <a:t> Um Nachhaltigkeit in allen Geschäftsbereichen zu verankern und die Zusammenarbeit zu fördern.</a:t>
            </a:r>
          </a:p>
          <a:p>
            <a:r>
              <a:rPr lang="de-DE" dirty="0">
                <a:solidFill>
                  <a:srgbClr val="0E0E0E"/>
                </a:solidFill>
                <a:effectLst/>
                <a:latin typeface=".SF NS"/>
              </a:rPr>
              <a:t>• </a:t>
            </a:r>
            <a:r>
              <a:rPr lang="de-DE" b="1" dirty="0">
                <a:solidFill>
                  <a:srgbClr val="0E0E0E"/>
                </a:solidFill>
                <a:effectLst/>
                <a:latin typeface=".SF NS"/>
              </a:rPr>
              <a:t>Wie gestartet?</a:t>
            </a:r>
            <a:r>
              <a:rPr lang="de-DE" dirty="0">
                <a:solidFill>
                  <a:srgbClr val="0E0E0E"/>
                </a:solidFill>
                <a:effectLst/>
                <a:latin typeface=".SF NS"/>
              </a:rPr>
              <a:t> Ganzheitliche Einführung der IDGs in der gesamten Organisation.</a:t>
            </a:r>
          </a:p>
          <a:p>
            <a:r>
              <a:rPr lang="de-DE" dirty="0">
                <a:solidFill>
                  <a:srgbClr val="0E0E0E"/>
                </a:solidFill>
                <a:effectLst/>
                <a:latin typeface=".SF NS"/>
              </a:rPr>
              <a:t>• </a:t>
            </a:r>
            <a:r>
              <a:rPr lang="de-DE" b="1" dirty="0">
                <a:solidFill>
                  <a:srgbClr val="0E0E0E"/>
                </a:solidFill>
                <a:effectLst/>
                <a:latin typeface=".SF NS"/>
              </a:rPr>
              <a:t>Methode?</a:t>
            </a:r>
            <a:r>
              <a:rPr lang="de-DE" dirty="0">
                <a:solidFill>
                  <a:srgbClr val="0E0E0E"/>
                </a:solidFill>
                <a:effectLst/>
                <a:latin typeface=".SF NS"/>
              </a:rPr>
              <a:t> Intensive Schulungen und Workshops zur Förderung des kollektiven Verständnisses.</a:t>
            </a:r>
          </a:p>
          <a:p>
            <a:r>
              <a:rPr lang="de-DE" dirty="0">
                <a:solidFill>
                  <a:srgbClr val="0E0E0E"/>
                </a:solidFill>
                <a:effectLst/>
                <a:latin typeface=".SF NS"/>
              </a:rPr>
              <a:t>• </a:t>
            </a:r>
            <a:r>
              <a:rPr lang="de-DE" b="1" dirty="0">
                <a:solidFill>
                  <a:srgbClr val="0E0E0E"/>
                </a:solidFill>
                <a:effectLst/>
                <a:latin typeface=".SF NS"/>
              </a:rPr>
              <a:t>Ergebnis?</a:t>
            </a:r>
            <a:r>
              <a:rPr lang="de-DE" dirty="0">
                <a:solidFill>
                  <a:srgbClr val="0E0E0E"/>
                </a:solidFill>
                <a:effectLst/>
                <a:latin typeface=".SF NS"/>
              </a:rPr>
              <a:t> Verbesserte interne Zusammenarbeit und eine stärkere Fokussierung auf nachhaltige Ziele.</a:t>
            </a:r>
          </a:p>
          <a:p>
            <a:br>
              <a:rPr lang="de-DE" dirty="0">
                <a:solidFill>
                  <a:srgbClr val="0E0E0E"/>
                </a:solidFill>
                <a:effectLst/>
                <a:latin typeface=".SF NS"/>
              </a:rPr>
            </a:br>
            <a:endParaRPr lang="de-DE" dirty="0">
              <a:solidFill>
                <a:srgbClr val="0E0E0E"/>
              </a:solidFill>
              <a:effectLst/>
              <a:latin typeface=".SF NS"/>
            </a:endParaRPr>
          </a:p>
          <a:p>
            <a:r>
              <a:rPr lang="de-DE" b="1" dirty="0">
                <a:solidFill>
                  <a:srgbClr val="0E0E0E"/>
                </a:solidFill>
                <a:effectLst/>
                <a:latin typeface=".SF NS"/>
              </a:rPr>
              <a:t>Use Case 4: </a:t>
            </a:r>
            <a:r>
              <a:rPr lang="de-DE" b="1" dirty="0" err="1">
                <a:solidFill>
                  <a:srgbClr val="0E0E0E"/>
                </a:solidFill>
                <a:effectLst/>
                <a:latin typeface=".SF NS"/>
              </a:rPr>
              <a:t>Icebug</a:t>
            </a:r>
            <a:endParaRPr lang="de-DE" dirty="0">
              <a:solidFill>
                <a:srgbClr val="0E0E0E"/>
              </a:solidFill>
              <a:effectLst/>
              <a:latin typeface=".SF NS"/>
            </a:endParaRPr>
          </a:p>
          <a:p>
            <a:r>
              <a:rPr lang="de-DE" dirty="0">
                <a:solidFill>
                  <a:srgbClr val="0E0E0E"/>
                </a:solidFill>
                <a:effectLst/>
                <a:latin typeface=".SF NS"/>
              </a:rPr>
              <a:t>• </a:t>
            </a:r>
            <a:r>
              <a:rPr lang="de-DE" b="1" dirty="0">
                <a:solidFill>
                  <a:srgbClr val="0E0E0E"/>
                </a:solidFill>
                <a:effectLst/>
                <a:latin typeface=".SF NS"/>
              </a:rPr>
              <a:t>Warum eingeführt?</a:t>
            </a:r>
            <a:r>
              <a:rPr lang="de-DE" dirty="0">
                <a:solidFill>
                  <a:srgbClr val="0E0E0E"/>
                </a:solidFill>
                <a:effectLst/>
                <a:latin typeface=".SF NS"/>
              </a:rPr>
              <a:t> Um eine schrittweise und nachhaltige Verbesserung und Entwicklung im Unternehmen zu erreichen.</a:t>
            </a:r>
          </a:p>
          <a:p>
            <a:r>
              <a:rPr lang="de-DE" dirty="0">
                <a:solidFill>
                  <a:srgbClr val="0E0E0E"/>
                </a:solidFill>
                <a:effectLst/>
                <a:latin typeface=".SF NS"/>
              </a:rPr>
              <a:t>• </a:t>
            </a:r>
            <a:r>
              <a:rPr lang="de-DE" b="1" dirty="0">
                <a:solidFill>
                  <a:srgbClr val="0E0E0E"/>
                </a:solidFill>
                <a:effectLst/>
                <a:latin typeface=".SF NS"/>
              </a:rPr>
              <a:t>Wie gestartet?</a:t>
            </a:r>
            <a:r>
              <a:rPr lang="de-DE" dirty="0">
                <a:solidFill>
                  <a:srgbClr val="0E0E0E"/>
                </a:solidFill>
                <a:effectLst/>
                <a:latin typeface=".SF NS"/>
              </a:rPr>
              <a:t> Umsetzung der IDGs in 100-Tage-Zyklen.</a:t>
            </a:r>
          </a:p>
          <a:p>
            <a:r>
              <a:rPr lang="de-DE" dirty="0">
                <a:solidFill>
                  <a:srgbClr val="0E0E0E"/>
                </a:solidFill>
                <a:effectLst/>
                <a:latin typeface=".SF NS"/>
              </a:rPr>
              <a:t>• </a:t>
            </a:r>
            <a:r>
              <a:rPr lang="de-DE" b="1" dirty="0">
                <a:solidFill>
                  <a:srgbClr val="0E0E0E"/>
                </a:solidFill>
                <a:effectLst/>
                <a:latin typeface=".SF NS"/>
              </a:rPr>
              <a:t>Methode?</a:t>
            </a:r>
            <a:r>
              <a:rPr lang="de-DE" dirty="0">
                <a:solidFill>
                  <a:srgbClr val="0E0E0E"/>
                </a:solidFill>
                <a:effectLst/>
                <a:latin typeface=".SF NS"/>
              </a:rPr>
              <a:t> Fokussierte, kurze Zyklen mit regelmäßigen Feedback-Sessions und Zielanpassungen.</a:t>
            </a:r>
          </a:p>
          <a:p>
            <a:r>
              <a:rPr lang="de-DE" dirty="0">
                <a:solidFill>
                  <a:srgbClr val="0E0E0E"/>
                </a:solidFill>
                <a:effectLst/>
                <a:latin typeface=".SF NS"/>
              </a:rPr>
              <a:t>• </a:t>
            </a:r>
            <a:r>
              <a:rPr lang="de-DE" b="1" dirty="0">
                <a:solidFill>
                  <a:srgbClr val="0E0E0E"/>
                </a:solidFill>
                <a:effectLst/>
                <a:latin typeface=".SF NS"/>
              </a:rPr>
              <a:t>Ergebnis?</a:t>
            </a:r>
            <a:r>
              <a:rPr lang="de-DE" dirty="0">
                <a:solidFill>
                  <a:srgbClr val="0E0E0E"/>
                </a:solidFill>
                <a:effectLst/>
                <a:latin typeface=".SF NS"/>
              </a:rPr>
              <a:t> Kontinuierliche kleine Erfolge, die das Vertrauen in den Wandel stärkten und nachhaltige Entwicklungen förderten.</a:t>
            </a:r>
          </a:p>
          <a:p>
            <a:br>
              <a:rPr lang="de-DE" dirty="0">
                <a:solidFill>
                  <a:srgbClr val="0E0E0E"/>
                </a:solidFill>
                <a:effectLst/>
                <a:latin typeface=".SF NS"/>
              </a:rPr>
            </a:br>
            <a:endParaRPr lang="de-DE" dirty="0">
              <a:solidFill>
                <a:srgbClr val="0E0E0E"/>
              </a:solidFill>
              <a:effectLst/>
              <a:latin typeface=".SF NS"/>
            </a:endParaRPr>
          </a:p>
          <a:p>
            <a:r>
              <a:rPr lang="de-DE" b="1" dirty="0">
                <a:solidFill>
                  <a:srgbClr val="0E0E0E"/>
                </a:solidFill>
                <a:effectLst/>
                <a:latin typeface=".SF NS"/>
              </a:rPr>
              <a:t>Use Case 5: Ericsson</a:t>
            </a:r>
            <a:endParaRPr lang="de-DE" dirty="0">
              <a:solidFill>
                <a:srgbClr val="0E0E0E"/>
              </a:solidFill>
              <a:effectLst/>
              <a:latin typeface=".SF NS"/>
            </a:endParaRPr>
          </a:p>
          <a:p>
            <a:r>
              <a:rPr lang="de-DE" dirty="0">
                <a:solidFill>
                  <a:srgbClr val="0E0E0E"/>
                </a:solidFill>
                <a:effectLst/>
                <a:latin typeface=".SF NS"/>
              </a:rPr>
              <a:t>• </a:t>
            </a:r>
            <a:r>
              <a:rPr lang="de-DE" b="1" dirty="0">
                <a:solidFill>
                  <a:srgbClr val="0E0E0E"/>
                </a:solidFill>
                <a:effectLst/>
                <a:latin typeface=".SF NS"/>
              </a:rPr>
              <a:t>Warum eingeführt?</a:t>
            </a:r>
            <a:r>
              <a:rPr lang="de-DE" dirty="0">
                <a:solidFill>
                  <a:srgbClr val="0E0E0E"/>
                </a:solidFill>
                <a:effectLst/>
                <a:latin typeface=".SF NS"/>
              </a:rPr>
              <a:t> Um systemisches Denken und Innovationsfähigkeit in einer dynamischen Branche zu fördern.</a:t>
            </a:r>
          </a:p>
          <a:p>
            <a:r>
              <a:rPr lang="de-DE" dirty="0">
                <a:solidFill>
                  <a:srgbClr val="0E0E0E"/>
                </a:solidFill>
                <a:effectLst/>
                <a:latin typeface=".SF NS"/>
              </a:rPr>
              <a:t>• </a:t>
            </a:r>
            <a:r>
              <a:rPr lang="de-DE" b="1" dirty="0">
                <a:solidFill>
                  <a:srgbClr val="0E0E0E"/>
                </a:solidFill>
                <a:effectLst/>
                <a:latin typeface=".SF NS"/>
              </a:rPr>
              <a:t>Wie gestartet?</a:t>
            </a:r>
            <a:r>
              <a:rPr lang="de-DE" dirty="0">
                <a:solidFill>
                  <a:srgbClr val="0E0E0E"/>
                </a:solidFill>
                <a:effectLst/>
                <a:latin typeface=".SF NS"/>
              </a:rPr>
              <a:t> Integration der IDGs in bestehende Innovationsprozesse.</a:t>
            </a:r>
          </a:p>
          <a:p>
            <a:r>
              <a:rPr lang="de-DE" dirty="0">
                <a:solidFill>
                  <a:srgbClr val="0E0E0E"/>
                </a:solidFill>
                <a:effectLst/>
                <a:latin typeface=".SF NS"/>
              </a:rPr>
              <a:t>• </a:t>
            </a:r>
            <a:r>
              <a:rPr lang="de-DE" b="1" dirty="0">
                <a:solidFill>
                  <a:srgbClr val="0E0E0E"/>
                </a:solidFill>
                <a:effectLst/>
                <a:latin typeface=".SF NS"/>
              </a:rPr>
              <a:t>Methode?</a:t>
            </a:r>
            <a:r>
              <a:rPr lang="de-DE" dirty="0">
                <a:solidFill>
                  <a:srgbClr val="0E0E0E"/>
                </a:solidFill>
                <a:effectLst/>
                <a:latin typeface=".SF NS"/>
              </a:rPr>
              <a:t> Praxis-Workshops und Real-Life-Cases zur Vertiefung des systemischen Denkens.</a:t>
            </a:r>
          </a:p>
          <a:p>
            <a:r>
              <a:rPr lang="de-DE" dirty="0">
                <a:solidFill>
                  <a:srgbClr val="0E0E0E"/>
                </a:solidFill>
                <a:effectLst/>
                <a:latin typeface=".SF NS"/>
              </a:rPr>
              <a:t>• </a:t>
            </a:r>
            <a:r>
              <a:rPr lang="de-DE" b="1" dirty="0">
                <a:solidFill>
                  <a:srgbClr val="0E0E0E"/>
                </a:solidFill>
                <a:effectLst/>
                <a:latin typeface=".SF NS"/>
              </a:rPr>
              <a:t>Ergebnis?</a:t>
            </a:r>
            <a:r>
              <a:rPr lang="de-DE" dirty="0">
                <a:solidFill>
                  <a:srgbClr val="0E0E0E"/>
                </a:solidFill>
                <a:effectLst/>
                <a:latin typeface=".SF NS"/>
              </a:rPr>
              <a:t> Langfristige Stärkung der Innovationskraft und Anpassungsfähigkeit durch systemisches Denken.</a:t>
            </a:r>
          </a:p>
          <a:p>
            <a:pPr rtl="0"/>
            <a:endParaRPr lang="de-DE" dirty="0"/>
          </a:p>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26</a:t>
            </a:fld>
            <a:endParaRPr lang="de-DE" noProof="0" dirty="0"/>
          </a:p>
        </p:txBody>
      </p:sp>
    </p:spTree>
    <p:extLst>
      <p:ext uri="{BB962C8B-B14F-4D97-AF65-F5344CB8AC3E}">
        <p14:creationId xmlns:p14="http://schemas.microsoft.com/office/powerpoint/2010/main" val="3166717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045656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sz="2400" dirty="0">
                <a:latin typeface="Helvetica Neue" panose="02000503000000020004" pitchFamily="2" charset="0"/>
                <a:ea typeface="Helvetica Neue" panose="02000503000000020004" pitchFamily="2" charset="0"/>
                <a:cs typeface="Helvetica Neue" panose="02000503000000020004" pitchFamily="2" charset="0"/>
              </a:rPr>
              <a:t>Kommunikation und Schulung als zentrale Elemente.</a:t>
            </a:r>
          </a:p>
          <a:p>
            <a:endParaRPr lang="de-DE" dirty="0"/>
          </a:p>
        </p:txBody>
      </p:sp>
    </p:spTree>
    <p:extLst>
      <p:ext uri="{BB962C8B-B14F-4D97-AF65-F5344CB8AC3E}">
        <p14:creationId xmlns:p14="http://schemas.microsoft.com/office/powerpoint/2010/main" val="31487480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sz="2400" dirty="0">
                <a:latin typeface="Helvetica Neue" panose="02000503000000020004" pitchFamily="2" charset="0"/>
                <a:ea typeface="Helvetica Neue" panose="02000503000000020004" pitchFamily="2" charset="0"/>
                <a:cs typeface="Helvetica Neue" panose="02000503000000020004" pitchFamily="2" charset="0"/>
              </a:rPr>
              <a:t>Innovations- und Veränderungsdruck in der Technologiebranche.</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sz="2400" dirty="0">
                <a:latin typeface="Helvetica Neue" panose="02000503000000020004" pitchFamily="2" charset="0"/>
                <a:ea typeface="Helvetica Neue" panose="02000503000000020004" pitchFamily="2" charset="0"/>
                <a:cs typeface="Helvetica Neue" panose="02000503000000020004" pitchFamily="2" charset="0"/>
              </a:rPr>
              <a:t>Visualisierung: Konzept eines IDG-Labs und seine Rolle in der Führungskräfteentwicklung.</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de-DE"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de-DE" dirty="0"/>
          </a:p>
        </p:txBody>
      </p:sp>
    </p:spTree>
    <p:extLst>
      <p:ext uri="{BB962C8B-B14F-4D97-AF65-F5344CB8AC3E}">
        <p14:creationId xmlns:p14="http://schemas.microsoft.com/office/powerpoint/2010/main" val="127491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sz="2400" dirty="0">
                <a:latin typeface="Helvetica Neue" panose="02000503000000020004" pitchFamily="2" charset="0"/>
                <a:ea typeface="Helvetica Neue" panose="02000503000000020004" pitchFamily="2" charset="0"/>
                <a:cs typeface="Helvetica Neue" panose="02000503000000020004" pitchFamily="2" charset="0"/>
              </a:rPr>
              <a:t>Kreislauf von Lernen und Reflexion.</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sz="2400" dirty="0">
                <a:latin typeface="Helvetica Neue" panose="02000503000000020004" pitchFamily="2" charset="0"/>
                <a:ea typeface="Helvetica Neue" panose="02000503000000020004" pitchFamily="2" charset="0"/>
                <a:cs typeface="Helvetica Neue" panose="02000503000000020004" pitchFamily="2" charset="0"/>
              </a:rPr>
              <a:t>Iterativer Prozess von Pilot zu Skalierung.</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br>
              <a:rPr lang="de-DE" sz="2400" dirty="0">
                <a:latin typeface="Helvetica Neue" panose="02000503000000020004" pitchFamily="2" charset="0"/>
                <a:ea typeface="Helvetica Neue" panose="02000503000000020004" pitchFamily="2" charset="0"/>
                <a:cs typeface="Helvetica Neue" panose="02000503000000020004" pitchFamily="2" charset="0"/>
              </a:rPr>
            </a:br>
            <a:endParaRPr lang="de-DE"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de-DE" dirty="0"/>
          </a:p>
        </p:txBody>
      </p:sp>
    </p:spTree>
    <p:extLst>
      <p:ext uri="{BB962C8B-B14F-4D97-AF65-F5344CB8AC3E}">
        <p14:creationId xmlns:p14="http://schemas.microsoft.com/office/powerpoint/2010/main" val="1541136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b="1" dirty="0">
                <a:solidFill>
                  <a:srgbClr val="0E0E0E"/>
                </a:solidFill>
                <a:effectLst/>
                <a:latin typeface=".SF NS"/>
              </a:rPr>
              <a:t>Use Case 3: </a:t>
            </a:r>
            <a:r>
              <a:rPr lang="de-DE" b="1" dirty="0" err="1">
                <a:solidFill>
                  <a:srgbClr val="0E0E0E"/>
                </a:solidFill>
                <a:effectLst/>
                <a:latin typeface=".SF NS"/>
              </a:rPr>
              <a:t>Stena</a:t>
            </a:r>
            <a:r>
              <a:rPr lang="de-DE" b="1" dirty="0">
                <a:solidFill>
                  <a:srgbClr val="0E0E0E"/>
                </a:solidFill>
                <a:effectLst/>
                <a:latin typeface=".SF NS"/>
              </a:rPr>
              <a:t> - Ganzheitlicher Ansatz zur Nachhaltigkeit</a:t>
            </a:r>
            <a:endParaRPr lang="de-DE" dirty="0">
              <a:solidFill>
                <a:srgbClr val="0E0E0E"/>
              </a:solidFill>
              <a:effectLst/>
              <a:latin typeface=".SF NS"/>
            </a:endParaRPr>
          </a:p>
          <a:p>
            <a:br>
              <a:rPr lang="de-DE" dirty="0">
                <a:solidFill>
                  <a:srgbClr val="0E0E0E"/>
                </a:solidFill>
                <a:effectLst/>
                <a:latin typeface=".SF NS"/>
              </a:rPr>
            </a:br>
            <a:endParaRPr lang="de-DE" dirty="0">
              <a:solidFill>
                <a:srgbClr val="0E0E0E"/>
              </a:solidFill>
              <a:effectLst/>
              <a:latin typeface=".SF NS"/>
            </a:endParaRPr>
          </a:p>
          <a:p>
            <a:r>
              <a:rPr lang="de-DE" b="1" dirty="0">
                <a:solidFill>
                  <a:srgbClr val="0E0E0E"/>
                </a:solidFill>
                <a:effectLst/>
                <a:latin typeface=".SF NS"/>
              </a:rPr>
              <a:t>Verantwortliche Person:</a:t>
            </a:r>
            <a:r>
              <a:rPr lang="de-DE" dirty="0">
                <a:solidFill>
                  <a:srgbClr val="0E0E0E"/>
                </a:solidFill>
                <a:effectLst/>
                <a:latin typeface=".SF NS"/>
              </a:rPr>
              <a:t> </a:t>
            </a:r>
            <a:r>
              <a:rPr lang="de-DE" i="1" dirty="0">
                <a:solidFill>
                  <a:srgbClr val="0E0E0E"/>
                </a:solidFill>
                <a:effectLst/>
                <a:latin typeface=".SF NS"/>
              </a:rPr>
              <a:t>Maria Svensson</a:t>
            </a:r>
            <a:r>
              <a:rPr lang="de-DE" dirty="0">
                <a:solidFill>
                  <a:srgbClr val="0E0E0E"/>
                </a:solidFill>
                <a:effectLst/>
                <a:latin typeface=".SF NS"/>
              </a:rPr>
              <a:t>, Chief </a:t>
            </a:r>
            <a:r>
              <a:rPr lang="de-DE" dirty="0" err="1">
                <a:solidFill>
                  <a:srgbClr val="0E0E0E"/>
                </a:solidFill>
                <a:effectLst/>
                <a:latin typeface=".SF NS"/>
              </a:rPr>
              <a:t>Sustainability</a:t>
            </a:r>
            <a:r>
              <a:rPr lang="de-DE" dirty="0">
                <a:solidFill>
                  <a:srgbClr val="0E0E0E"/>
                </a:solidFill>
                <a:effectLst/>
                <a:latin typeface=".SF NS"/>
              </a:rPr>
              <a:t> Officer (CSO)</a:t>
            </a:r>
          </a:p>
          <a:p>
            <a:br>
              <a:rPr lang="de-DE" dirty="0">
                <a:solidFill>
                  <a:srgbClr val="0E0E0E"/>
                </a:solidFill>
                <a:effectLst/>
                <a:latin typeface=".SF NS"/>
              </a:rPr>
            </a:br>
            <a:endParaRPr lang="de-DE" dirty="0">
              <a:solidFill>
                <a:srgbClr val="0E0E0E"/>
              </a:solidFill>
              <a:effectLst/>
              <a:latin typeface=".SF NS"/>
            </a:endParaRPr>
          </a:p>
          <a:p>
            <a:r>
              <a:rPr lang="de-DE" dirty="0">
                <a:solidFill>
                  <a:srgbClr val="0E0E0E"/>
                </a:solidFill>
                <a:effectLst/>
                <a:latin typeface=".SF NS"/>
              </a:rPr>
              <a:t>Motivation für IDGs:</a:t>
            </a:r>
          </a:p>
          <a:p>
            <a:r>
              <a:rPr lang="de-DE" dirty="0" err="1">
                <a:solidFill>
                  <a:srgbClr val="0E0E0E"/>
                </a:solidFill>
                <a:effectLst/>
                <a:latin typeface=".SF NS"/>
              </a:rPr>
              <a:t>Stena</a:t>
            </a:r>
            <a:r>
              <a:rPr lang="de-DE" dirty="0">
                <a:solidFill>
                  <a:srgbClr val="0E0E0E"/>
                </a:solidFill>
                <a:effectLst/>
                <a:latin typeface=".SF NS"/>
              </a:rPr>
              <a:t> wollte Nachhaltigkeit in allen Geschäftsbereichen verankern und die Zusammenarbeit fördern. „Unsere Vision war es, Nachhaltigkeit als integralen Bestandteil unserer Unternehmenskultur zu etablieren.“</a:t>
            </a:r>
          </a:p>
          <a:p>
            <a:r>
              <a:rPr lang="de-DE" i="1" dirty="0">
                <a:solidFill>
                  <a:srgbClr val="0E0E0E"/>
                </a:solidFill>
                <a:effectLst/>
                <a:latin typeface=".SF NS"/>
              </a:rPr>
              <a:t>Visualisierung:</a:t>
            </a:r>
            <a:r>
              <a:rPr lang="de-DE" dirty="0">
                <a:solidFill>
                  <a:srgbClr val="0E0E0E"/>
                </a:solidFill>
                <a:effectLst/>
                <a:latin typeface=".SF NS"/>
              </a:rPr>
              <a:t> Übersicht über </a:t>
            </a:r>
            <a:r>
              <a:rPr lang="de-DE" dirty="0" err="1">
                <a:solidFill>
                  <a:srgbClr val="0E0E0E"/>
                </a:solidFill>
                <a:effectLst/>
                <a:latin typeface=".SF NS"/>
              </a:rPr>
              <a:t>Stenas</a:t>
            </a:r>
            <a:r>
              <a:rPr lang="de-DE" dirty="0">
                <a:solidFill>
                  <a:srgbClr val="0E0E0E"/>
                </a:solidFill>
                <a:effectLst/>
                <a:latin typeface=".SF NS"/>
              </a:rPr>
              <a:t> Nachhaltigkeitsziele und ihre Integration in die Kultur.</a:t>
            </a:r>
          </a:p>
          <a:p>
            <a:br>
              <a:rPr lang="de-DE" dirty="0">
                <a:solidFill>
                  <a:srgbClr val="0E0E0E"/>
                </a:solidFill>
                <a:effectLst/>
                <a:latin typeface=".SF NS"/>
              </a:rPr>
            </a:br>
            <a:endParaRPr lang="de-DE" dirty="0">
              <a:solidFill>
                <a:srgbClr val="0E0E0E"/>
              </a:solidFill>
              <a:effectLst/>
              <a:latin typeface=".SF NS"/>
            </a:endParaRPr>
          </a:p>
          <a:p>
            <a:r>
              <a:rPr lang="de-DE" dirty="0">
                <a:solidFill>
                  <a:srgbClr val="0E0E0E"/>
                </a:solidFill>
                <a:effectLst/>
                <a:latin typeface=".SF NS"/>
              </a:rPr>
              <a:t>Implementierung:</a:t>
            </a:r>
          </a:p>
          <a:p>
            <a:r>
              <a:rPr lang="de-DE" dirty="0">
                <a:solidFill>
                  <a:srgbClr val="0E0E0E"/>
                </a:solidFill>
                <a:effectLst/>
                <a:latin typeface=".SF NS"/>
              </a:rPr>
              <a:t>Einführung der IDGs in der gesamten Organisation, nicht nur auf Führungsebene. Fokus auf kollektives Verständnis und gemeinsame Zielerreichung. „Es war uns wichtig, dass jede Abteilung und jeder Mitarbeiter die IDGs versteht und in ihre Arbeit integriert.“</a:t>
            </a:r>
          </a:p>
          <a:p>
            <a:r>
              <a:rPr lang="de-DE" i="1" dirty="0">
                <a:solidFill>
                  <a:srgbClr val="0E0E0E"/>
                </a:solidFill>
                <a:effectLst/>
                <a:latin typeface=".SF NS"/>
              </a:rPr>
              <a:t>Visualisierung:</a:t>
            </a:r>
            <a:r>
              <a:rPr lang="de-DE" dirty="0">
                <a:solidFill>
                  <a:srgbClr val="0E0E0E"/>
                </a:solidFill>
                <a:effectLst/>
                <a:latin typeface=".SF NS"/>
              </a:rPr>
              <a:t> Darstellung eines organisationsweiten Ansatzes.</a:t>
            </a:r>
          </a:p>
          <a:p>
            <a:br>
              <a:rPr lang="de-DE" dirty="0">
                <a:solidFill>
                  <a:srgbClr val="0E0E0E"/>
                </a:solidFill>
                <a:effectLst/>
                <a:latin typeface=".SF NS"/>
              </a:rPr>
            </a:br>
            <a:endParaRPr lang="de-DE" dirty="0">
              <a:solidFill>
                <a:srgbClr val="0E0E0E"/>
              </a:solidFill>
              <a:effectLst/>
              <a:latin typeface=".SF NS"/>
            </a:endParaRPr>
          </a:p>
          <a:p>
            <a:r>
              <a:rPr lang="de-DE" dirty="0">
                <a:solidFill>
                  <a:srgbClr val="0E0E0E"/>
                </a:solidFill>
                <a:effectLst/>
                <a:latin typeface=".SF NS"/>
              </a:rPr>
              <a:t>Herausforderungen und Lösungen:</a:t>
            </a:r>
          </a:p>
          <a:p>
            <a:r>
              <a:rPr lang="de-DE" dirty="0">
                <a:solidFill>
                  <a:srgbClr val="0E0E0E"/>
                </a:solidFill>
                <a:effectLst/>
                <a:latin typeface=".SF NS"/>
              </a:rPr>
              <a:t>Einheitliches Verständnis und Akzeptanz der IDGs unter allen Mitarbeitern sicherstellen. Unterschiede in der Bereitschaft der verschiedenen Abteilungen. Lösungsansatz: Intensive Schulungen und Workshops, um das kollektive Verständnis zu fördern. „Unsere Workshops waren entscheidend, um eine einheitliche Basis für alle zu schaffen.“</a:t>
            </a:r>
          </a:p>
          <a:p>
            <a:r>
              <a:rPr lang="de-DE" i="1" dirty="0">
                <a:solidFill>
                  <a:srgbClr val="0E0E0E"/>
                </a:solidFill>
                <a:effectLst/>
                <a:latin typeface=".SF NS"/>
              </a:rPr>
              <a:t>Visualisierung:</a:t>
            </a:r>
            <a:r>
              <a:rPr lang="de-DE" dirty="0">
                <a:solidFill>
                  <a:srgbClr val="0E0E0E"/>
                </a:solidFill>
                <a:effectLst/>
                <a:latin typeface=".SF NS"/>
              </a:rPr>
              <a:t> Schulungskalender und Beispiel-Workshops.</a:t>
            </a:r>
          </a:p>
          <a:p>
            <a:br>
              <a:rPr lang="de-DE" dirty="0">
                <a:solidFill>
                  <a:srgbClr val="0E0E0E"/>
                </a:solidFill>
                <a:effectLst/>
                <a:latin typeface=".SF NS"/>
              </a:rPr>
            </a:br>
            <a:endParaRPr lang="de-DE" dirty="0">
              <a:solidFill>
                <a:srgbClr val="0E0E0E"/>
              </a:solidFill>
              <a:effectLst/>
              <a:latin typeface=".SF NS"/>
            </a:endParaRPr>
          </a:p>
          <a:p>
            <a:r>
              <a:rPr lang="de-DE" dirty="0" err="1">
                <a:solidFill>
                  <a:srgbClr val="0E0E0E"/>
                </a:solidFill>
                <a:effectLst/>
                <a:latin typeface=".SF NS"/>
              </a:rPr>
              <a:t>Learnings</a:t>
            </a:r>
            <a:r>
              <a:rPr lang="de-DE" dirty="0">
                <a:solidFill>
                  <a:srgbClr val="0E0E0E"/>
                </a:solidFill>
                <a:effectLst/>
                <a:latin typeface=".SF NS"/>
              </a:rPr>
              <a:t> und Empfehlungen:</a:t>
            </a:r>
          </a:p>
          <a:p>
            <a:r>
              <a:rPr lang="de-DE" dirty="0">
                <a:solidFill>
                  <a:srgbClr val="0E0E0E"/>
                </a:solidFill>
                <a:effectLst/>
                <a:latin typeface=".SF NS"/>
              </a:rPr>
              <a:t>Ein ganzheitlicher Ansatz stärkt die Zusammenarbeit und das gemeinsame Verständnis. Nachhaltigkeit kann nur durch die Integration in alle Geschäftsbereiche erreicht werden. Empfehlungen: Entwickeln Sie einen umfassenden Plan, der alle Abteilungen einbezieht. „Die gesamte Organisation muss an einem Strang ziehen, um wirklich nachhaltig zu sein.“</a:t>
            </a:r>
          </a:p>
          <a:p>
            <a:r>
              <a:rPr lang="de-DE" i="1" dirty="0">
                <a:solidFill>
                  <a:srgbClr val="0E0E0E"/>
                </a:solidFill>
                <a:effectLst/>
                <a:latin typeface=".SF NS"/>
              </a:rPr>
              <a:t>Visualisierung:</a:t>
            </a:r>
            <a:r>
              <a:rPr lang="de-DE" dirty="0">
                <a:solidFill>
                  <a:srgbClr val="0E0E0E"/>
                </a:solidFill>
                <a:effectLst/>
                <a:latin typeface=".SF NS"/>
              </a:rPr>
              <a:t> Fahrplan zur vollständigen IDG-Integration.</a:t>
            </a:r>
          </a:p>
          <a:p>
            <a:endParaRPr lang="de-DE" dirty="0"/>
          </a:p>
        </p:txBody>
      </p:sp>
    </p:spTree>
    <p:extLst>
      <p:ext uri="{BB962C8B-B14F-4D97-AF65-F5344CB8AC3E}">
        <p14:creationId xmlns:p14="http://schemas.microsoft.com/office/powerpoint/2010/main" val="237141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3</a:t>
            </a:fld>
            <a:endParaRPr lang="de-DE" noProof="0" dirty="0"/>
          </a:p>
        </p:txBody>
      </p:sp>
    </p:spTree>
    <p:extLst>
      <p:ext uri="{BB962C8B-B14F-4D97-AF65-F5344CB8AC3E}">
        <p14:creationId xmlns:p14="http://schemas.microsoft.com/office/powerpoint/2010/main" val="87366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sz="2400" dirty="0">
                <a:latin typeface="Helvetica Neue" panose="02000503000000020004" pitchFamily="2" charset="0"/>
                <a:ea typeface="Helvetica Neue" panose="02000503000000020004" pitchFamily="2" charset="0"/>
                <a:cs typeface="Helvetica Neue" panose="02000503000000020004" pitchFamily="2" charset="0"/>
              </a:rPr>
              <a:t>Schulungskalender und Beispiel-Workshops.</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sz="2400" dirty="0">
                <a:latin typeface="Helvetica Neue" panose="02000503000000020004" pitchFamily="2" charset="0"/>
                <a:ea typeface="Helvetica Neue" panose="02000503000000020004" pitchFamily="2" charset="0"/>
                <a:cs typeface="Helvetica Neue" panose="02000503000000020004" pitchFamily="2" charset="0"/>
              </a:rPr>
              <a:t>Fahrplan zur vollständigen IDG-Integration.</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de-DE"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de-DE" dirty="0"/>
          </a:p>
        </p:txBody>
      </p:sp>
    </p:spTree>
    <p:extLst>
      <p:ext uri="{BB962C8B-B14F-4D97-AF65-F5344CB8AC3E}">
        <p14:creationId xmlns:p14="http://schemas.microsoft.com/office/powerpoint/2010/main" val="752818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br>
              <a:rPr lang="de-DE" dirty="0">
                <a:solidFill>
                  <a:srgbClr val="0E0E0E"/>
                </a:solidFill>
                <a:effectLst/>
                <a:latin typeface=".SF NS"/>
              </a:rPr>
            </a:br>
            <a:endParaRPr lang="de-DE" dirty="0">
              <a:solidFill>
                <a:srgbClr val="0E0E0E"/>
              </a:solidFill>
              <a:effectLst/>
              <a:latin typeface=".SF NS"/>
            </a:endParaRPr>
          </a:p>
          <a:p>
            <a:endParaRPr lang="de-DE" dirty="0"/>
          </a:p>
          <a:p>
            <a:endParaRPr lang="de-DE" dirty="0"/>
          </a:p>
        </p:txBody>
      </p:sp>
    </p:spTree>
    <p:extLst>
      <p:ext uri="{BB962C8B-B14F-4D97-AF65-F5344CB8AC3E}">
        <p14:creationId xmlns:p14="http://schemas.microsoft.com/office/powerpoint/2010/main" val="2934635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br>
              <a:rPr lang="de-DE" dirty="0">
                <a:solidFill>
                  <a:srgbClr val="0E0E0E"/>
                </a:solidFill>
                <a:effectLst/>
                <a:latin typeface=".SF NS"/>
              </a:rPr>
            </a:br>
            <a:endParaRPr lang="de-DE" dirty="0">
              <a:solidFill>
                <a:srgbClr val="0E0E0E"/>
              </a:solidFill>
              <a:effectLst/>
              <a:latin typeface=".SF NS"/>
            </a:endParaRPr>
          </a:p>
          <a:p>
            <a:endParaRPr lang="de-DE" dirty="0"/>
          </a:p>
          <a:p>
            <a:endParaRPr lang="de-DE" dirty="0"/>
          </a:p>
        </p:txBody>
      </p:sp>
    </p:spTree>
    <p:extLst>
      <p:ext uri="{BB962C8B-B14F-4D97-AF65-F5344CB8AC3E}">
        <p14:creationId xmlns:p14="http://schemas.microsoft.com/office/powerpoint/2010/main" val="1152267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069967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sz="2400" dirty="0">
                <a:latin typeface="Helvetica Neue" panose="02000503000000020004" pitchFamily="2" charset="0"/>
                <a:ea typeface="Helvetica Neue" panose="02000503000000020004" pitchFamily="2" charset="0"/>
                <a:cs typeface="Helvetica Neue" panose="02000503000000020004" pitchFamily="2" charset="0"/>
              </a:rPr>
              <a:t>Beispiele von Praxis-Workshops und Anwendungsfällen.</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de-DE" sz="2400" dirty="0">
                <a:latin typeface="Helvetica Neue" panose="02000503000000020004" pitchFamily="2" charset="0"/>
                <a:ea typeface="Helvetica Neue" panose="02000503000000020004" pitchFamily="2" charset="0"/>
                <a:cs typeface="Helvetica Neue" panose="02000503000000020004" pitchFamily="2" charset="0"/>
              </a:rPr>
              <a:t>Visualisierung: Verbindung zwischen systemischem Denken und Innovationserfolg.</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de-DE" sz="2400" dirty="0">
              <a:latin typeface="Helvetica Neue" panose="02000503000000020004" pitchFamily="2" charset="0"/>
              <a:ea typeface="Helvetica Neue" panose="02000503000000020004" pitchFamily="2" charset="0"/>
              <a:cs typeface="Helvetica Neue" panose="02000503000000020004" pitchFamily="2" charset="0"/>
            </a:endParaRPr>
          </a:p>
          <a:p>
            <a:endParaRPr lang="de-DE" dirty="0"/>
          </a:p>
        </p:txBody>
      </p:sp>
    </p:spTree>
    <p:extLst>
      <p:ext uri="{BB962C8B-B14F-4D97-AF65-F5344CB8AC3E}">
        <p14:creationId xmlns:p14="http://schemas.microsoft.com/office/powerpoint/2010/main" val="3678392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37</a:t>
            </a:fld>
            <a:endParaRPr lang="en-US"/>
          </a:p>
        </p:txBody>
      </p:sp>
    </p:spTree>
    <p:extLst>
      <p:ext uri="{BB962C8B-B14F-4D97-AF65-F5344CB8AC3E}">
        <p14:creationId xmlns:p14="http://schemas.microsoft.com/office/powerpoint/2010/main" val="2851550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08730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568638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552271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3041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4</a:t>
            </a:fld>
            <a:endParaRPr lang="de-DE" noProof="0" dirty="0"/>
          </a:p>
        </p:txBody>
      </p:sp>
    </p:spTree>
    <p:extLst>
      <p:ext uri="{BB962C8B-B14F-4D97-AF65-F5344CB8AC3E}">
        <p14:creationId xmlns:p14="http://schemas.microsoft.com/office/powerpoint/2010/main" val="87424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81002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86460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6</a:t>
            </a:fld>
            <a:endParaRPr lang="de-DE" noProof="0" dirty="0"/>
          </a:p>
        </p:txBody>
      </p:sp>
    </p:spTree>
    <p:extLst>
      <p:ext uri="{BB962C8B-B14F-4D97-AF65-F5344CB8AC3E}">
        <p14:creationId xmlns:p14="http://schemas.microsoft.com/office/powerpoint/2010/main" val="781509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p:txBody>
          <a:bodyPr rtlCol="0"/>
          <a:lstStyle>
            <a:defPPr>
              <a:defRPr lang="de-DE"/>
            </a:defPPr>
          </a:lstStyle>
          <a:p>
            <a:pPr rtl="0"/>
            <a:fld id="{7C366290-4595-5745-A50F-D5EC13BAC604}" type="slidenum">
              <a:rPr lang="de-DE" noProof="0" smtClean="0"/>
              <a:t>7</a:t>
            </a:fld>
            <a:endParaRPr lang="de-DE" noProof="0" dirty="0"/>
          </a:p>
        </p:txBody>
      </p:sp>
    </p:spTree>
    <p:extLst>
      <p:ext uri="{BB962C8B-B14F-4D97-AF65-F5344CB8AC3E}">
        <p14:creationId xmlns:p14="http://schemas.microsoft.com/office/powerpoint/2010/main" val="25067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7C366290-4595-5745-A50F-D5EC13BAC604}" type="slidenum">
              <a:rPr lang="de-DE" noProof="0" smtClean="0"/>
              <a:t>8</a:t>
            </a:fld>
            <a:endParaRPr lang="de-DE" noProof="0" dirty="0"/>
          </a:p>
        </p:txBody>
      </p:sp>
    </p:spTree>
    <p:extLst>
      <p:ext uri="{BB962C8B-B14F-4D97-AF65-F5344CB8AC3E}">
        <p14:creationId xmlns:p14="http://schemas.microsoft.com/office/powerpoint/2010/main" val="4016854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7C366290-4595-5745-A50F-D5EC13BAC604}" type="slidenum">
              <a:rPr lang="de-DE" noProof="0" smtClean="0"/>
              <a:t>9</a:t>
            </a:fld>
            <a:endParaRPr lang="de-DE" noProof="0" dirty="0"/>
          </a:p>
        </p:txBody>
      </p:sp>
    </p:spTree>
    <p:extLst>
      <p:ext uri="{BB962C8B-B14F-4D97-AF65-F5344CB8AC3E}">
        <p14:creationId xmlns:p14="http://schemas.microsoft.com/office/powerpoint/2010/main" val="2959556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
        <p:cNvGrpSpPr/>
        <p:nvPr/>
      </p:nvGrpSpPr>
      <p:grpSpPr>
        <a:xfrm>
          <a:off x="0" y="0"/>
          <a:ext cx="0" cy="0"/>
          <a:chOff x="0" y="0"/>
          <a:chExt cx="0" cy="0"/>
        </a:xfrm>
      </p:grpSpPr>
      <p:sp>
        <p:nvSpPr>
          <p:cNvPr id="13" name="Google Shape;13;p1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1"/>
        <p:cNvGrpSpPr/>
        <p:nvPr/>
      </p:nvGrpSpPr>
      <p:grpSpPr>
        <a:xfrm>
          <a:off x="0" y="0"/>
          <a:ext cx="0" cy="0"/>
          <a:chOff x="0" y="0"/>
          <a:chExt cx="0" cy="0"/>
        </a:xfrm>
      </p:grpSpPr>
      <p:sp>
        <p:nvSpPr>
          <p:cNvPr id="52" name="Google Shape;52;p20"/>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3" name="Google Shape;53;p20"/>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4" name="Google Shape;54;p20"/>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5" name="Google Shape;55;p2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359A1-D2D4-08FB-9FD5-F029EEE7A91E}"/>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924DA5F2-8432-8059-B527-855E409EB769}"/>
              </a:ext>
            </a:extLst>
          </p:cNvPr>
          <p:cNvSpPr>
            <a:spLocks noGrp="1"/>
          </p:cNvSpPr>
          <p:nvPr>
            <p:ph type="sldNum" idx="10"/>
          </p:nvPr>
        </p:nvSpPr>
        <p:spPr/>
        <p:txBody>
          <a:bodyPr/>
          <a:lstStyle/>
          <a:p>
            <a:pPr marL="0" lvl="0" indent="0" algn="ctr" rtl="0">
              <a:spcBef>
                <a:spcPts val="0"/>
              </a:spcBef>
              <a:spcAft>
                <a:spcPts val="0"/>
              </a:spcAft>
              <a:buNone/>
            </a:pPr>
            <a:fld id="{00000000-1234-1234-1234-123412341234}" type="slidenum">
              <a:rPr lang="en-US" smtClean="0"/>
              <a:t>‹Nr.›</a:t>
            </a:fld>
            <a:endParaRPr lang="en-US"/>
          </a:p>
        </p:txBody>
      </p:sp>
    </p:spTree>
    <p:extLst>
      <p:ext uri="{BB962C8B-B14F-4D97-AF65-F5344CB8AC3E}">
        <p14:creationId xmlns:p14="http://schemas.microsoft.com/office/powerpoint/2010/main" val="2159877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56"/>
        <p:cNvGrpSpPr/>
        <p:nvPr/>
      </p:nvGrpSpPr>
      <p:grpSpPr>
        <a:xfrm>
          <a:off x="0" y="0"/>
          <a:ext cx="0" cy="0"/>
          <a:chOff x="0" y="0"/>
          <a:chExt cx="0" cy="0"/>
        </a:xfrm>
      </p:grpSpPr>
      <p:sp>
        <p:nvSpPr>
          <p:cNvPr id="57" name="Google Shape;57;p21"/>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8" name="Google Shape;58;p2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59"/>
        <p:cNvGrpSpPr/>
        <p:nvPr/>
      </p:nvGrpSpPr>
      <p:grpSpPr>
        <a:xfrm>
          <a:off x="0" y="0"/>
          <a:ext cx="0" cy="0"/>
          <a:chOff x="0" y="0"/>
          <a:chExt cx="0" cy="0"/>
        </a:xfrm>
      </p:grpSpPr>
      <p:sp>
        <p:nvSpPr>
          <p:cNvPr id="60" name="Google Shape;60;p22"/>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1" name="Google Shape;61;p22"/>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2" name="Google Shape;62;p2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
        <p:cNvGrpSpPr/>
        <p:nvPr/>
      </p:nvGrpSpPr>
      <p:grpSpPr>
        <a:xfrm>
          <a:off x="0" y="0"/>
          <a:ext cx="0" cy="0"/>
          <a:chOff x="0" y="0"/>
          <a:chExt cx="0" cy="0"/>
        </a:xfrm>
      </p:grpSpPr>
      <p:sp>
        <p:nvSpPr>
          <p:cNvPr id="64" name="Google Shape;64;p23"/>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5" name="Google Shape;65;p23"/>
          <p:cNvSpPr txBox="1">
            <a:spLocks noGrp="1"/>
          </p:cNvSpPr>
          <p:nvPr>
            <p:ph type="body" idx="2"/>
          </p:nvPr>
        </p:nvSpPr>
        <p:spPr>
          <a:xfrm>
            <a:off x="1753923" y="4939860"/>
            <a:ext cx="20876154"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6" name="Google Shape;66;p2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67"/>
        <p:cNvGrpSpPr/>
        <p:nvPr/>
      </p:nvGrpSpPr>
      <p:grpSpPr>
        <a:xfrm>
          <a:off x="0" y="0"/>
          <a:ext cx="0" cy="0"/>
          <a:chOff x="0" y="0"/>
          <a:chExt cx="0" cy="0"/>
        </a:xfrm>
      </p:grpSpPr>
      <p:sp>
        <p:nvSpPr>
          <p:cNvPr id="68" name="Google Shape;68;p24"/>
          <p:cNvSpPr>
            <a:spLocks noGrp="1"/>
          </p:cNvSpPr>
          <p:nvPr>
            <p:ph type="pic" idx="2"/>
          </p:nvPr>
        </p:nvSpPr>
        <p:spPr>
          <a:xfrm>
            <a:off x="15760700" y="1016000"/>
            <a:ext cx="7439099" cy="5949678"/>
          </a:xfrm>
          <a:prstGeom prst="rect">
            <a:avLst/>
          </a:prstGeom>
          <a:noFill/>
          <a:ln>
            <a:noFill/>
          </a:ln>
        </p:spPr>
      </p:sp>
      <p:sp>
        <p:nvSpPr>
          <p:cNvPr id="69" name="Google Shape;69;p24"/>
          <p:cNvSpPr>
            <a:spLocks noGrp="1"/>
          </p:cNvSpPr>
          <p:nvPr>
            <p:ph type="pic" idx="3"/>
          </p:nvPr>
        </p:nvSpPr>
        <p:spPr>
          <a:xfrm>
            <a:off x="13500100" y="3978275"/>
            <a:ext cx="10439400" cy="12150181"/>
          </a:xfrm>
          <a:prstGeom prst="rect">
            <a:avLst/>
          </a:prstGeom>
          <a:noFill/>
          <a:ln>
            <a:noFill/>
          </a:ln>
        </p:spPr>
      </p:sp>
      <p:sp>
        <p:nvSpPr>
          <p:cNvPr id="70" name="Google Shape;70;p24"/>
          <p:cNvSpPr>
            <a:spLocks noGrp="1"/>
          </p:cNvSpPr>
          <p:nvPr>
            <p:ph type="pic" idx="4"/>
          </p:nvPr>
        </p:nvSpPr>
        <p:spPr>
          <a:xfrm>
            <a:off x="-139700" y="495300"/>
            <a:ext cx="16611600" cy="12458700"/>
          </a:xfrm>
          <a:prstGeom prst="rect">
            <a:avLst/>
          </a:prstGeom>
          <a:noFill/>
          <a:ln>
            <a:noFill/>
          </a:ln>
        </p:spPr>
      </p:sp>
      <p:sp>
        <p:nvSpPr>
          <p:cNvPr id="71" name="Google Shape;71;p2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72"/>
        <p:cNvGrpSpPr/>
        <p:nvPr/>
      </p:nvGrpSpPr>
      <p:grpSpPr>
        <a:xfrm>
          <a:off x="0" y="0"/>
          <a:ext cx="0" cy="0"/>
          <a:chOff x="0" y="0"/>
          <a:chExt cx="0" cy="0"/>
        </a:xfrm>
      </p:grpSpPr>
      <p:sp>
        <p:nvSpPr>
          <p:cNvPr id="73" name="Google Shape;73;p25"/>
          <p:cNvSpPr>
            <a:spLocks noGrp="1"/>
          </p:cNvSpPr>
          <p:nvPr>
            <p:ph type="pic" idx="2"/>
          </p:nvPr>
        </p:nvSpPr>
        <p:spPr>
          <a:xfrm>
            <a:off x="-1333500" y="-5524500"/>
            <a:ext cx="27051000" cy="21640800"/>
          </a:xfrm>
          <a:prstGeom prst="rect">
            <a:avLst/>
          </a:prstGeom>
          <a:noFill/>
          <a:ln>
            <a:noFill/>
          </a:ln>
        </p:spPr>
      </p:sp>
      <p:sp>
        <p:nvSpPr>
          <p:cNvPr id="74" name="Google Shape;74;p2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76E8CD-AFAA-E1DC-C6CE-89EB15C248E8}"/>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9077C0FF-72D0-F16C-C0EE-F39415F27BB1}"/>
              </a:ext>
            </a:extLst>
          </p:cNvPr>
          <p:cNvSpPr>
            <a:spLocks noGrp="1"/>
          </p:cNvSpPr>
          <p:nvPr>
            <p:ph type="sldNum" idx="10"/>
          </p:nvPr>
        </p:nvSpPr>
        <p:spPr/>
        <p:txBody>
          <a:bodyPr/>
          <a:lstStyle/>
          <a:p>
            <a:pPr marL="0" lvl="0" indent="0" algn="ctr" rtl="0">
              <a:spcBef>
                <a:spcPts val="0"/>
              </a:spcBef>
              <a:spcAft>
                <a:spcPts val="0"/>
              </a:spcAft>
              <a:buNone/>
            </a:pPr>
            <a:fld id="{00000000-1234-1234-1234-123412341234}" type="slidenum">
              <a:rPr lang="en-US" smtClean="0"/>
              <a:t>‹Nr.›</a:t>
            </a:fld>
            <a:endParaRPr lang="en-US"/>
          </a:p>
        </p:txBody>
      </p:sp>
    </p:spTree>
    <p:extLst>
      <p:ext uri="{BB962C8B-B14F-4D97-AF65-F5344CB8AC3E}">
        <p14:creationId xmlns:p14="http://schemas.microsoft.com/office/powerpoint/2010/main" val="2706899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und Inhalt 7">
    <p:bg>
      <p:bgPr>
        <a:solidFill>
          <a:schemeClr val="bg2"/>
        </a:solidFill>
        <a:effectLst/>
      </p:bgPr>
    </p:bg>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FA7EBEDF-950A-F10B-DA20-24FB521457FC}"/>
              </a:ext>
            </a:extLst>
          </p:cNvPr>
          <p:cNvSpPr>
            <a:spLocks noGrp="1"/>
          </p:cNvSpPr>
          <p:nvPr>
            <p:ph type="title" hasCustomPrompt="1"/>
          </p:nvPr>
        </p:nvSpPr>
        <p:spPr>
          <a:xfrm>
            <a:off x="1828800" y="1828800"/>
            <a:ext cx="20540546" cy="1828800"/>
          </a:xfrm>
        </p:spPr>
        <p:txBody>
          <a:bodyPr rtlCol="0" anchor="b" anchorCtr="0"/>
          <a:lstStyle>
            <a:lvl1pPr>
              <a:defRPr lang="de-DE" sz="6400"/>
            </a:lvl1pPr>
          </a:lstStyle>
          <a:p>
            <a:pPr rtl="0"/>
            <a:r>
              <a:rPr lang="de-DE"/>
              <a:t>Titel durch Klicken hinzuzufügen</a:t>
            </a:r>
          </a:p>
        </p:txBody>
      </p:sp>
      <p:sp>
        <p:nvSpPr>
          <p:cNvPr id="7" name="Inhaltsplatzhalter 6">
            <a:extLst>
              <a:ext uri="{FF2B5EF4-FFF2-40B4-BE49-F238E27FC236}">
                <a16:creationId xmlns:a16="http://schemas.microsoft.com/office/drawing/2014/main" id="{13980755-170E-8438-DC1B-7B3283F2A49D}"/>
              </a:ext>
            </a:extLst>
          </p:cNvPr>
          <p:cNvSpPr>
            <a:spLocks noGrp="1"/>
          </p:cNvSpPr>
          <p:nvPr>
            <p:ph sz="quarter" idx="10"/>
          </p:nvPr>
        </p:nvSpPr>
        <p:spPr>
          <a:xfrm>
            <a:off x="1828799" y="4078224"/>
            <a:ext cx="18399513" cy="6713152"/>
          </a:xfrm>
        </p:spPr>
        <p:txBody>
          <a:bodyPr rtlCol="0">
            <a:normAutofit/>
          </a:bodyPr>
          <a:lstStyle>
            <a:lvl1pPr>
              <a:defRPr lang="de-DE" sz="4000"/>
            </a:lvl1pPr>
            <a:lvl2pPr>
              <a:defRPr lang="de-DE" sz="3600"/>
            </a:lvl2pPr>
            <a:lvl3pPr>
              <a:defRPr lang="de-DE" sz="3200"/>
            </a:lvl3pPr>
            <a:lvl4pPr>
              <a:defRPr lang="de-DE" sz="2800"/>
            </a:lvl4pPr>
            <a:lvl5pPr>
              <a:defRPr lang="de-DE" sz="2800"/>
            </a:lvl5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p>
        </p:txBody>
      </p:sp>
      <p:sp>
        <p:nvSpPr>
          <p:cNvPr id="3" name="Foliennummernplatzhalter 5">
            <a:extLst>
              <a:ext uri="{FF2B5EF4-FFF2-40B4-BE49-F238E27FC236}">
                <a16:creationId xmlns:a16="http://schemas.microsoft.com/office/drawing/2014/main" id="{933C021B-6AA4-3C5D-099F-96D113A1495C}"/>
              </a:ext>
            </a:extLst>
          </p:cNvPr>
          <p:cNvSpPr>
            <a:spLocks noGrp="1"/>
          </p:cNvSpPr>
          <p:nvPr>
            <p:ph type="sldNum" sz="quarter" idx="4"/>
          </p:nvPr>
        </p:nvSpPr>
        <p:spPr>
          <a:xfrm>
            <a:off x="22819113" y="12897598"/>
            <a:ext cx="1322832" cy="630942"/>
          </a:xfrm>
          <a:prstGeom prst="rect">
            <a:avLst/>
          </a:prstGeom>
        </p:spPr>
        <p:txBody>
          <a:bodyPr vert="horz" lIns="91440" tIns="45720" rIns="91440" bIns="45720" rtlCol="0" anchor="ctr"/>
          <a:lstStyle>
            <a:lvl1pPr algn="ctr">
              <a:defRPr lang="de-DE" sz="3500" b="0" i="0" baseline="0">
                <a:solidFill>
                  <a:schemeClr val="tx1"/>
                </a:solidFill>
                <a:latin typeface="Arial" panose="020B0604020202020204" pitchFamily="34" charset="0"/>
              </a:defRPr>
            </a:lvl1pPr>
          </a:lstStyle>
          <a:p>
            <a:fld id="{58FB4751-880F-D840-AAA9-3A15815CC996}" type="slidenum">
              <a:rPr lang="de-DE" smtClean="0"/>
              <a:pPr/>
              <a:t>‹Nr.›</a:t>
            </a:fld>
            <a:endParaRPr lang="de-DE" dirty="0"/>
          </a:p>
        </p:txBody>
      </p:sp>
    </p:spTree>
    <p:extLst>
      <p:ext uri="{BB962C8B-B14F-4D97-AF65-F5344CB8AC3E}">
        <p14:creationId xmlns:p14="http://schemas.microsoft.com/office/powerpoint/2010/main" val="2149290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elinhalt und Bild">
    <p:bg>
      <p:bgPr>
        <a:solidFill>
          <a:schemeClr val="bg2"/>
        </a:solidFill>
        <a:effectLst/>
      </p:bgPr>
    </p:bg>
    <p:spTree>
      <p:nvGrpSpPr>
        <p:cNvPr id="1" name=""/>
        <p:cNvGrpSpPr/>
        <p:nvPr/>
      </p:nvGrpSpPr>
      <p:grpSpPr>
        <a:xfrm>
          <a:off x="0" y="0"/>
          <a:ext cx="0" cy="0"/>
          <a:chOff x="0" y="0"/>
          <a:chExt cx="0" cy="0"/>
        </a:xfrm>
      </p:grpSpPr>
      <p:sp>
        <p:nvSpPr>
          <p:cNvPr id="30" name="Freihandform: Form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userDrawn="1"/>
        </p:nvSpPr>
        <p:spPr>
          <a:xfrm rot="5400000">
            <a:off x="14144259" y="6369751"/>
            <a:ext cx="6055670" cy="8678090"/>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de-DE"/>
            </a:defPPr>
          </a:lstStyle>
          <a:p>
            <a:pPr lvl="0" rtl="0"/>
            <a:endParaRPr lang="de-DE" sz="2800" dirty="0">
              <a:solidFill>
                <a:schemeClr val="tx1"/>
              </a:solidFill>
            </a:endParaRPr>
          </a:p>
        </p:txBody>
      </p:sp>
      <p:sp>
        <p:nvSpPr>
          <p:cNvPr id="20" name="Titel 1">
            <a:extLst>
              <a:ext uri="{FF2B5EF4-FFF2-40B4-BE49-F238E27FC236}">
                <a16:creationId xmlns:a16="http://schemas.microsoft.com/office/drawing/2014/main" id="{20AE86F9-DD66-DE05-383C-6220D559B0DF}"/>
              </a:ext>
            </a:extLst>
          </p:cNvPr>
          <p:cNvSpPr>
            <a:spLocks noGrp="1"/>
          </p:cNvSpPr>
          <p:nvPr userDrawn="1">
            <p:ph type="title"/>
          </p:nvPr>
        </p:nvSpPr>
        <p:spPr>
          <a:xfrm>
            <a:off x="1828800" y="1828800"/>
            <a:ext cx="15069312" cy="1828800"/>
          </a:xfrm>
        </p:spPr>
        <p:txBody>
          <a:bodyPr rtlCol="0" anchor="b" anchorCtr="0"/>
          <a:lstStyle>
            <a:lvl1pPr>
              <a:defRPr lang="de-DE" sz="6400"/>
            </a:lvl1pPr>
          </a:lstStyle>
          <a:p>
            <a:pPr rtl="0"/>
            <a:r>
              <a:rPr lang="de-DE"/>
              <a:t>Mastertitelformat bearbeiten</a:t>
            </a:r>
            <a:endParaRPr lang="de-DE" dirty="0"/>
          </a:p>
        </p:txBody>
      </p:sp>
      <p:sp>
        <p:nvSpPr>
          <p:cNvPr id="3" name="Inhaltsplatzhalter 6">
            <a:extLst>
              <a:ext uri="{FF2B5EF4-FFF2-40B4-BE49-F238E27FC236}">
                <a16:creationId xmlns:a16="http://schemas.microsoft.com/office/drawing/2014/main" id="{2A01A65B-D54F-AD53-7320-5D272BEC11D3}"/>
              </a:ext>
            </a:extLst>
          </p:cNvPr>
          <p:cNvSpPr>
            <a:spLocks noGrp="1"/>
          </p:cNvSpPr>
          <p:nvPr>
            <p:ph sz="quarter" idx="12"/>
          </p:nvPr>
        </p:nvSpPr>
        <p:spPr>
          <a:xfrm>
            <a:off x="1828798" y="4078222"/>
            <a:ext cx="11301984" cy="7808976"/>
          </a:xfrm>
        </p:spPr>
        <p:txBody>
          <a:bodyPr rtlCol="0">
            <a:normAutofit/>
          </a:bodyPr>
          <a:lstStyle>
            <a:lvl1pPr marL="0" indent="0">
              <a:buNone/>
              <a:defRPr lang="de-DE" sz="4000"/>
            </a:lvl1pPr>
            <a:lvl2pPr marL="457200" indent="-457200">
              <a:spcBef>
                <a:spcPts val="2000"/>
              </a:spcBef>
              <a:buFont typeface="Courier New" panose="02070309020205020404" pitchFamily="49" charset="0"/>
              <a:buChar char="o"/>
              <a:defRPr lang="de-DE" sz="4000"/>
            </a:lvl2pPr>
            <a:lvl3pPr marL="1371600" indent="-457200">
              <a:spcBef>
                <a:spcPts val="2000"/>
              </a:spcBef>
              <a:buFont typeface="Courier New" panose="02070309020205020404" pitchFamily="49" charset="0"/>
              <a:buChar char="o"/>
              <a:defRPr lang="de-DE" sz="4000"/>
            </a:lvl3pPr>
            <a:lvl4pPr marL="2286000" indent="-457200">
              <a:spcBef>
                <a:spcPts val="2000"/>
              </a:spcBef>
              <a:buFont typeface="Courier New" panose="02070309020205020404" pitchFamily="49" charset="0"/>
              <a:buChar char="o"/>
              <a:defRPr lang="de-DE" sz="4000"/>
            </a:lvl4pPr>
            <a:lvl5pPr marL="3200400" indent="-457200">
              <a:spcBef>
                <a:spcPts val="2000"/>
              </a:spcBef>
              <a:buFont typeface="Courier New" panose="02070309020205020404" pitchFamily="49" charset="0"/>
              <a:buChar char="o"/>
              <a:defRPr lang="de-DE" sz="4000"/>
            </a:lvl5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p>
        </p:txBody>
      </p:sp>
      <p:sp>
        <p:nvSpPr>
          <p:cNvPr id="6" name="Foliennummernplatzhalter 5">
            <a:extLst>
              <a:ext uri="{FF2B5EF4-FFF2-40B4-BE49-F238E27FC236}">
                <a16:creationId xmlns:a16="http://schemas.microsoft.com/office/drawing/2014/main" id="{2FA893C5-3725-2BF8-B201-6C4123C13131}"/>
              </a:ext>
            </a:extLst>
          </p:cNvPr>
          <p:cNvSpPr>
            <a:spLocks noGrp="1"/>
          </p:cNvSpPr>
          <p:nvPr>
            <p:ph type="sldNum" sz="quarter" idx="4"/>
          </p:nvPr>
        </p:nvSpPr>
        <p:spPr>
          <a:xfrm>
            <a:off x="22707600" y="11870678"/>
            <a:ext cx="1322832" cy="1569660"/>
          </a:xfrm>
          <a:prstGeom prst="rect">
            <a:avLst/>
          </a:prstGeom>
        </p:spPr>
        <p:txBody>
          <a:bodyPr vert="horz" lIns="91440" tIns="45720" rIns="91440" bIns="45720" rtlCol="0" anchor="ctr"/>
          <a:lstStyle>
            <a:lvl1pPr algn="ctr">
              <a:defRPr lang="de-DE" sz="4800" b="0" i="0">
                <a:solidFill>
                  <a:schemeClr val="tx1"/>
                </a:solidFill>
                <a:latin typeface="Sagona Book" panose="02020503050505020204" pitchFamily="18" charset="0"/>
              </a:defRPr>
            </a:lvl1pPr>
          </a:lstStyle>
          <a:p>
            <a:pPr rtl="0"/>
            <a:fld id="{58FB4751-880F-D840-AAA9-3A15815CC996}" type="slidenum">
              <a:rPr lang="de-DE" smtClean="0"/>
              <a:pPr/>
              <a:t>‹Nr.›</a:t>
            </a:fld>
            <a:endParaRPr lang="de-DE" dirty="0"/>
          </a:p>
        </p:txBody>
      </p:sp>
    </p:spTree>
    <p:extLst>
      <p:ext uri="{BB962C8B-B14F-4D97-AF65-F5344CB8AC3E}">
        <p14:creationId xmlns:p14="http://schemas.microsoft.com/office/powerpoint/2010/main" val="197864551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4"/>
        <p:cNvGrpSpPr/>
        <p:nvPr/>
      </p:nvGrpSpPr>
      <p:grpSpPr>
        <a:xfrm>
          <a:off x="0" y="0"/>
          <a:ext cx="0" cy="0"/>
          <a:chOff x="0" y="0"/>
          <a:chExt cx="0" cy="0"/>
        </a:xfrm>
      </p:grpSpPr>
      <p:sp>
        <p:nvSpPr>
          <p:cNvPr id="15" name="Google Shape;15;p12"/>
          <p:cNvSpPr txBox="1">
            <a:spLocks noGrp="1"/>
          </p:cNvSpPr>
          <p:nvPr>
            <p:ph type="body" idx="1"/>
          </p:nvPr>
        </p:nvSpPr>
        <p:spPr>
          <a:xfrm>
            <a:off x="1201340" y="11859862"/>
            <a:ext cx="21971003"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 name="Google Shape;16;p12"/>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7" name="Google Shape;17;p12"/>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 name="Google Shape;18;p1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Zwei Inhalte 2">
    <p:bg>
      <p:bgPr>
        <a:solidFill>
          <a:schemeClr val="bg2"/>
        </a:solidFill>
        <a:effectLst/>
      </p:bgPr>
    </p:bg>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2" y="3"/>
            <a:ext cx="24384000" cy="13600822"/>
            <a:chOff x="1" y="1"/>
            <a:chExt cx="12192000" cy="6800411"/>
          </a:xfrm>
        </p:grpSpPr>
        <p:sp>
          <p:nvSpPr>
            <p:cNvPr id="9" name="Freihandform: Form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stStyle>
            <a:p>
              <a:pPr lvl="0" rtl="0"/>
              <a:endParaRPr lang="de-DE" sz="2800" dirty="0">
                <a:solidFill>
                  <a:schemeClr val="tx1"/>
                </a:solidFill>
              </a:endParaRPr>
            </a:p>
          </p:txBody>
        </p:sp>
        <p:sp>
          <p:nvSpPr>
            <p:cNvPr id="11" name="Freihandform: Form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stStyle>
            <a:p>
              <a:pPr lvl="0" rtl="0"/>
              <a:endParaRPr lang="de-DE" sz="2800" dirty="0">
                <a:solidFill>
                  <a:schemeClr val="tx1"/>
                </a:solidFill>
              </a:endParaRPr>
            </a:p>
          </p:txBody>
        </p:sp>
      </p:grpSp>
      <p:sp>
        <p:nvSpPr>
          <p:cNvPr id="8" name="Titel 1">
            <a:extLst>
              <a:ext uri="{FF2B5EF4-FFF2-40B4-BE49-F238E27FC236}">
                <a16:creationId xmlns:a16="http://schemas.microsoft.com/office/drawing/2014/main" id="{694847DB-2FD4-A0B7-D27C-B0D097130852}"/>
              </a:ext>
            </a:extLst>
          </p:cNvPr>
          <p:cNvSpPr>
            <a:spLocks noGrp="1"/>
          </p:cNvSpPr>
          <p:nvPr>
            <p:ph type="title" hasCustomPrompt="1"/>
          </p:nvPr>
        </p:nvSpPr>
        <p:spPr>
          <a:xfrm>
            <a:off x="1828800" y="1828800"/>
            <a:ext cx="20720304" cy="1828800"/>
          </a:xfrm>
        </p:spPr>
        <p:txBody>
          <a:bodyPr rtlCol="0" anchor="b"/>
          <a:lstStyle>
            <a:lvl1pPr>
              <a:defRPr lang="de-DE" sz="6400"/>
            </a:lvl1pPr>
          </a:lstStyle>
          <a:p>
            <a:pPr rtl="0"/>
            <a:r>
              <a:rPr lang="de-DE"/>
              <a:t>Titel durch Klicken hinzuzufügen</a:t>
            </a:r>
          </a:p>
        </p:txBody>
      </p:sp>
      <p:sp>
        <p:nvSpPr>
          <p:cNvPr id="10" name="Inhaltsplatzhalter 6">
            <a:extLst>
              <a:ext uri="{FF2B5EF4-FFF2-40B4-BE49-F238E27FC236}">
                <a16:creationId xmlns:a16="http://schemas.microsoft.com/office/drawing/2014/main" id="{75BC41E0-D44A-D8E0-DC48-F6520F28F71A}"/>
              </a:ext>
            </a:extLst>
          </p:cNvPr>
          <p:cNvSpPr>
            <a:spLocks noGrp="1"/>
          </p:cNvSpPr>
          <p:nvPr>
            <p:ph sz="quarter" idx="13"/>
          </p:nvPr>
        </p:nvSpPr>
        <p:spPr>
          <a:xfrm>
            <a:off x="1828798" y="4078224"/>
            <a:ext cx="6729984" cy="7808976"/>
          </a:xfrm>
        </p:spPr>
        <p:txBody>
          <a:bodyPr rtlCol="0">
            <a:normAutofit/>
          </a:bodyPr>
          <a:lstStyle>
            <a:lvl1pPr marL="457200" indent="-457200">
              <a:buFont typeface="+mj-lt"/>
              <a:buAutoNum type="arabicPeriod"/>
              <a:defRPr lang="de-DE" sz="4000"/>
            </a:lvl1pPr>
            <a:lvl2pPr marL="1371600" indent="-914400">
              <a:spcBef>
                <a:spcPts val="2000"/>
              </a:spcBef>
              <a:buFont typeface="+mj-lt"/>
              <a:buAutoNum type="alphaLcPeriod"/>
              <a:defRPr lang="de-DE" sz="4000"/>
            </a:lvl2pPr>
            <a:lvl3pPr marL="1828800" indent="-914400">
              <a:spcBef>
                <a:spcPts val="2000"/>
              </a:spcBef>
              <a:buFont typeface="+mj-lt"/>
              <a:buAutoNum type="arabicParenR"/>
              <a:defRPr lang="de-DE" sz="4000"/>
            </a:lvl3pPr>
            <a:lvl4pPr marL="2286000" indent="-914400">
              <a:spcBef>
                <a:spcPts val="2000"/>
              </a:spcBef>
              <a:buFont typeface="+mj-lt"/>
              <a:buAutoNum type="alphaLcParenR"/>
              <a:defRPr lang="de-DE" sz="4000"/>
            </a:lvl4pPr>
            <a:lvl5pPr marL="2286000" indent="-457200">
              <a:spcBef>
                <a:spcPts val="2000"/>
              </a:spcBef>
              <a:buFont typeface="Courier New" panose="02070309020205020404" pitchFamily="49" charset="0"/>
              <a:buChar char="o"/>
              <a:defRPr lang="de-DE" sz="4000"/>
            </a:lvl5pPr>
          </a:lstStyle>
          <a:p>
            <a:pPr lvl="0" rtl="0"/>
            <a:r>
              <a:rPr lang="de-DE"/>
              <a:t>Mastertextformat bearbeiten</a:t>
            </a:r>
          </a:p>
          <a:p>
            <a:pPr lvl="1" rtl="0"/>
            <a:r>
              <a:rPr lang="de-DE"/>
              <a:t>Zweite Ebene</a:t>
            </a:r>
          </a:p>
          <a:p>
            <a:pPr lvl="2" rtl="0"/>
            <a:r>
              <a:rPr lang="de-DE"/>
              <a:t>Dritte Ebene</a:t>
            </a:r>
          </a:p>
          <a:p>
            <a:pPr lvl="3" rtl="0"/>
            <a:r>
              <a:rPr lang="de-DE"/>
              <a:t>Vierte Ebene</a:t>
            </a:r>
          </a:p>
        </p:txBody>
      </p:sp>
      <p:sp>
        <p:nvSpPr>
          <p:cNvPr id="6" name="Inhaltsplatzhalter 6">
            <a:extLst>
              <a:ext uri="{FF2B5EF4-FFF2-40B4-BE49-F238E27FC236}">
                <a16:creationId xmlns:a16="http://schemas.microsoft.com/office/drawing/2014/main" id="{25E9E434-8C66-15D8-D6B1-5DBED995F9B5}"/>
              </a:ext>
            </a:extLst>
          </p:cNvPr>
          <p:cNvSpPr>
            <a:spLocks noGrp="1"/>
          </p:cNvSpPr>
          <p:nvPr>
            <p:ph sz="quarter" idx="12"/>
          </p:nvPr>
        </p:nvSpPr>
        <p:spPr>
          <a:xfrm>
            <a:off x="9486902" y="4078224"/>
            <a:ext cx="13075920" cy="7808976"/>
          </a:xfrm>
        </p:spPr>
        <p:txBody>
          <a:bodyPr rtlCol="0">
            <a:normAutofit/>
          </a:bodyPr>
          <a:lstStyle>
            <a:lvl1pPr marL="0" indent="0">
              <a:buNone/>
              <a:defRPr lang="de-DE" sz="4000"/>
            </a:lvl1pPr>
            <a:lvl2pPr marL="457200" indent="-457200">
              <a:spcBef>
                <a:spcPts val="2000"/>
              </a:spcBef>
              <a:buFont typeface="Courier New" panose="02070309020205020404" pitchFamily="49" charset="0"/>
              <a:buChar char="o"/>
              <a:defRPr lang="de-DE" sz="4000"/>
            </a:lvl2pPr>
            <a:lvl3pPr marL="1371600" indent="-457200">
              <a:spcBef>
                <a:spcPts val="2000"/>
              </a:spcBef>
              <a:buFont typeface="Courier New" panose="02070309020205020404" pitchFamily="49" charset="0"/>
              <a:buChar char="o"/>
              <a:defRPr lang="de-DE" sz="4000"/>
            </a:lvl3pPr>
            <a:lvl4pPr marL="2286000" indent="-457200">
              <a:spcBef>
                <a:spcPts val="2000"/>
              </a:spcBef>
              <a:buFont typeface="Courier New" panose="02070309020205020404" pitchFamily="49" charset="0"/>
              <a:buChar char="o"/>
              <a:defRPr lang="de-DE" sz="4000"/>
            </a:lvl4pPr>
            <a:lvl5pPr marL="3200400" indent="-457200">
              <a:spcBef>
                <a:spcPts val="2000"/>
              </a:spcBef>
              <a:buFont typeface="Courier New" panose="02070309020205020404" pitchFamily="49" charset="0"/>
              <a:buChar char="o"/>
              <a:defRPr lang="de-DE" sz="4000"/>
            </a:lvl5pPr>
          </a:lstStyle>
          <a:p>
            <a:pPr lvl="0" rtl="0"/>
            <a:r>
              <a:rPr lang="de-DE"/>
              <a:t>Mastertextformat bearbeiten</a:t>
            </a:r>
          </a:p>
          <a:p>
            <a:pPr lvl="1" rtl="0"/>
            <a:r>
              <a:rPr lang="de-DE"/>
              <a:t>Zweite Ebene</a:t>
            </a:r>
          </a:p>
          <a:p>
            <a:pPr lvl="2" rtl="0"/>
            <a:r>
              <a:rPr lang="de-DE"/>
              <a:t>Dritte Ebene</a:t>
            </a:r>
          </a:p>
          <a:p>
            <a:pPr lvl="3" rtl="0"/>
            <a:r>
              <a:rPr lang="de-DE"/>
              <a:t>Vierte Ebene</a:t>
            </a:r>
          </a:p>
          <a:p>
            <a:pPr lvl="4" rtl="0"/>
            <a:r>
              <a:rPr lang="de-DE"/>
              <a:t>Fünfte Ebene</a:t>
            </a:r>
          </a:p>
        </p:txBody>
      </p:sp>
      <p:sp>
        <p:nvSpPr>
          <p:cNvPr id="5" name="Foliennummernplatzhalter 5">
            <a:extLst>
              <a:ext uri="{FF2B5EF4-FFF2-40B4-BE49-F238E27FC236}">
                <a16:creationId xmlns:a16="http://schemas.microsoft.com/office/drawing/2014/main" id="{0BFE17F0-931A-B121-FFD2-AF3DBB5D6CFB}"/>
              </a:ext>
            </a:extLst>
          </p:cNvPr>
          <p:cNvSpPr>
            <a:spLocks noGrp="1"/>
          </p:cNvSpPr>
          <p:nvPr>
            <p:ph type="sldNum" sz="quarter" idx="4"/>
          </p:nvPr>
        </p:nvSpPr>
        <p:spPr>
          <a:xfrm>
            <a:off x="22707600" y="11870678"/>
            <a:ext cx="1322832" cy="1569660"/>
          </a:xfrm>
          <a:prstGeom prst="rect">
            <a:avLst/>
          </a:prstGeom>
        </p:spPr>
        <p:txBody>
          <a:bodyPr vert="horz" lIns="91440" tIns="45720" rIns="91440" bIns="45720" rtlCol="0" anchor="ctr"/>
          <a:lstStyle>
            <a:lvl1pPr algn="ctr">
              <a:defRPr lang="de-DE" sz="4800" b="0" i="0">
                <a:solidFill>
                  <a:schemeClr val="tx1"/>
                </a:solidFill>
                <a:latin typeface="Sagona Book" panose="02020503050505020204" pitchFamily="18" charset="0"/>
              </a:defRPr>
            </a:lvl1pPr>
          </a:lstStyle>
          <a:p>
            <a:pPr rtl="0"/>
            <a:fld id="{58FB4751-880F-D840-AAA9-3A15815CC996}" type="slidenum">
              <a:rPr lang="de-DE" smtClean="0"/>
              <a:pPr/>
              <a:t>‹Nr.›</a:t>
            </a:fld>
            <a:endParaRPr lang="de-DE" dirty="0"/>
          </a:p>
        </p:txBody>
      </p:sp>
    </p:spTree>
    <p:extLst>
      <p:ext uri="{BB962C8B-B14F-4D97-AF65-F5344CB8AC3E}">
        <p14:creationId xmlns:p14="http://schemas.microsoft.com/office/powerpoint/2010/main" val="2959736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Z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817C7-4A09-9188-0BD5-838E3AD61F1A}"/>
              </a:ext>
            </a:extLst>
          </p:cNvPr>
          <p:cNvSpPr>
            <a:spLocks noGrp="1"/>
          </p:cNvSpPr>
          <p:nvPr>
            <p:ph type="title" hasCustomPrompt="1"/>
          </p:nvPr>
        </p:nvSpPr>
        <p:spPr>
          <a:xfrm>
            <a:off x="1828800" y="1828800"/>
            <a:ext cx="20720304" cy="5687568"/>
          </a:xfrm>
        </p:spPr>
        <p:txBody>
          <a:bodyPr rtlCol="0" anchor="b" anchorCtr="0"/>
          <a:lstStyle>
            <a:lvl1pPr algn="ctr">
              <a:defRPr lang="de-DE" sz="9600" cap="none" baseline="0">
                <a:latin typeface="+mj-lt"/>
              </a:defRPr>
            </a:lvl1pPr>
          </a:lstStyle>
          <a:p>
            <a:pPr rtl="0"/>
            <a:r>
              <a:rPr lang="de-DE"/>
              <a:t>Titel durch Klicken hinzuzufügen</a:t>
            </a:r>
          </a:p>
        </p:txBody>
      </p:sp>
      <p:sp>
        <p:nvSpPr>
          <p:cNvPr id="32" name="Textplatzhalt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4082228" y="7651751"/>
            <a:ext cx="16219544" cy="5289550"/>
          </a:xfrm>
        </p:spPr>
        <p:txBody>
          <a:bodyPr rtlCol="0">
            <a:normAutofit/>
          </a:bodyPr>
          <a:lstStyle>
            <a:lvl1pPr marL="0" indent="0" algn="ctr">
              <a:lnSpc>
                <a:spcPct val="100000"/>
              </a:lnSpc>
              <a:spcBef>
                <a:spcPts val="0"/>
              </a:spcBef>
              <a:buNone/>
              <a:defRPr lang="de-DE" sz="4800" cap="all" baseline="0"/>
            </a:lvl1pPr>
          </a:lstStyle>
          <a:p>
            <a:pPr lvl="0" rtl="0"/>
            <a:r>
              <a:rPr lang="de-DE"/>
              <a:t>Klicken Sie, um Text hinzuzufügen.</a:t>
            </a:r>
          </a:p>
        </p:txBody>
      </p:sp>
    </p:spTree>
    <p:extLst>
      <p:ext uri="{BB962C8B-B14F-4D97-AF65-F5344CB8AC3E}">
        <p14:creationId xmlns:p14="http://schemas.microsoft.com/office/powerpoint/2010/main" val="864091566"/>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pPr rtl="0"/>
            <a:endParaRPr lang="de-DE" dirty="0"/>
          </a:p>
        </p:txBody>
      </p:sp>
      <p:sp>
        <p:nvSpPr>
          <p:cNvPr id="5" name="Footer Placeholder 4"/>
          <p:cNvSpPr>
            <a:spLocks noGrp="1"/>
          </p:cNvSpPr>
          <p:nvPr>
            <p:ph type="ftr" sz="quarter" idx="11"/>
          </p:nvPr>
        </p:nvSpPr>
        <p:spPr/>
        <p:txBody>
          <a:bodyPr/>
          <a:lstStyle/>
          <a:p>
            <a:pPr rtl="0"/>
            <a:endParaRPr lang="de-DE" dirty="0"/>
          </a:p>
        </p:txBody>
      </p:sp>
      <p:sp>
        <p:nvSpPr>
          <p:cNvPr id="6" name="Slide Number Placeholder 5"/>
          <p:cNvSpPr>
            <a:spLocks noGrp="1"/>
          </p:cNvSpPr>
          <p:nvPr>
            <p:ph type="sldNum" sz="quarter" idx="12"/>
          </p:nvPr>
        </p:nvSpPr>
        <p:spPr>
          <a:xfrm>
            <a:off x="12001499" y="12799009"/>
            <a:ext cx="368505" cy="656590"/>
          </a:xfrm>
        </p:spPr>
        <p:txBody>
          <a:bodyPr/>
          <a:lstStyle/>
          <a:p>
            <a:pPr rtl="0"/>
            <a:fld id="{58FB4751-880F-D840-AAA9-3A15815CC996}" type="slidenum">
              <a:rPr lang="de-DE" smtClean="0"/>
              <a:pPr/>
              <a:t>‹Nr.›</a:t>
            </a:fld>
            <a:endParaRPr lang="de-DE" dirty="0"/>
          </a:p>
        </p:txBody>
      </p:sp>
    </p:spTree>
    <p:extLst>
      <p:ext uri="{BB962C8B-B14F-4D97-AF65-F5344CB8AC3E}">
        <p14:creationId xmlns:p14="http://schemas.microsoft.com/office/powerpoint/2010/main" val="336350850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19"/>
        <p:cNvGrpSpPr/>
        <p:nvPr/>
      </p:nvGrpSpPr>
      <p:grpSpPr>
        <a:xfrm>
          <a:off x="0" y="0"/>
          <a:ext cx="0" cy="0"/>
          <a:chOff x="0" y="0"/>
          <a:chExt cx="0" cy="0"/>
        </a:xfrm>
      </p:grpSpPr>
      <p:sp>
        <p:nvSpPr>
          <p:cNvPr id="20" name="Google Shape;20;p13"/>
          <p:cNvSpPr>
            <a:spLocks noGrp="1"/>
          </p:cNvSpPr>
          <p:nvPr>
            <p:ph type="pic" idx="2"/>
          </p:nvPr>
        </p:nvSpPr>
        <p:spPr>
          <a:xfrm>
            <a:off x="-1155700" y="-1295400"/>
            <a:ext cx="26746200" cy="16018933"/>
          </a:xfrm>
          <a:prstGeom prst="rect">
            <a:avLst/>
          </a:prstGeom>
          <a:noFill/>
          <a:ln>
            <a:noFill/>
          </a:ln>
        </p:spPr>
      </p:sp>
      <p:sp>
        <p:nvSpPr>
          <p:cNvPr id="21" name="Google Shape;21;p13"/>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2" name="Google Shape;22;p13"/>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 name="Google Shape;23;p13"/>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 name="Google Shape;24;p1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25"/>
        <p:cNvGrpSpPr/>
        <p:nvPr/>
      </p:nvGrpSpPr>
      <p:grpSpPr>
        <a:xfrm>
          <a:off x="0" y="0"/>
          <a:ext cx="0" cy="0"/>
          <a:chOff x="0" y="0"/>
          <a:chExt cx="0" cy="0"/>
        </a:xfrm>
      </p:grpSpPr>
      <p:sp>
        <p:nvSpPr>
          <p:cNvPr id="26" name="Google Shape;26;p14"/>
          <p:cNvSpPr>
            <a:spLocks noGrp="1"/>
          </p:cNvSpPr>
          <p:nvPr>
            <p:ph type="pic" idx="2"/>
          </p:nvPr>
        </p:nvSpPr>
        <p:spPr>
          <a:xfrm>
            <a:off x="10972800" y="-203200"/>
            <a:ext cx="12144837" cy="14135100"/>
          </a:xfrm>
          <a:prstGeom prst="rect">
            <a:avLst/>
          </a:prstGeom>
          <a:noFill/>
          <a:ln>
            <a:noFill/>
          </a:ln>
        </p:spPr>
      </p:sp>
      <p:sp>
        <p:nvSpPr>
          <p:cNvPr id="27" name="Google Shape;27;p14"/>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8" name="Google Shape;28;p14"/>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9" name="Google Shape;29;p14"/>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0"/>
        <p:cNvGrpSpPr/>
        <p:nvPr/>
      </p:nvGrpSpPr>
      <p:grpSpPr>
        <a:xfrm>
          <a:off x="0" y="0"/>
          <a:ext cx="0" cy="0"/>
          <a:chOff x="0" y="0"/>
          <a:chExt cx="0" cy="0"/>
        </a:xfrm>
      </p:grpSpPr>
      <p:sp>
        <p:nvSpPr>
          <p:cNvPr id="31" name="Google Shape;31;p15"/>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2" name="Google Shape;32;p15"/>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3" name="Google Shape;33;p15"/>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4" name="Google Shape;34;p1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5"/>
        <p:cNvGrpSpPr/>
        <p:nvPr/>
      </p:nvGrpSpPr>
      <p:grpSpPr>
        <a:xfrm>
          <a:off x="0" y="0"/>
          <a:ext cx="0" cy="0"/>
          <a:chOff x="0" y="0"/>
          <a:chExt cx="0" cy="0"/>
        </a:xfrm>
      </p:grpSpPr>
      <p:sp>
        <p:nvSpPr>
          <p:cNvPr id="36" name="Google Shape;36;p16"/>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7" name="Google Shape;37;p1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8"/>
        <p:cNvGrpSpPr/>
        <p:nvPr/>
      </p:nvGrpSpPr>
      <p:grpSpPr>
        <a:xfrm>
          <a:off x="0" y="0"/>
          <a:ext cx="0" cy="0"/>
          <a:chOff x="0" y="0"/>
          <a:chExt cx="0" cy="0"/>
        </a:xfrm>
      </p:grpSpPr>
      <p:sp>
        <p:nvSpPr>
          <p:cNvPr id="39" name="Google Shape;39;p17"/>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 name="Google Shape;40;p17"/>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1" name="Google Shape;41;p17"/>
          <p:cNvSpPr>
            <a:spLocks noGrp="1"/>
          </p:cNvSpPr>
          <p:nvPr>
            <p:ph type="pic" idx="3"/>
          </p:nvPr>
        </p:nvSpPr>
        <p:spPr>
          <a:xfrm>
            <a:off x="12192000" y="-407266"/>
            <a:ext cx="10916874" cy="14555832"/>
          </a:xfrm>
          <a:prstGeom prst="rect">
            <a:avLst/>
          </a:prstGeom>
          <a:noFill/>
          <a:ln>
            <a:noFill/>
          </a:ln>
        </p:spPr>
      </p:sp>
      <p:sp>
        <p:nvSpPr>
          <p:cNvPr id="42" name="Google Shape;42;p17"/>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3" name="Google Shape;43;p1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6" name="Google Shape;46;p18"/>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9" name="Google Shape;49;p19"/>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0" name="Google Shape;50;p1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dirty="0"/>
          </a:p>
        </p:txBody>
      </p:sp>
      <p:sp>
        <p:nvSpPr>
          <p:cNvPr id="7" name="Google Shape;7;p9"/>
          <p:cNvSpPr txBox="1">
            <a:spLocks noGrp="1"/>
          </p:cNvSpPr>
          <p:nvPr>
            <p:ph type="body" idx="1"/>
          </p:nvPr>
        </p:nvSpPr>
        <p:spPr>
          <a:xfrm>
            <a:off x="1200251" y="3813346"/>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dirty="0"/>
          </a:p>
        </p:txBody>
      </p:sp>
      <p:sp>
        <p:nvSpPr>
          <p:cNvPr id="8" name="Google Shape;8;p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‹Nr.›</a:t>
            </a:fld>
            <a:endParaRPr/>
          </a:p>
        </p:txBody>
      </p:sp>
      <p:pic>
        <p:nvPicPr>
          <p:cNvPr id="2" name="Google Shape;81;p2" descr="Image">
            <a:extLst>
              <a:ext uri="{FF2B5EF4-FFF2-40B4-BE49-F238E27FC236}">
                <a16:creationId xmlns:a16="http://schemas.microsoft.com/office/drawing/2014/main" id="{E0B22C79-8DCC-DD2F-937B-B9B377B0238A}"/>
              </a:ext>
            </a:extLst>
          </p:cNvPr>
          <p:cNvPicPr preferRelativeResize="0"/>
          <p:nvPr userDrawn="1"/>
        </p:nvPicPr>
        <p:blipFill rotWithShape="1">
          <a:blip r:embed="rId24">
            <a:alphaModFix/>
          </a:blip>
          <a:srcRect/>
          <a:stretch/>
        </p:blipFill>
        <p:spPr>
          <a:xfrm>
            <a:off x="1275" y="3813346"/>
            <a:ext cx="242982" cy="6089309"/>
          </a:xfrm>
          <a:prstGeom prst="rect">
            <a:avLst/>
          </a:prstGeom>
          <a:noFill/>
          <a:ln>
            <a:noFill/>
          </a:ln>
        </p:spPr>
      </p:pic>
      <p:pic>
        <p:nvPicPr>
          <p:cNvPr id="3" name="Google Shape;80;p2" descr="Image">
            <a:extLst>
              <a:ext uri="{FF2B5EF4-FFF2-40B4-BE49-F238E27FC236}">
                <a16:creationId xmlns:a16="http://schemas.microsoft.com/office/drawing/2014/main" id="{13573919-58C5-79C4-733C-EA5E8A35F9BB}"/>
              </a:ext>
            </a:extLst>
          </p:cNvPr>
          <p:cNvPicPr preferRelativeResize="0"/>
          <p:nvPr userDrawn="1"/>
        </p:nvPicPr>
        <p:blipFill rotWithShape="1">
          <a:blip r:embed="rId24">
            <a:alphaModFix/>
          </a:blip>
          <a:srcRect/>
          <a:stretch/>
        </p:blipFill>
        <p:spPr>
          <a:xfrm>
            <a:off x="24143977" y="3813346"/>
            <a:ext cx="242982" cy="60893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6" r:id="rId11"/>
    <p:sldLayoutId id="2147483660" r:id="rId12"/>
    <p:sldLayoutId id="2147483661" r:id="rId13"/>
    <p:sldLayoutId id="2147483662" r:id="rId14"/>
    <p:sldLayoutId id="2147483663" r:id="rId15"/>
    <p:sldLayoutId id="2147483664" r:id="rId16"/>
    <p:sldLayoutId id="2147483665" r:id="rId17"/>
    <p:sldLayoutId id="2147483669" r:id="rId18"/>
    <p:sldLayoutId id="2147483671" r:id="rId19"/>
    <p:sldLayoutId id="2147483672" r:id="rId20"/>
    <p:sldLayoutId id="2147483673" r:id="rId21"/>
    <p:sldLayoutId id="214748367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hyperlink" Target="http://www.innerdevelopmentgoals.org/" TargetMode="External"/><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drive.google.com/file/d/12zfQQWqXtf2DAaqbxza-Rl71iT9hXIRe/edit"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17.xml"/><Relationship Id="rId16" Type="http://schemas.openxmlformats.org/officeDocument/2006/relationships/image" Target="../media/image31.svg"/><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xsB5ci-rgGg" TargetMode="External"/><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hyperlink" Target="https://www.linkedin.com/groups/14159765/" TargetMode="External"/><Relationship Id="rId13" Type="http://schemas.openxmlformats.org/officeDocument/2006/relationships/image" Target="../media/image46.svg"/><Relationship Id="rId3" Type="http://schemas.openxmlformats.org/officeDocument/2006/relationships/image" Target="../media/image40.png"/><Relationship Id="rId7" Type="http://schemas.openxmlformats.org/officeDocument/2006/relationships/image" Target="../media/image43.svg"/><Relationship Id="rId12"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hyperlink" Target="https://innerdevelopmentgoals-hamburg.de/methode-tools/" TargetMode="External"/><Relationship Id="rId15" Type="http://schemas.openxmlformats.org/officeDocument/2006/relationships/image" Target="../media/image48.svg"/><Relationship Id="rId10" Type="http://schemas.openxmlformats.org/officeDocument/2006/relationships/hyperlink" Target="http://www.innerdevelopmentgoals-hamburg.de/" TargetMode="External"/><Relationship Id="rId4" Type="http://schemas.openxmlformats.org/officeDocument/2006/relationships/image" Target="../media/image41.svg"/><Relationship Id="rId9" Type="http://schemas.openxmlformats.org/officeDocument/2006/relationships/hyperlink" Target="https://innerdevelopmentgoals-hamburg.de/" TargetMode="External"/><Relationship Id="rId1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drive.google.com/file/d/12zfQQWqXtf2DAaqbxza-Rl71iT9hXIRe/edit" TargetMode="External"/><Relationship Id="rId7" Type="http://schemas.openxmlformats.org/officeDocument/2006/relationships/image" Target="../media/image16.png"/><Relationship Id="rId2" Type="http://schemas.openxmlformats.org/officeDocument/2006/relationships/hyperlink" Target="http://www.innerdevelopmentgoals.org/" TargetMode="Externa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hyperlink" Target="http://www.innerdevelopmentgoals.org/" TargetMode="External"/><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drive.google.com/file/d/12zfQQWqXtf2DAaqbxza-Rl71iT9hXIRe/edit"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www.innerdevelopmentgoals.org/" TargetMode="External"/><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drive.google.com/file/d/12zfQQWqXtf2DAaqbxza-Rl71iT9hXIRe/edi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8.svg"/><Relationship Id="rId11" Type="http://schemas.openxmlformats.org/officeDocument/2006/relationships/hyperlink" Target="oder%20https:/drive.google.com/file/d/12zfQQWqXtf2DAaqbxza-Rl71iT9hXIRe/edit" TargetMode="External"/><Relationship Id="rId5" Type="http://schemas.openxmlformats.org/officeDocument/2006/relationships/image" Target="../media/image47.png"/><Relationship Id="rId10" Type="http://schemas.openxmlformats.org/officeDocument/2006/relationships/hyperlink" Target="http://www.innerdevelopmentgoals.org/" TargetMode="External"/><Relationship Id="rId4" Type="http://schemas.openxmlformats.org/officeDocument/2006/relationships/image" Target="../media/image41.svg"/><Relationship Id="rId9" Type="http://schemas.openxmlformats.org/officeDocument/2006/relationships/hyperlink" Target="https://www.linkedin.com/groups/14159765/" TargetMode="External"/><Relationship Id="rId14" Type="http://schemas.openxmlformats.org/officeDocument/2006/relationships/image" Target="../media/image46.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video" Target="https://www.youtube.com/embed/xsB5ci-rgGg?feature=oembed" TargetMode="External"/><Relationship Id="rId5" Type="http://schemas.openxmlformats.org/officeDocument/2006/relationships/image" Target="../media/image4.jpe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F497AD9-9BDE-3282-5083-7598978E8A00}"/>
              </a:ext>
            </a:extLst>
          </p:cNvPr>
          <p:cNvSpPr>
            <a:spLocks noGrp="1"/>
          </p:cNvSpPr>
          <p:nvPr>
            <p:ph type="title"/>
          </p:nvPr>
        </p:nvSpPr>
        <p:spPr>
          <a:xfrm>
            <a:off x="1206498" y="5311630"/>
            <a:ext cx="21971004" cy="4648201"/>
          </a:xfrm>
        </p:spPr>
        <p:txBody>
          <a:bodyPr/>
          <a:lstStyle/>
          <a:p>
            <a:pPr algn="ctr"/>
            <a:r>
              <a:rPr lang="de-DE" dirty="0" err="1"/>
              <a:t>Inner</a:t>
            </a:r>
            <a:r>
              <a:rPr lang="de-DE" dirty="0"/>
              <a:t> Development Goals für die Transformation</a:t>
            </a:r>
          </a:p>
        </p:txBody>
      </p:sp>
      <p:pic>
        <p:nvPicPr>
          <p:cNvPr id="7" name="Grafik 6">
            <a:extLst>
              <a:ext uri="{FF2B5EF4-FFF2-40B4-BE49-F238E27FC236}">
                <a16:creationId xmlns:a16="http://schemas.microsoft.com/office/drawing/2014/main" id="{08024795-EDC8-5FA5-03CF-E6FCAE24D0E6}"/>
              </a:ext>
            </a:extLst>
          </p:cNvPr>
          <p:cNvPicPr>
            <a:picLocks noChangeAspect="1"/>
          </p:cNvPicPr>
          <p:nvPr/>
        </p:nvPicPr>
        <p:blipFill>
          <a:blip r:embed="rId3"/>
          <a:stretch>
            <a:fillRect/>
          </a:stretch>
        </p:blipFill>
        <p:spPr>
          <a:xfrm>
            <a:off x="7725641" y="1887105"/>
            <a:ext cx="7772400" cy="4464796"/>
          </a:xfrm>
          <a:prstGeom prst="rect">
            <a:avLst/>
          </a:prstGeom>
        </p:spPr>
      </p:pic>
    </p:spTree>
    <p:extLst>
      <p:ext uri="{BB962C8B-B14F-4D97-AF65-F5344CB8AC3E}">
        <p14:creationId xmlns:p14="http://schemas.microsoft.com/office/powerpoint/2010/main" val="222298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F46C7B-D29F-368C-FEEC-CDFA125F8E5C}"/>
              </a:ext>
            </a:extLst>
          </p:cNvPr>
          <p:cNvSpPr>
            <a:spLocks noGrp="1"/>
          </p:cNvSpPr>
          <p:nvPr>
            <p:ph type="title"/>
          </p:nvPr>
        </p:nvSpPr>
        <p:spPr/>
        <p:txBody>
          <a:bodyPr rtlCol="0"/>
          <a:lstStyle>
            <a:defPPr>
              <a:defRPr lang="de-DE"/>
            </a:defPPr>
          </a:lstStyle>
          <a:p>
            <a:pPr rtl="0"/>
            <a:r>
              <a:rPr lang="de-DE" dirty="0"/>
              <a:t>Inhalt</a:t>
            </a:r>
          </a:p>
        </p:txBody>
      </p:sp>
      <p:graphicFrame>
        <p:nvGraphicFramePr>
          <p:cNvPr id="6" name="Tabelle 4">
            <a:extLst>
              <a:ext uri="{FF2B5EF4-FFF2-40B4-BE49-F238E27FC236}">
                <a16:creationId xmlns:a16="http://schemas.microsoft.com/office/drawing/2014/main" id="{0D6FB95E-6987-A57C-3663-3FD6F6FAC24E}"/>
              </a:ext>
            </a:extLst>
          </p:cNvPr>
          <p:cNvGraphicFramePr>
            <a:graphicFrameLocks noGrp="1"/>
          </p:cNvGraphicFramePr>
          <p:nvPr>
            <p:ph idx="1"/>
            <p:extLst>
              <p:ext uri="{D42A27DB-BD31-4B8C-83A1-F6EECF244321}">
                <p14:modId xmlns:p14="http://schemas.microsoft.com/office/powerpoint/2010/main" val="1896601877"/>
              </p:ext>
            </p:extLst>
          </p:nvPr>
        </p:nvGraphicFramePr>
        <p:xfrm>
          <a:off x="1676401" y="3651250"/>
          <a:ext cx="21031194" cy="9229636"/>
        </p:xfrm>
        <a:graphic>
          <a:graphicData uri="http://schemas.openxmlformats.org/drawingml/2006/table">
            <a:tbl>
              <a:tblPr firstRow="1" bandRow="1"/>
              <a:tblGrid>
                <a:gridCol w="21031194">
                  <a:extLst>
                    <a:ext uri="{9D8B030D-6E8A-4147-A177-3AD203B41FA5}">
                      <a16:colId xmlns:a16="http://schemas.microsoft.com/office/drawing/2014/main" val="1563570424"/>
                    </a:ext>
                  </a:extLst>
                </a:gridCol>
              </a:tblGrid>
              <a:tr h="1645920">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latin typeface="+mn-lt"/>
                          <a:cs typeface="Gill Sans Light" panose="020B0302020104020203" pitchFamily="34" charset="-79"/>
                        </a:rPr>
                        <a:t>Warum wir jetzt handeln</a:t>
                      </a:r>
                      <a:r>
                        <a:rPr lang="de-DE" sz="4800" b="0" baseline="0" dirty="0">
                          <a:latin typeface="+mn-lt"/>
                          <a:cs typeface="Gill Sans Light" panose="020B0302020104020203" pitchFamily="34" charset="-79"/>
                        </a:rPr>
                        <a:t> müssen</a:t>
                      </a:r>
                      <a:endParaRPr lang="de-DE" sz="4800" b="0" dirty="0">
                        <a:latin typeface="+mn-lt"/>
                        <a:cs typeface="Gill Sans Light" panose="020B0302020104020203" pitchFamily="34" charset="-79"/>
                      </a:endParaRPr>
                    </a:p>
                    <a:p>
                      <a:pPr algn="r" rtl="0"/>
                      <a:r>
                        <a:rPr lang="de-DE" sz="4800" b="0" dirty="0">
                          <a:latin typeface="+mj-lt"/>
                        </a:rPr>
                        <a:t>3</a:t>
                      </a:r>
                    </a:p>
                  </a:txBody>
                  <a:tcPr marL="458862" marR="458862" marT="91440" marB="9144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958016">
                <a:tc>
                  <a:txBody>
                    <a:bodyPr/>
                    <a:lstStyle>
                      <a:defPPr>
                        <a:defRPr lang="de-DE"/>
                      </a:defPPr>
                    </a:lstStyle>
                    <a:p>
                      <a:pPr algn="r" rtl="0"/>
                      <a:r>
                        <a:rPr lang="de-DE" sz="4800" b="0" dirty="0"/>
                        <a:t>Vision für nachhaltigen Wandel: Die </a:t>
                      </a:r>
                      <a:r>
                        <a:rPr lang="de-DE" sz="4800" b="0" dirty="0" err="1"/>
                        <a:t>Inner</a:t>
                      </a:r>
                      <a:r>
                        <a:rPr lang="de-DE" sz="4800" b="0" dirty="0"/>
                        <a:t> Development Goals</a:t>
                      </a:r>
                    </a:p>
                    <a:p>
                      <a:pPr marL="0" algn="r" defTabSz="914400" rtl="0" eaLnBrk="1" latinLnBrk="0" hangingPunct="1"/>
                      <a:r>
                        <a:rPr lang="de-DE" sz="4800" b="0" kern="1200" dirty="0">
                          <a:solidFill>
                            <a:schemeClr val="tx1"/>
                          </a:solidFill>
                          <a:latin typeface="+mj-lt"/>
                          <a:ea typeface="+mn-ea"/>
                          <a:cs typeface="+mn-cs"/>
                        </a:rPr>
                        <a:t>6</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997974">
                <a:tc>
                  <a:txBody>
                    <a:bodyPr/>
                    <a:lstStyle>
                      <a:defPPr>
                        <a:defRPr lang="de-DE"/>
                      </a:defPPr>
                    </a:lstStyle>
                    <a:p>
                      <a:pPr algn="r" rtl="0"/>
                      <a:r>
                        <a:rPr lang="de-DE" sz="4800" b="1" dirty="0"/>
                        <a:t>Ganzheitliche Transformation des Systems</a:t>
                      </a:r>
                    </a:p>
                    <a:p>
                      <a:pPr marL="0" algn="r" defTabSz="914400" rtl="0" eaLnBrk="1" latinLnBrk="0" hangingPunct="1"/>
                      <a:r>
                        <a:rPr lang="de-DE" sz="4800" b="0" kern="1200" dirty="0">
                          <a:solidFill>
                            <a:schemeClr val="tx1"/>
                          </a:solidFill>
                          <a:latin typeface="+mj-lt"/>
                          <a:ea typeface="+mn-ea"/>
                          <a:cs typeface="+mn-cs"/>
                        </a:rPr>
                        <a:t>10</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918056">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t>Implementierung: Herausforderungen, Erfolgsfaktoren, Beispiele  </a:t>
                      </a:r>
                    </a:p>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kern="1200" dirty="0">
                          <a:solidFill>
                            <a:schemeClr val="tx1"/>
                          </a:solidFill>
                          <a:latin typeface="+mj-lt"/>
                          <a:ea typeface="+mn-ea"/>
                          <a:cs typeface="+mn-cs"/>
                        </a:rPr>
                        <a:t>13</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1709670">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t>Erste Schritte: Werde jetzt aktiv!</a:t>
                      </a:r>
                      <a:endParaRPr lang="de-DE" sz="4800" b="0" dirty="0">
                        <a:latin typeface="+mn-lt"/>
                        <a:cs typeface="Gill Sans Light" panose="020B0302020104020203" pitchFamily="34" charset="-79"/>
                      </a:endParaRPr>
                    </a:p>
                    <a:p>
                      <a:pPr marL="0" algn="r" defTabSz="914400" rtl="0" eaLnBrk="1" latinLnBrk="0" hangingPunct="1"/>
                      <a:r>
                        <a:rPr lang="de-DE" sz="4800" b="0" kern="1200" dirty="0">
                          <a:solidFill>
                            <a:schemeClr val="tx1"/>
                          </a:solidFill>
                          <a:latin typeface="+mj-lt"/>
                          <a:ea typeface="+mn-ea"/>
                          <a:cs typeface="+mn-cs"/>
                        </a:rPr>
                        <a:t>20</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358154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2ECBCE12-DF74-3AC9-4D5A-657B48EB21C7}"/>
              </a:ext>
            </a:extLst>
          </p:cNvPr>
          <p:cNvSpPr/>
          <p:nvPr/>
        </p:nvSpPr>
        <p:spPr>
          <a:xfrm>
            <a:off x="13992225" y="4013200"/>
            <a:ext cx="7086969" cy="7173226"/>
          </a:xfrm>
          <a:prstGeom prst="ellipse">
            <a:avLst/>
          </a:prstGeom>
          <a:solidFill>
            <a:srgbClr val="C72F5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tIns="0" bIns="360000" rtlCol="0" anchor="t"/>
          <a:lstStyle/>
          <a:p>
            <a:pPr algn="ctr"/>
            <a:r>
              <a:rPr lang="de-DE" sz="2200" b="1" dirty="0"/>
              <a:t>Welt (SDGs)  </a:t>
            </a:r>
          </a:p>
          <a:p>
            <a:pPr algn="ctr"/>
            <a:endParaRPr lang="de-DE" sz="2200" b="1" dirty="0"/>
          </a:p>
          <a:p>
            <a:pPr algn="ctr"/>
            <a:endParaRPr lang="de-DE" sz="2200" b="1" dirty="0"/>
          </a:p>
          <a:p>
            <a:pPr algn="ctr"/>
            <a:r>
              <a:rPr lang="de-DE" sz="2200" b="1" dirty="0"/>
              <a:t>                                              </a:t>
            </a:r>
          </a:p>
        </p:txBody>
      </p:sp>
      <p:sp>
        <p:nvSpPr>
          <p:cNvPr id="15" name="Oval 14">
            <a:extLst>
              <a:ext uri="{FF2B5EF4-FFF2-40B4-BE49-F238E27FC236}">
                <a16:creationId xmlns:a16="http://schemas.microsoft.com/office/drawing/2014/main" id="{5D4E0A6F-A9BE-5A0E-5F2D-E1B69BA86FAF}"/>
              </a:ext>
            </a:extLst>
          </p:cNvPr>
          <p:cNvSpPr/>
          <p:nvPr/>
        </p:nvSpPr>
        <p:spPr>
          <a:xfrm>
            <a:off x="14726020" y="5740400"/>
            <a:ext cx="5619380" cy="5446026"/>
          </a:xfrm>
          <a:prstGeom prst="ellipse">
            <a:avLst/>
          </a:prstGeom>
          <a:solidFill>
            <a:srgbClr val="A2274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DE" sz="2200" b="1" dirty="0"/>
              <a:t>Organisation</a:t>
            </a:r>
          </a:p>
        </p:txBody>
      </p:sp>
      <p:sp>
        <p:nvSpPr>
          <p:cNvPr id="16" name="Oval 15">
            <a:extLst>
              <a:ext uri="{FF2B5EF4-FFF2-40B4-BE49-F238E27FC236}">
                <a16:creationId xmlns:a16="http://schemas.microsoft.com/office/drawing/2014/main" id="{3342941A-1DFF-C336-75BC-B2264A6F4478}"/>
              </a:ext>
            </a:extLst>
          </p:cNvPr>
          <p:cNvSpPr/>
          <p:nvPr/>
        </p:nvSpPr>
        <p:spPr>
          <a:xfrm>
            <a:off x="15465425" y="7074155"/>
            <a:ext cx="3917211" cy="4074660"/>
          </a:xfrm>
          <a:prstGeom prst="ellipse">
            <a:avLst/>
          </a:prstGeom>
          <a:solidFill>
            <a:srgbClr val="84203D">
              <a:alpha val="81961"/>
            </a:srgb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de-DE" sz="2200" b="1" dirty="0"/>
              <a:t>Team</a:t>
            </a:r>
          </a:p>
        </p:txBody>
      </p:sp>
      <p:sp>
        <p:nvSpPr>
          <p:cNvPr id="2" name="Titel 1">
            <a:extLst>
              <a:ext uri="{FF2B5EF4-FFF2-40B4-BE49-F238E27FC236}">
                <a16:creationId xmlns:a16="http://schemas.microsoft.com/office/drawing/2014/main" id="{EB748FF0-3FE6-FAC6-34E7-6A4EBEFA62EA}"/>
              </a:ext>
            </a:extLst>
          </p:cNvPr>
          <p:cNvSpPr>
            <a:spLocks noGrp="1"/>
          </p:cNvSpPr>
          <p:nvPr>
            <p:ph type="title"/>
          </p:nvPr>
        </p:nvSpPr>
        <p:spPr>
          <a:xfrm>
            <a:off x="1828798" y="945932"/>
            <a:ext cx="19781522" cy="1828800"/>
          </a:xfrm>
        </p:spPr>
        <p:txBody>
          <a:bodyPr anchor="t">
            <a:noAutofit/>
          </a:bodyPr>
          <a:lstStyle/>
          <a:p>
            <a:r>
              <a:rPr lang="de-DE" kern="1200" dirty="0">
                <a:solidFill>
                  <a:schemeClr val="tx1"/>
                </a:solidFill>
              </a:rPr>
              <a:t>Die IDG bilden die Grundlage für nachhaltige Transformationsprozesse auf allen Ebenen</a:t>
            </a:r>
            <a:endParaRPr lang="de-DE" dirty="0"/>
          </a:p>
        </p:txBody>
      </p:sp>
      <p:sp>
        <p:nvSpPr>
          <p:cNvPr id="4" name="Foliennummernplatzhalter 3">
            <a:extLst>
              <a:ext uri="{FF2B5EF4-FFF2-40B4-BE49-F238E27FC236}">
                <a16:creationId xmlns:a16="http://schemas.microsoft.com/office/drawing/2014/main" id="{271FF91C-BAC8-3097-0B1B-322D75D9D0FF}"/>
              </a:ext>
            </a:extLst>
          </p:cNvPr>
          <p:cNvSpPr>
            <a:spLocks noGrp="1"/>
          </p:cNvSpPr>
          <p:nvPr>
            <p:ph type="sldNum" sz="quarter" idx="4"/>
          </p:nvPr>
        </p:nvSpPr>
        <p:spPr>
          <a:xfrm>
            <a:off x="22707600" y="12240009"/>
            <a:ext cx="1322832" cy="830997"/>
          </a:xfrm>
        </p:spPr>
        <p:txBody>
          <a:bodyPr/>
          <a:lstStyle/>
          <a:p>
            <a:pPr rtl="0"/>
            <a:fld id="{58FB4751-880F-D840-AAA9-3A15815CC996}" type="slidenum">
              <a:rPr lang="de-DE" smtClean="0"/>
              <a:pPr rtl="0"/>
              <a:t>11</a:t>
            </a:fld>
            <a:endParaRPr lang="de-DE" dirty="0"/>
          </a:p>
        </p:txBody>
      </p:sp>
      <p:sp>
        <p:nvSpPr>
          <p:cNvPr id="12" name="Textfeld 11">
            <a:extLst>
              <a:ext uri="{FF2B5EF4-FFF2-40B4-BE49-F238E27FC236}">
                <a16:creationId xmlns:a16="http://schemas.microsoft.com/office/drawing/2014/main" id="{7DA62964-0CA4-2498-AE6A-BDA274835DE4}"/>
              </a:ext>
            </a:extLst>
          </p:cNvPr>
          <p:cNvSpPr txBox="1"/>
          <p:nvPr/>
        </p:nvSpPr>
        <p:spPr>
          <a:xfrm>
            <a:off x="3378200" y="13071006"/>
            <a:ext cx="3876382" cy="307777"/>
          </a:xfrm>
          <a:prstGeom prst="rect">
            <a:avLst/>
          </a:prstGeom>
          <a:noFill/>
        </p:spPr>
        <p:txBody>
          <a:bodyPr wrap="none" rtlCol="0">
            <a:spAutoFit/>
          </a:bodyPr>
          <a:lstStyle/>
          <a:p>
            <a:r>
              <a:rPr lang="de-DE" dirty="0"/>
              <a:t>**Marshall Goldsmith, ***Epictetus ****Einstein</a:t>
            </a:r>
          </a:p>
        </p:txBody>
      </p:sp>
      <p:sp>
        <p:nvSpPr>
          <p:cNvPr id="13" name="Inhaltsplatzhalter 7">
            <a:extLst>
              <a:ext uri="{FF2B5EF4-FFF2-40B4-BE49-F238E27FC236}">
                <a16:creationId xmlns:a16="http://schemas.microsoft.com/office/drawing/2014/main" id="{5DFFC89C-2417-9E25-B21D-734A8BD82072}"/>
              </a:ext>
            </a:extLst>
          </p:cNvPr>
          <p:cNvSpPr>
            <a:spLocks noGrp="1"/>
          </p:cNvSpPr>
          <p:nvPr>
            <p:ph sz="quarter" idx="10"/>
          </p:nvPr>
        </p:nvSpPr>
        <p:spPr>
          <a:xfrm>
            <a:off x="1828798" y="3718843"/>
            <a:ext cx="10848756" cy="6106299"/>
          </a:xfrm>
        </p:spPr>
        <p:txBody>
          <a:bodyPr rtlCol="0">
            <a:noAutofit/>
          </a:bodyPr>
          <a:lstStyle>
            <a:defPPr>
              <a:defRPr lang="de-DE"/>
            </a:defPPr>
          </a:lstStyle>
          <a:p>
            <a:pPr marL="0" indent="0">
              <a:buNone/>
            </a:pPr>
            <a:r>
              <a:rPr lang="de-DE" sz="3200" dirty="0"/>
              <a:t>Ein Rahmenwerk, welches der menschlichen Seite der Transformation eine globale Sprache gibt.</a:t>
            </a:r>
          </a:p>
          <a:p>
            <a:pPr marL="0" indent="0">
              <a:buNone/>
            </a:pPr>
            <a:r>
              <a:rPr lang="de-DE" sz="3200" dirty="0"/>
              <a:t>IDG kraftvolles Instrument für die Transformation einer gesamten Organisation.</a:t>
            </a:r>
          </a:p>
          <a:p>
            <a:pPr marL="0" indent="0">
              <a:buNone/>
            </a:pPr>
            <a:r>
              <a:rPr lang="de-DE" sz="3200" dirty="0"/>
              <a:t>Strategischer Ansatz für umfassende Transformation.</a:t>
            </a:r>
          </a:p>
          <a:p>
            <a:pPr marL="0" indent="0">
              <a:buNone/>
            </a:pPr>
            <a:r>
              <a:rPr lang="de-DE" sz="3200" dirty="0"/>
              <a:t>Ebenen beeinflussen sich gegenseitig.</a:t>
            </a:r>
          </a:p>
          <a:p>
            <a:pPr marL="0" indent="0">
              <a:buNone/>
            </a:pPr>
            <a:r>
              <a:rPr lang="de-DE" sz="3200" dirty="0"/>
              <a:t>Einstieg auf jeder Ebene möglich.</a:t>
            </a:r>
          </a:p>
        </p:txBody>
      </p:sp>
      <p:sp>
        <p:nvSpPr>
          <p:cNvPr id="14" name="Oval 13">
            <a:extLst>
              <a:ext uri="{FF2B5EF4-FFF2-40B4-BE49-F238E27FC236}">
                <a16:creationId xmlns:a16="http://schemas.microsoft.com/office/drawing/2014/main" id="{073E9442-9E92-5802-BDBA-60C5AB71B87F}"/>
              </a:ext>
            </a:extLst>
          </p:cNvPr>
          <p:cNvSpPr/>
          <p:nvPr/>
        </p:nvSpPr>
        <p:spPr>
          <a:xfrm>
            <a:off x="16052430" y="8507215"/>
            <a:ext cx="2743200" cy="2641600"/>
          </a:xfrm>
          <a:prstGeom prst="ellipse">
            <a:avLst/>
          </a:prstGeom>
          <a:solidFill>
            <a:schemeClr val="accent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b="1" dirty="0"/>
              <a:t>Individuum</a:t>
            </a:r>
          </a:p>
        </p:txBody>
      </p:sp>
    </p:spTree>
    <p:extLst>
      <p:ext uri="{BB962C8B-B14F-4D97-AF65-F5344CB8AC3E}">
        <p14:creationId xmlns:p14="http://schemas.microsoft.com/office/powerpoint/2010/main" val="2614440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0A5E7E-05C5-FBB6-4735-8D5156BAD026}"/>
              </a:ext>
            </a:extLst>
          </p:cNvPr>
          <p:cNvSpPr>
            <a:spLocks noGrp="1"/>
          </p:cNvSpPr>
          <p:nvPr>
            <p:ph type="title"/>
          </p:nvPr>
        </p:nvSpPr>
        <p:spPr>
          <a:xfrm>
            <a:off x="1828798" y="1001350"/>
            <a:ext cx="19476721" cy="1828800"/>
          </a:xfrm>
          <a:noFill/>
          <a:ln>
            <a:noFill/>
          </a:ln>
        </p:spPr>
        <p:txBody>
          <a:bodyPr spcFirstLastPara="1" wrap="square" lIns="50800" tIns="50800" rIns="50800" bIns="50800" rtlCol="0" anchor="t" anchorCtr="0">
            <a:normAutofit/>
          </a:bodyPr>
          <a:lstStyle/>
          <a:p>
            <a:pPr>
              <a:buSzPts val="1800"/>
            </a:pPr>
            <a:r>
              <a:rPr lang="de-DE" dirty="0"/>
              <a:t>Mit Anpassungsfähigkeit und Innovation in die Zukunft: Die Vorteile der IDGs </a:t>
            </a:r>
          </a:p>
        </p:txBody>
      </p:sp>
      <p:sp>
        <p:nvSpPr>
          <p:cNvPr id="3" name="Inhaltsplatzhalter 2">
            <a:extLst>
              <a:ext uri="{FF2B5EF4-FFF2-40B4-BE49-F238E27FC236}">
                <a16:creationId xmlns:a16="http://schemas.microsoft.com/office/drawing/2014/main" id="{AEEDA86D-ADAC-4CEB-64E1-CE9D79FE4807}"/>
              </a:ext>
            </a:extLst>
          </p:cNvPr>
          <p:cNvSpPr>
            <a:spLocks noGrp="1"/>
          </p:cNvSpPr>
          <p:nvPr>
            <p:ph sz="quarter" idx="10"/>
          </p:nvPr>
        </p:nvSpPr>
        <p:spPr>
          <a:xfrm>
            <a:off x="1828798" y="3153103"/>
            <a:ext cx="20878801" cy="6440094"/>
          </a:xfrm>
        </p:spPr>
        <p:txBody>
          <a:bodyPr numCol="2">
            <a:noAutofit/>
          </a:bodyPr>
          <a:lstStyle/>
          <a:p>
            <a:pPr marL="1082675" indent="-1082675">
              <a:buSzPct val="100000"/>
              <a:buFont typeface="Systemschrift Normal"/>
              <a:buChar char="🌎"/>
              <a:tabLst>
                <a:tab pos="928688" algn="l"/>
              </a:tabLst>
            </a:pPr>
            <a:r>
              <a:rPr lang="de-DE" sz="3200" b="0" i="0" u="none" strike="noStrike" dirty="0">
                <a:solidFill>
                  <a:srgbClr val="000000"/>
                </a:solidFill>
                <a:effectLst/>
              </a:rPr>
              <a:t>Gesteigerte Anpassungsfähigkeit für schnelle Reaktionen auf Marktveränderungen</a:t>
            </a:r>
          </a:p>
          <a:p>
            <a:pPr marL="1082675" indent="-1082675" algn="l">
              <a:buSzPct val="100000"/>
              <a:buFont typeface="Systemschrift Normal"/>
              <a:buChar char="🌎"/>
              <a:tabLst>
                <a:tab pos="928688" algn="l"/>
              </a:tabLst>
            </a:pPr>
            <a:r>
              <a:rPr lang="de-DE" sz="3200" b="0" i="0" u="none" strike="noStrike" dirty="0">
                <a:solidFill>
                  <a:srgbClr val="000000"/>
                </a:solidFill>
                <a:effectLst/>
              </a:rPr>
              <a:t>Höhere Mitarbeiterzufriedenheit und –</a:t>
            </a:r>
            <a:r>
              <a:rPr lang="de-DE" sz="3200" b="0" i="0" u="none" strike="noStrike" dirty="0" err="1">
                <a:solidFill>
                  <a:srgbClr val="000000"/>
                </a:solidFill>
                <a:effectLst/>
              </a:rPr>
              <a:t>bindung</a:t>
            </a:r>
            <a:r>
              <a:rPr lang="de-DE" sz="3200" b="0" i="0" u="none" strike="noStrike" dirty="0">
                <a:solidFill>
                  <a:srgbClr val="000000"/>
                </a:solidFill>
                <a:effectLst/>
              </a:rPr>
              <a:t> durch persönliche </a:t>
            </a:r>
            <a:r>
              <a:rPr lang="de-DE" sz="3200" dirty="0"/>
              <a:t>Weiterentwicklung</a:t>
            </a:r>
            <a:endParaRPr lang="de-DE" sz="3200" b="0" i="0" u="none" strike="noStrike" dirty="0">
              <a:solidFill>
                <a:srgbClr val="000000"/>
              </a:solidFill>
              <a:effectLst/>
            </a:endParaRPr>
          </a:p>
          <a:p>
            <a:pPr marL="1082675" indent="-1082675" algn="l">
              <a:buSzPct val="100000"/>
              <a:buFont typeface="Systemschrift Normal"/>
              <a:buChar char="🌎"/>
              <a:tabLst>
                <a:tab pos="928688" algn="l"/>
              </a:tabLst>
            </a:pPr>
            <a:r>
              <a:rPr lang="de-DE" sz="3200" b="0" i="0" u="none" strike="noStrike" dirty="0">
                <a:solidFill>
                  <a:srgbClr val="000000"/>
                </a:solidFill>
                <a:effectLst/>
              </a:rPr>
              <a:t>Stärkere Führungskompetenzen für effektiveres und empathischeres Handeln</a:t>
            </a:r>
          </a:p>
          <a:p>
            <a:pPr marL="1082675" indent="-1082675" algn="l">
              <a:buSzPct val="100000"/>
              <a:buFont typeface="Systemschrift Normal"/>
              <a:buChar char="🌎"/>
              <a:tabLst>
                <a:tab pos="928688" algn="l"/>
              </a:tabLst>
            </a:pPr>
            <a:r>
              <a:rPr lang="de-DE" sz="3200" b="0" i="0" u="none" strike="noStrike" dirty="0">
                <a:solidFill>
                  <a:srgbClr val="000000"/>
                </a:solidFill>
                <a:effectLst/>
              </a:rPr>
              <a:t>Effiziente Komplexitätsbewältigung für </a:t>
            </a:r>
            <a:r>
              <a:rPr lang="de-DE" sz="3200" b="0" i="0" u="none" strike="noStrike" dirty="0" err="1">
                <a:solidFill>
                  <a:srgbClr val="000000"/>
                </a:solidFill>
                <a:effectLst/>
              </a:rPr>
              <a:t>langfristi</a:t>
            </a:r>
            <a:r>
              <a:rPr lang="de-DE" sz="3200" b="0" i="0" u="none" strike="noStrike" dirty="0">
                <a:solidFill>
                  <a:srgbClr val="000000"/>
                </a:solidFill>
                <a:effectLst/>
              </a:rPr>
              <a:t>-gen Erfolg durch systemisches Denken &amp; Handeln</a:t>
            </a:r>
          </a:p>
          <a:p>
            <a:pPr marL="1082675" indent="-1082675" algn="l">
              <a:buSzPct val="100000"/>
              <a:buFont typeface="Systemschrift Normal"/>
              <a:buChar char="🌎"/>
              <a:tabLst>
                <a:tab pos="928688" algn="l"/>
              </a:tabLst>
            </a:pPr>
            <a:r>
              <a:rPr lang="de-DE" sz="3200" b="0" i="0" u="none" strike="noStrike" dirty="0">
                <a:solidFill>
                  <a:srgbClr val="000000"/>
                </a:solidFill>
                <a:effectLst/>
              </a:rPr>
              <a:t>Förderung von Innovation durch mehr Kreativität und Ko-</a:t>
            </a:r>
            <a:r>
              <a:rPr lang="de-DE" sz="3200" dirty="0"/>
              <a:t>K</a:t>
            </a:r>
            <a:r>
              <a:rPr lang="de-DE" sz="3200" b="0" i="0" u="none" strike="noStrike" dirty="0">
                <a:solidFill>
                  <a:srgbClr val="000000"/>
                </a:solidFill>
                <a:effectLst/>
              </a:rPr>
              <a:t>reation</a:t>
            </a:r>
          </a:p>
          <a:p>
            <a:pPr marL="1082675" indent="-1082675">
              <a:buSzPct val="100000"/>
              <a:buFont typeface="Systemschrift Normal"/>
              <a:buChar char="🌎"/>
              <a:tabLst>
                <a:tab pos="928688" algn="l"/>
              </a:tabLst>
            </a:pPr>
            <a:r>
              <a:rPr lang="de-DE" sz="3200" dirty="0"/>
              <a:t>Positiver Kulturwandel für stärkere Mitarbeiterbindung und Zusammenarbeit</a:t>
            </a:r>
          </a:p>
          <a:p>
            <a:pPr marL="1082675" indent="-1082675">
              <a:buSzPct val="100000"/>
              <a:buFont typeface="Systemschrift Normal"/>
              <a:buChar char="🌎"/>
              <a:tabLst>
                <a:tab pos="928688" algn="l"/>
              </a:tabLst>
            </a:pPr>
            <a:r>
              <a:rPr lang="de-DE" sz="3200" dirty="0"/>
              <a:t>Attraktivere Arbeitgebermarke durch tiefere Bindung und Sinnstiftung</a:t>
            </a:r>
          </a:p>
          <a:p>
            <a:pPr marL="1082675" indent="-1082675">
              <a:buSzPct val="100000"/>
              <a:buFont typeface="Systemschrift Normal"/>
              <a:buChar char="🌎"/>
              <a:tabLst>
                <a:tab pos="928688" algn="l"/>
              </a:tabLst>
            </a:pPr>
            <a:r>
              <a:rPr lang="de-DE" sz="3200" dirty="0"/>
              <a:t>Förderung Nachhaltigkeit durch langfristige und ethische Geschäftspraktiken</a:t>
            </a:r>
          </a:p>
          <a:p>
            <a:pPr marL="1082675" indent="-1082675">
              <a:buSzPct val="100000"/>
              <a:buFont typeface="Systemschrift Normal"/>
              <a:buChar char="🌎"/>
              <a:tabLst>
                <a:tab pos="928688" algn="l"/>
              </a:tabLst>
            </a:pPr>
            <a:r>
              <a:rPr lang="de-DE" sz="3200" dirty="0"/>
              <a:t>Einfacheres Onboarding für schnelle und effiziente Integration neuer Mitarbeiter</a:t>
            </a:r>
          </a:p>
          <a:p>
            <a:pPr indent="-457200">
              <a:buSzPct val="100000"/>
              <a:buFont typeface="Systemschrift Normal"/>
              <a:buChar char="🌎"/>
            </a:pPr>
            <a:endParaRPr lang="de-DE" sz="3200" dirty="0"/>
          </a:p>
        </p:txBody>
      </p:sp>
      <p:sp>
        <p:nvSpPr>
          <p:cNvPr id="4" name="Foliennummernplatzhalter 3">
            <a:extLst>
              <a:ext uri="{FF2B5EF4-FFF2-40B4-BE49-F238E27FC236}">
                <a16:creationId xmlns:a16="http://schemas.microsoft.com/office/drawing/2014/main" id="{8CE06C81-F2E2-CE5A-C11A-D2B8DC00420B}"/>
              </a:ext>
            </a:extLst>
          </p:cNvPr>
          <p:cNvSpPr>
            <a:spLocks noGrp="1"/>
          </p:cNvSpPr>
          <p:nvPr>
            <p:ph type="sldNum" sz="quarter" idx="4"/>
          </p:nvPr>
        </p:nvSpPr>
        <p:spPr>
          <a:xfrm>
            <a:off x="22707600" y="12240009"/>
            <a:ext cx="1322832" cy="830997"/>
          </a:xfrm>
        </p:spPr>
        <p:txBody>
          <a:bodyPr/>
          <a:lstStyle/>
          <a:p>
            <a:pPr rtl="0"/>
            <a:fld id="{58FB4751-880F-D840-AAA9-3A15815CC996}" type="slidenum">
              <a:rPr lang="de-DE" smtClean="0"/>
              <a:pPr rtl="0"/>
              <a:t>12</a:t>
            </a:fld>
            <a:endParaRPr lang="de-DE" dirty="0"/>
          </a:p>
        </p:txBody>
      </p:sp>
    </p:spTree>
    <p:extLst>
      <p:ext uri="{BB962C8B-B14F-4D97-AF65-F5344CB8AC3E}">
        <p14:creationId xmlns:p14="http://schemas.microsoft.com/office/powerpoint/2010/main" val="3103942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F46C7B-D29F-368C-FEEC-CDFA125F8E5C}"/>
              </a:ext>
            </a:extLst>
          </p:cNvPr>
          <p:cNvSpPr>
            <a:spLocks noGrp="1"/>
          </p:cNvSpPr>
          <p:nvPr>
            <p:ph type="title"/>
          </p:nvPr>
        </p:nvSpPr>
        <p:spPr/>
        <p:txBody>
          <a:bodyPr rtlCol="0"/>
          <a:lstStyle>
            <a:defPPr>
              <a:defRPr lang="de-DE"/>
            </a:defPPr>
          </a:lstStyle>
          <a:p>
            <a:pPr rtl="0"/>
            <a:r>
              <a:rPr lang="de-DE" dirty="0"/>
              <a:t>Inhalt</a:t>
            </a:r>
          </a:p>
        </p:txBody>
      </p:sp>
      <p:graphicFrame>
        <p:nvGraphicFramePr>
          <p:cNvPr id="6" name="Tabelle 4">
            <a:extLst>
              <a:ext uri="{FF2B5EF4-FFF2-40B4-BE49-F238E27FC236}">
                <a16:creationId xmlns:a16="http://schemas.microsoft.com/office/drawing/2014/main" id="{0D6FB95E-6987-A57C-3663-3FD6F6FAC24E}"/>
              </a:ext>
            </a:extLst>
          </p:cNvPr>
          <p:cNvGraphicFramePr>
            <a:graphicFrameLocks noGrp="1"/>
          </p:cNvGraphicFramePr>
          <p:nvPr>
            <p:ph idx="1"/>
            <p:extLst>
              <p:ext uri="{D42A27DB-BD31-4B8C-83A1-F6EECF244321}">
                <p14:modId xmlns:p14="http://schemas.microsoft.com/office/powerpoint/2010/main" val="181552374"/>
              </p:ext>
            </p:extLst>
          </p:nvPr>
        </p:nvGraphicFramePr>
        <p:xfrm>
          <a:off x="1676401" y="3651250"/>
          <a:ext cx="21031194" cy="9229636"/>
        </p:xfrm>
        <a:graphic>
          <a:graphicData uri="http://schemas.openxmlformats.org/drawingml/2006/table">
            <a:tbl>
              <a:tblPr firstRow="1" bandRow="1"/>
              <a:tblGrid>
                <a:gridCol w="21031194">
                  <a:extLst>
                    <a:ext uri="{9D8B030D-6E8A-4147-A177-3AD203B41FA5}">
                      <a16:colId xmlns:a16="http://schemas.microsoft.com/office/drawing/2014/main" val="1563570424"/>
                    </a:ext>
                  </a:extLst>
                </a:gridCol>
              </a:tblGrid>
              <a:tr h="1645920">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latin typeface="+mn-lt"/>
                          <a:cs typeface="Gill Sans Light" panose="020B0302020104020203" pitchFamily="34" charset="-79"/>
                        </a:rPr>
                        <a:t>Warum wir jetzt handeln</a:t>
                      </a:r>
                      <a:r>
                        <a:rPr lang="de-DE" sz="4800" b="0" baseline="0" dirty="0">
                          <a:latin typeface="+mn-lt"/>
                          <a:cs typeface="Gill Sans Light" panose="020B0302020104020203" pitchFamily="34" charset="-79"/>
                        </a:rPr>
                        <a:t> müssen</a:t>
                      </a:r>
                      <a:endParaRPr lang="de-DE" sz="4800" b="0" dirty="0">
                        <a:latin typeface="+mn-lt"/>
                        <a:cs typeface="Gill Sans Light" panose="020B0302020104020203" pitchFamily="34" charset="-79"/>
                      </a:endParaRPr>
                    </a:p>
                    <a:p>
                      <a:pPr algn="r" rtl="0"/>
                      <a:r>
                        <a:rPr lang="de-DE" sz="4800" b="0" dirty="0">
                          <a:latin typeface="+mj-lt"/>
                        </a:rPr>
                        <a:t>3</a:t>
                      </a:r>
                    </a:p>
                  </a:txBody>
                  <a:tcPr marL="458862" marR="458862" marT="91440" marB="9144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958016">
                <a:tc>
                  <a:txBody>
                    <a:bodyPr/>
                    <a:lstStyle>
                      <a:defPPr>
                        <a:defRPr lang="de-DE"/>
                      </a:defPPr>
                    </a:lstStyle>
                    <a:p>
                      <a:pPr algn="r" rtl="0"/>
                      <a:r>
                        <a:rPr lang="de-DE" sz="4800" b="0" dirty="0"/>
                        <a:t>Vision für nachhaltigen Wandel: Die </a:t>
                      </a:r>
                      <a:r>
                        <a:rPr lang="de-DE" sz="4800" b="0" dirty="0" err="1"/>
                        <a:t>Inner</a:t>
                      </a:r>
                      <a:r>
                        <a:rPr lang="de-DE" sz="4800" b="0" dirty="0"/>
                        <a:t> Development Goals</a:t>
                      </a:r>
                    </a:p>
                    <a:p>
                      <a:pPr marL="0" algn="r" defTabSz="914400" rtl="0" eaLnBrk="1" latinLnBrk="0" hangingPunct="1"/>
                      <a:r>
                        <a:rPr lang="de-DE" sz="4800" b="0" kern="1200" dirty="0">
                          <a:solidFill>
                            <a:schemeClr val="tx1"/>
                          </a:solidFill>
                          <a:latin typeface="+mj-lt"/>
                          <a:ea typeface="+mn-ea"/>
                          <a:cs typeface="+mn-cs"/>
                        </a:rPr>
                        <a:t>6</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997974">
                <a:tc>
                  <a:txBody>
                    <a:bodyPr/>
                    <a:lstStyle>
                      <a:defPPr>
                        <a:defRPr lang="de-DE"/>
                      </a:defPPr>
                    </a:lstStyle>
                    <a:p>
                      <a:pPr algn="r" rtl="0"/>
                      <a:r>
                        <a:rPr lang="de-DE" sz="4800" b="0" dirty="0"/>
                        <a:t>Ganzheitliche Transformation des Systems</a:t>
                      </a:r>
                    </a:p>
                    <a:p>
                      <a:pPr marL="0" algn="r" defTabSz="914400" rtl="0" eaLnBrk="1" latinLnBrk="0" hangingPunct="1"/>
                      <a:r>
                        <a:rPr lang="de-DE" sz="4800" b="0" kern="1200" dirty="0">
                          <a:solidFill>
                            <a:schemeClr val="tx1"/>
                          </a:solidFill>
                          <a:latin typeface="+mj-lt"/>
                          <a:ea typeface="+mn-ea"/>
                          <a:cs typeface="+mn-cs"/>
                        </a:rPr>
                        <a:t>10</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918056">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1" dirty="0"/>
                        <a:t>Implementierung: Herausforderungen, Erfolgsfaktoren, Beispiele  </a:t>
                      </a:r>
                    </a:p>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kern="1200" dirty="0">
                          <a:solidFill>
                            <a:schemeClr val="tx1"/>
                          </a:solidFill>
                          <a:latin typeface="+mj-lt"/>
                          <a:ea typeface="+mn-ea"/>
                          <a:cs typeface="+mn-cs"/>
                        </a:rPr>
                        <a:t>13</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1709670">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t>Erste Schritte: Werde jetzt aktiv!</a:t>
                      </a:r>
                      <a:endParaRPr lang="de-DE" sz="4800" b="0" dirty="0">
                        <a:latin typeface="+mn-lt"/>
                        <a:cs typeface="Gill Sans Light" panose="020B0302020104020203" pitchFamily="34" charset="-79"/>
                      </a:endParaRPr>
                    </a:p>
                    <a:p>
                      <a:pPr marL="0" algn="r" defTabSz="914400" rtl="0" eaLnBrk="1" latinLnBrk="0" hangingPunct="1"/>
                      <a:r>
                        <a:rPr lang="de-DE" sz="4800" b="0" kern="1200" dirty="0">
                          <a:solidFill>
                            <a:schemeClr val="tx1"/>
                          </a:solidFill>
                          <a:latin typeface="+mj-lt"/>
                          <a:ea typeface="+mn-ea"/>
                          <a:cs typeface="+mn-cs"/>
                        </a:rPr>
                        <a:t>20</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2627304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95044F7-BD97-2FDE-4E33-A565BCF0EFEC}"/>
              </a:ext>
            </a:extLst>
          </p:cNvPr>
          <p:cNvSpPr>
            <a:spLocks noGrp="1"/>
          </p:cNvSpPr>
          <p:nvPr>
            <p:ph type="title"/>
          </p:nvPr>
        </p:nvSpPr>
        <p:spPr>
          <a:xfrm>
            <a:off x="1400464" y="1190336"/>
            <a:ext cx="21971000" cy="1433163"/>
          </a:xfrm>
        </p:spPr>
        <p:txBody>
          <a:bodyPr rtlCol="0">
            <a:noAutofit/>
          </a:bodyPr>
          <a:lstStyle>
            <a:defPPr>
              <a:defRPr lang="de-DE"/>
            </a:defPPr>
          </a:lstStyle>
          <a:p>
            <a:pPr rtl="0"/>
            <a:r>
              <a:rPr lang="de-DE" sz="6400" dirty="0"/>
              <a:t>Herausforderungen meistern: Der Weg zur erfolgreichen IDG-Implementierung</a:t>
            </a:r>
          </a:p>
        </p:txBody>
      </p:sp>
      <p:sp>
        <p:nvSpPr>
          <p:cNvPr id="2" name="Textplatzhalter 1">
            <a:extLst>
              <a:ext uri="{FF2B5EF4-FFF2-40B4-BE49-F238E27FC236}">
                <a16:creationId xmlns:a16="http://schemas.microsoft.com/office/drawing/2014/main" id="{2D2EB0B1-9E76-4A21-31E4-222787D0A071}"/>
              </a:ext>
            </a:extLst>
          </p:cNvPr>
          <p:cNvSpPr>
            <a:spLocks noGrp="1"/>
          </p:cNvSpPr>
          <p:nvPr>
            <p:ph type="body" idx="2"/>
          </p:nvPr>
        </p:nvSpPr>
        <p:spPr>
          <a:xfrm>
            <a:off x="1206500" y="3113387"/>
            <a:ext cx="21971000" cy="8256012"/>
          </a:xfrm>
        </p:spPr>
        <p:txBody>
          <a:bodyPr numCol="1">
            <a:noAutofit/>
          </a:bodyPr>
          <a:lstStyle/>
          <a:p>
            <a:r>
              <a:rPr lang="de-DE" sz="3200" b="1" dirty="0"/>
              <a:t>Unterschiedliche Ausgangspunkte: </a:t>
            </a:r>
            <a:r>
              <a:rPr lang="de-DE" sz="3200" dirty="0"/>
              <a:t>Verschiedene Abteilungen oder Teams könnten unterschiedlich gut auf die Implementierung der IDGs vorbereitet sein. Dies erfordert einen flexiblen, angepassten Ansatz, der auf die spezifischen Bedürfnisse und das Ausgangsniveau der verschiedenen Teams eingeht.</a:t>
            </a:r>
          </a:p>
          <a:p>
            <a:r>
              <a:rPr lang="de-DE" sz="3200" b="1" dirty="0"/>
              <a:t>Mangelnde </a:t>
            </a:r>
            <a:r>
              <a:rPr lang="de-DE" sz="3200" b="1" dirty="0">
                <a:latin typeface="Helvetica Neue" panose="02000503000000020004" pitchFamily="2" charset="0"/>
                <a:ea typeface="Helvetica Neue" panose="02000503000000020004" pitchFamily="2" charset="0"/>
                <a:cs typeface="Helvetica Neue" panose="02000503000000020004" pitchFamily="2" charset="0"/>
              </a:rPr>
              <a:t>Vorbildfunktion</a:t>
            </a:r>
            <a:r>
              <a:rPr lang="de-DE" sz="3200" b="1" dirty="0"/>
              <a:t> von Führungskräften: </a:t>
            </a:r>
            <a:r>
              <a:rPr lang="de-DE" sz="3200" dirty="0"/>
              <a:t>Diese müssen die Prinzipien der IDGs vorleben. Ohne ihr vollständiges Engagement wird die Implementierung schwierig und weniger effektiv. Führungskräfte spielen eine entscheidende Rolle dabei, die IDGs in den Unternehmensalltag zu integrieren und die Akzeptanz im Team zu fördern.</a:t>
            </a:r>
          </a:p>
          <a:p>
            <a:r>
              <a:rPr lang="de-DE" sz="3200" b="1" dirty="0"/>
              <a:t>Ressourcenengpässe in Krisenzeiten: </a:t>
            </a:r>
            <a:r>
              <a:rPr lang="de-DE" sz="3200" dirty="0"/>
              <a:t>Die Implementierung von IDGs erfordert sowohl Zeit als auch finanzielle und personelle Ressourcen, die oft begrenzt sind. Besonders in Krisenzeiten kann der finanzielle Druck und die Notwendigkeit, andere Prioritäten zu setzen, die Implementierung erschweren.</a:t>
            </a:r>
          </a:p>
          <a:p>
            <a:pPr rtl="0"/>
            <a:r>
              <a:rPr lang="de-DE" sz="3200" b="1" dirty="0"/>
              <a:t>Eingeschränkte Zugänglichkeit für alle Mitarbeiter: </a:t>
            </a:r>
            <a:r>
              <a:rPr lang="de-DE" sz="3200" dirty="0"/>
              <a:t>die Arbeit mit den IDGs kann wissenschaftlich wirken. Die Einführung und Kommunikation muss den unterschiedlichen Ebenen, Rollen und Mitarbeitern angepasst werden, damit alle Mitarbeitenden die Vision und die Ziele der IDGs verstehen und unterstützen.</a:t>
            </a:r>
          </a:p>
          <a:p>
            <a:pPr rtl="0"/>
            <a:r>
              <a:rPr lang="de-DE" sz="3200" b="1" dirty="0"/>
              <a:t>Messbarkeit und Evaluierung schwierig: </a:t>
            </a:r>
            <a:r>
              <a:rPr lang="de-DE" sz="3200" dirty="0"/>
              <a:t>Durch die Komplexität von Unternehmen und die systemischen Zusammenhänge sind die Auswirkungen der IDGs sehr schwer zu messen. Unternehmen können Schwierigkeiten haben, klare Erfolgskriterien zu etablieren und die Wirksamkeit der IDGs kontinuierlich zu überwachen.</a:t>
            </a:r>
          </a:p>
          <a:p>
            <a:endParaRPr lang="de-DE" sz="3200" dirty="0"/>
          </a:p>
        </p:txBody>
      </p:sp>
    </p:spTree>
    <p:extLst>
      <p:ext uri="{BB962C8B-B14F-4D97-AF65-F5344CB8AC3E}">
        <p14:creationId xmlns:p14="http://schemas.microsoft.com/office/powerpoint/2010/main" val="1258372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A7BE12AD-D808-BDE0-3EB8-5BC50B1D8474}"/>
              </a:ext>
            </a:extLst>
          </p:cNvPr>
          <p:cNvSpPr>
            <a:spLocks noGrp="1"/>
          </p:cNvSpPr>
          <p:nvPr>
            <p:ph type="title"/>
          </p:nvPr>
        </p:nvSpPr>
        <p:spPr>
          <a:xfrm>
            <a:off x="1562098" y="1053663"/>
            <a:ext cx="20116801" cy="1828800"/>
          </a:xfrm>
        </p:spPr>
        <p:txBody>
          <a:bodyPr rtlCol="0" anchor="t">
            <a:normAutofit/>
          </a:bodyPr>
          <a:lstStyle>
            <a:defPPr>
              <a:defRPr lang="de-DE"/>
            </a:defPPr>
          </a:lstStyle>
          <a:p>
            <a:pPr rtl="0"/>
            <a:r>
              <a:rPr lang="de-DE" dirty="0"/>
              <a:t>Erfolgsfaktoren: Was die Einführung der IDGs unterstützt</a:t>
            </a:r>
          </a:p>
        </p:txBody>
      </p:sp>
      <p:sp>
        <p:nvSpPr>
          <p:cNvPr id="8" name="Inhaltsplatzhalter 7">
            <a:extLst>
              <a:ext uri="{FF2B5EF4-FFF2-40B4-BE49-F238E27FC236}">
                <a16:creationId xmlns:a16="http://schemas.microsoft.com/office/drawing/2014/main" id="{BCFDA37B-399A-B9F0-7A7D-2A891EB7FFA6}"/>
              </a:ext>
            </a:extLst>
          </p:cNvPr>
          <p:cNvSpPr>
            <a:spLocks noGrp="1"/>
          </p:cNvSpPr>
          <p:nvPr>
            <p:ph sz="quarter" idx="10"/>
          </p:nvPr>
        </p:nvSpPr>
        <p:spPr>
          <a:xfrm>
            <a:off x="1828800" y="3132294"/>
            <a:ext cx="20482560" cy="6713152"/>
          </a:xfrm>
        </p:spPr>
        <p:txBody>
          <a:bodyPr numCol="2" spcCol="540000" rtlCol="0">
            <a:noAutofit/>
          </a:bodyPr>
          <a:lstStyle>
            <a:defPPr>
              <a:defRPr lang="de-DE"/>
            </a:defPPr>
          </a:lstStyle>
          <a:p>
            <a:pPr marL="0" indent="0" algn="just">
              <a:buNone/>
            </a:pPr>
            <a:r>
              <a:rPr lang="de-DE" sz="3200" b="1" dirty="0"/>
              <a:t>Unternehmenskultur: </a:t>
            </a:r>
            <a:r>
              <a:rPr lang="de-DE" sz="3200" dirty="0"/>
              <a:t>Eine Kultur der Neugierde und  des Mutes innerhalb des Unternehmens fördert die erfolgreiche Implementierung der IDGs. Es ist entscheidend, dass Führungskräfte und Mitarbeiter offen für Veränderungen sind und aktiv daran arbeiten, die neuen Ansätze zu integrieren.</a:t>
            </a:r>
          </a:p>
          <a:p>
            <a:pPr marL="0" indent="0" algn="just">
              <a:buNone/>
            </a:pPr>
            <a:r>
              <a:rPr lang="de-DE" sz="3200" b="1" dirty="0"/>
              <a:t>Verbindung zu Unternehmenswerten: </a:t>
            </a:r>
            <a:r>
              <a:rPr lang="de-DE" sz="3200" dirty="0"/>
              <a:t>Eine starke Verbindung zwischen den IDGs und den bestehenden Unternehmenswerten erleichtert die Integration und Akzeptanz. Unternehmen sollten die IDGs als Erweiterung ihrer bestehenden Werte und Ziele betrachten.</a:t>
            </a:r>
          </a:p>
          <a:p>
            <a:pPr marL="0" indent="0" algn="just">
              <a:buNone/>
            </a:pPr>
            <a:r>
              <a:rPr lang="de-DE" sz="3200" b="1" dirty="0"/>
              <a:t>Engagement der Führung: </a:t>
            </a:r>
            <a:r>
              <a:rPr lang="de-DE" sz="3200" dirty="0"/>
              <a:t>Die Unterstützung und das aktive Engagement der Führungskräfte sind von zentraler Bedeutung. Führungskräfte müssen die IDGs als Priorität betrachten und aktiv fördern.</a:t>
            </a:r>
          </a:p>
          <a:p>
            <a:pPr marL="0" indent="0" algn="just">
              <a:buNone/>
            </a:pPr>
            <a:r>
              <a:rPr lang="de-DE" sz="3200" b="1" dirty="0"/>
              <a:t>Kommunikation und Transparenz: </a:t>
            </a:r>
            <a:r>
              <a:rPr lang="de-DE" sz="3200" dirty="0"/>
              <a:t>Offene und transparente Kommunikation über die Ziele, Prozesse und Fortschritte der IDG-Implementierung ist entscheidend. Dies schafft Vertrauen und fördert das Engagement der Mitarbeiter.</a:t>
            </a:r>
          </a:p>
          <a:p>
            <a:pPr marL="0" indent="0" algn="just">
              <a:buNone/>
            </a:pPr>
            <a:r>
              <a:rPr lang="de-DE" sz="3200" b="1" dirty="0"/>
              <a:t>Schulung und Weiterbildung: </a:t>
            </a:r>
            <a:r>
              <a:rPr lang="de-DE" sz="3200" dirty="0"/>
              <a:t>Kontinuierliche Schulung und Weiterbildung der Mitarbeiter sind notwendig, um die erforderlichen Fähigkeiten und Kompetenzen zu entwickeln. Dies unterstützt die nachhaltige Implementierung der IDGs.</a:t>
            </a:r>
          </a:p>
          <a:p>
            <a:pPr marL="0" indent="0" algn="just">
              <a:buNone/>
            </a:pPr>
            <a:r>
              <a:rPr lang="de-DE" sz="3200" b="1" dirty="0"/>
              <a:t>Integration in Geschäftsprozesse: </a:t>
            </a:r>
            <a:r>
              <a:rPr lang="de-DE" sz="3200" dirty="0"/>
              <a:t>Die IDGs sollten in die bestehenden Geschäftsprozesse und -strategien integriert werden, um sicherzustellen, dass sie einen nachhaltigen Einfluss auf das Unternehmen haben, </a:t>
            </a:r>
            <a:r>
              <a:rPr lang="de-DE" sz="3200" dirty="0" err="1"/>
              <a:t>bsp.</a:t>
            </a:r>
            <a:r>
              <a:rPr lang="de-DE" sz="3200" dirty="0"/>
              <a:t> Integration der IDGs in Ziele und Incentivierung</a:t>
            </a:r>
          </a:p>
        </p:txBody>
      </p:sp>
      <p:sp>
        <p:nvSpPr>
          <p:cNvPr id="3" name="Foliennummernplatzhalter 2">
            <a:extLst>
              <a:ext uri="{FF2B5EF4-FFF2-40B4-BE49-F238E27FC236}">
                <a16:creationId xmlns:a16="http://schemas.microsoft.com/office/drawing/2014/main" id="{50CD348E-9357-0442-4555-AF6B4AFE34B6}"/>
              </a:ext>
            </a:extLst>
          </p:cNvPr>
          <p:cNvSpPr>
            <a:spLocks noGrp="1"/>
          </p:cNvSpPr>
          <p:nvPr>
            <p:ph type="sldNum" sz="quarter" idx="4"/>
          </p:nvPr>
        </p:nvSpPr>
        <p:spPr>
          <a:xfrm>
            <a:off x="22707600" y="12240009"/>
            <a:ext cx="1322832" cy="830997"/>
          </a:xfrm>
        </p:spPr>
        <p:txBody>
          <a:bodyPr rtlCol="0"/>
          <a:lstStyle>
            <a:defPPr>
              <a:defRPr lang="de-DE"/>
            </a:defPPr>
          </a:lstStyle>
          <a:p>
            <a:pPr rtl="0"/>
            <a:fld id="{58FB4751-880F-D840-AAA9-3A15815CC996}" type="slidenum">
              <a:rPr lang="de-DE" smtClean="0"/>
              <a:pPr rtl="0"/>
              <a:t>15</a:t>
            </a:fld>
            <a:endParaRPr lang="de-DE" dirty="0"/>
          </a:p>
        </p:txBody>
      </p:sp>
    </p:spTree>
    <p:extLst>
      <p:ext uri="{BB962C8B-B14F-4D97-AF65-F5344CB8AC3E}">
        <p14:creationId xmlns:p14="http://schemas.microsoft.com/office/powerpoint/2010/main" val="626584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3EE45-3924-5A20-4FDE-7EA6BBEBD06F}"/>
              </a:ext>
            </a:extLst>
          </p:cNvPr>
          <p:cNvSpPr>
            <a:spLocks noGrp="1"/>
          </p:cNvSpPr>
          <p:nvPr>
            <p:ph type="title"/>
          </p:nvPr>
        </p:nvSpPr>
        <p:spPr>
          <a:xfrm>
            <a:off x="1557873" y="1167245"/>
            <a:ext cx="21971000" cy="1433163"/>
          </a:xfrm>
        </p:spPr>
        <p:txBody>
          <a:bodyPr rtlCol="0">
            <a:noAutofit/>
          </a:bodyPr>
          <a:lstStyle>
            <a:defPPr>
              <a:defRPr lang="de-DE"/>
            </a:defPPr>
          </a:lstStyle>
          <a:p>
            <a:r>
              <a:rPr lang="de-DE" sz="6400" dirty="0"/>
              <a:t>Wie führende Unternehmen in Schweden die Einführung der IDGs gestartet haben</a:t>
            </a:r>
            <a:br>
              <a:rPr lang="de-DE" sz="6400" dirty="0"/>
            </a:br>
            <a:endParaRPr lang="de-DE" sz="6400" kern="1200" dirty="0">
              <a:solidFill>
                <a:schemeClr val="tx1"/>
              </a:solidFill>
              <a:latin typeface="+mj-lt"/>
              <a:ea typeface="+mj-ea"/>
              <a:cs typeface="+mj-cs"/>
            </a:endParaRPr>
          </a:p>
        </p:txBody>
      </p:sp>
      <p:sp>
        <p:nvSpPr>
          <p:cNvPr id="5" name="Textplatzhalter 4">
            <a:extLst>
              <a:ext uri="{FF2B5EF4-FFF2-40B4-BE49-F238E27FC236}">
                <a16:creationId xmlns:a16="http://schemas.microsoft.com/office/drawing/2014/main" id="{754E82F2-2A9C-BDD6-0367-5F14F20CBBBB}"/>
              </a:ext>
            </a:extLst>
          </p:cNvPr>
          <p:cNvSpPr>
            <a:spLocks noGrp="1"/>
          </p:cNvSpPr>
          <p:nvPr>
            <p:ph type="body" idx="2"/>
          </p:nvPr>
        </p:nvSpPr>
        <p:spPr>
          <a:xfrm>
            <a:off x="3584027" y="3340793"/>
            <a:ext cx="19898272" cy="8256012"/>
          </a:xfrm>
        </p:spPr>
        <p:txBody>
          <a:bodyPr>
            <a:noAutofit/>
          </a:bodyPr>
          <a:lstStyle/>
          <a:p>
            <a:pPr marL="0" indent="0" defTabSz="1828800">
              <a:lnSpc>
                <a:spcPct val="120000"/>
              </a:lnSpc>
              <a:spcBef>
                <a:spcPts val="2600"/>
              </a:spcBef>
              <a:buNone/>
            </a:pPr>
            <a:r>
              <a:rPr lang="de-DE" sz="2900" dirty="0"/>
              <a:t>Bei IKEA wurden die IDGs erfolgreich in das Führungskräfteprogramm integriert, was zu einer stärkeren Fokussierung auf nachhaltige Führung und Mitarbeiterentwicklung führte. Dies hat IKEA geholfen, seine Nachhaltigkeitsziele zu erreichen und gleichzeitig die Unternehmenskultur zu stärken.</a:t>
            </a:r>
          </a:p>
          <a:p>
            <a:pPr marL="0" indent="0" defTabSz="1828800">
              <a:lnSpc>
                <a:spcPct val="120000"/>
              </a:lnSpc>
              <a:spcBef>
                <a:spcPts val="2600"/>
              </a:spcBef>
              <a:buNone/>
            </a:pPr>
            <a:r>
              <a:rPr lang="de-DE" sz="2900" dirty="0"/>
              <a:t>Google hat ein IDG-Lab eingeführt, um die innere Entwicklung seiner Führungskräfte zu fördern und deren Fähigkeiten zur Bewältigung komplexer Herausforderungen zu stärken. Dies hat Google ermöglicht, innovative Lösungen für globale Probleme zu entwickeln.</a:t>
            </a:r>
          </a:p>
          <a:p>
            <a:pPr marL="0" indent="0" defTabSz="1828800">
              <a:lnSpc>
                <a:spcPct val="120000"/>
              </a:lnSpc>
              <a:spcBef>
                <a:spcPts val="2600"/>
              </a:spcBef>
              <a:buNone/>
            </a:pPr>
            <a:r>
              <a:rPr lang="de-DE" sz="2900" dirty="0" err="1"/>
              <a:t>Stena</a:t>
            </a:r>
            <a:r>
              <a:rPr lang="de-DE" sz="2900" dirty="0"/>
              <a:t> hat die IDGs in der gesamten Organisation implementiert und damit die Zusammenarbeit und das gemeinsame Verständnis für nachhaltige Ziele gefördert. Dies hat zu einer tiefgreifenden Transformation der Unternehmenskultur geführt und </a:t>
            </a:r>
            <a:r>
              <a:rPr lang="de-DE" sz="2900" dirty="0" err="1"/>
              <a:t>Stena</a:t>
            </a:r>
            <a:r>
              <a:rPr lang="de-DE" sz="2900" dirty="0"/>
              <a:t> zu einem Vorreiter in Sachen Nachhaltigkeit gemacht.</a:t>
            </a:r>
          </a:p>
          <a:p>
            <a:pPr marL="0" indent="0" defTabSz="1828800">
              <a:lnSpc>
                <a:spcPct val="120000"/>
              </a:lnSpc>
              <a:spcBef>
                <a:spcPts val="2600"/>
              </a:spcBef>
              <a:buNone/>
            </a:pPr>
            <a:r>
              <a:rPr lang="de-DE" sz="2900" dirty="0" err="1"/>
              <a:t>Icebug</a:t>
            </a:r>
            <a:r>
              <a:rPr lang="de-DE" sz="2900" dirty="0"/>
              <a:t>: </a:t>
            </a:r>
            <a:r>
              <a:rPr lang="de-DE" sz="2900" dirty="0" err="1"/>
              <a:t>Icebug</a:t>
            </a:r>
            <a:r>
              <a:rPr lang="de-DE" sz="2900" dirty="0"/>
              <a:t> hat die IDGs in 100-Tage-Zyklen implementiert, wobei jeweils auf spezifische Fähigkeiten und deren kontinuierliche Entwicklung fokussiert wurde. Diese schrittweise Einführung hat zu einer nachhaltigen Veränderung der Mitarbeiter und einer stärkeren Teamdynamik geführt.</a:t>
            </a:r>
          </a:p>
          <a:p>
            <a:pPr marL="0" indent="0" defTabSz="1828800">
              <a:lnSpc>
                <a:spcPct val="120000"/>
              </a:lnSpc>
              <a:spcBef>
                <a:spcPts val="2600"/>
              </a:spcBef>
              <a:buNone/>
            </a:pPr>
            <a:r>
              <a:rPr lang="de-DE" sz="2900" dirty="0"/>
              <a:t>Ericsson: Ericsson hat die IDGs genutzt, um die systemische Denkweise und die Innovationsfähigkeit seiner Führungskräfte zu stärken. Dies hat zu einer verbesserten Anpassungsfähigkeit und einer Kultur des kontinuierlichen Lernens geführt, die das Unternehmen in einer dynamischen Branche wettbewerbsfähiger macht.</a:t>
            </a:r>
          </a:p>
        </p:txBody>
      </p:sp>
      <p:pic>
        <p:nvPicPr>
          <p:cNvPr id="7" name="Grafik 6">
            <a:extLst>
              <a:ext uri="{FF2B5EF4-FFF2-40B4-BE49-F238E27FC236}">
                <a16:creationId xmlns:a16="http://schemas.microsoft.com/office/drawing/2014/main" id="{1FC1C40C-4340-CE3F-44B7-DF9E55BDF1E6}"/>
              </a:ext>
            </a:extLst>
          </p:cNvPr>
          <p:cNvPicPr>
            <a:picLocks noChangeAspect="1"/>
          </p:cNvPicPr>
          <p:nvPr/>
        </p:nvPicPr>
        <p:blipFill>
          <a:blip r:embed="rId3"/>
          <a:stretch>
            <a:fillRect/>
          </a:stretch>
        </p:blipFill>
        <p:spPr>
          <a:xfrm>
            <a:off x="1697290" y="4144009"/>
            <a:ext cx="1339256" cy="575717"/>
          </a:xfrm>
          <a:prstGeom prst="rect">
            <a:avLst/>
          </a:prstGeom>
        </p:spPr>
      </p:pic>
      <p:pic>
        <p:nvPicPr>
          <p:cNvPr id="10" name="Grafik 9">
            <a:extLst>
              <a:ext uri="{FF2B5EF4-FFF2-40B4-BE49-F238E27FC236}">
                <a16:creationId xmlns:a16="http://schemas.microsoft.com/office/drawing/2014/main" id="{3CA27DE8-E74C-E171-38F9-7CD70F819BAC}"/>
              </a:ext>
            </a:extLst>
          </p:cNvPr>
          <p:cNvPicPr>
            <a:picLocks noChangeAspect="1"/>
          </p:cNvPicPr>
          <p:nvPr/>
        </p:nvPicPr>
        <p:blipFill>
          <a:blip r:embed="rId4"/>
          <a:stretch>
            <a:fillRect/>
          </a:stretch>
        </p:blipFill>
        <p:spPr>
          <a:xfrm>
            <a:off x="1697290" y="8105369"/>
            <a:ext cx="1528678" cy="529348"/>
          </a:xfrm>
          <a:prstGeom prst="rect">
            <a:avLst/>
          </a:prstGeom>
        </p:spPr>
      </p:pic>
      <p:pic>
        <p:nvPicPr>
          <p:cNvPr id="12" name="Grafik 11">
            <a:extLst>
              <a:ext uri="{FF2B5EF4-FFF2-40B4-BE49-F238E27FC236}">
                <a16:creationId xmlns:a16="http://schemas.microsoft.com/office/drawing/2014/main" id="{7ACBEF86-DDC3-9014-1CDC-63C394576B27}"/>
              </a:ext>
            </a:extLst>
          </p:cNvPr>
          <p:cNvPicPr>
            <a:picLocks noChangeAspect="1"/>
          </p:cNvPicPr>
          <p:nvPr/>
        </p:nvPicPr>
        <p:blipFill>
          <a:blip r:embed="rId5"/>
          <a:stretch>
            <a:fillRect/>
          </a:stretch>
        </p:blipFill>
        <p:spPr>
          <a:xfrm>
            <a:off x="1836985" y="5928996"/>
            <a:ext cx="1059865" cy="1025398"/>
          </a:xfrm>
          <a:prstGeom prst="rect">
            <a:avLst/>
          </a:prstGeom>
        </p:spPr>
      </p:pic>
      <p:pic>
        <p:nvPicPr>
          <p:cNvPr id="14" name="Grafik 13">
            <a:extLst>
              <a:ext uri="{FF2B5EF4-FFF2-40B4-BE49-F238E27FC236}">
                <a16:creationId xmlns:a16="http://schemas.microsoft.com/office/drawing/2014/main" id="{53859AD3-6813-EA43-8054-AFD7AAAC90CC}"/>
              </a:ext>
            </a:extLst>
          </p:cNvPr>
          <p:cNvPicPr>
            <a:picLocks noChangeAspect="1"/>
          </p:cNvPicPr>
          <p:nvPr/>
        </p:nvPicPr>
        <p:blipFill>
          <a:blip r:embed="rId6"/>
          <a:stretch>
            <a:fillRect/>
          </a:stretch>
        </p:blipFill>
        <p:spPr>
          <a:xfrm>
            <a:off x="1697290" y="10173200"/>
            <a:ext cx="1528678" cy="311672"/>
          </a:xfrm>
          <a:prstGeom prst="rect">
            <a:avLst/>
          </a:prstGeom>
        </p:spPr>
      </p:pic>
      <p:pic>
        <p:nvPicPr>
          <p:cNvPr id="16" name="Grafik 15">
            <a:extLst>
              <a:ext uri="{FF2B5EF4-FFF2-40B4-BE49-F238E27FC236}">
                <a16:creationId xmlns:a16="http://schemas.microsoft.com/office/drawing/2014/main" id="{D5870059-7FE7-1DE3-AD8C-2EE9A63756C9}"/>
              </a:ext>
            </a:extLst>
          </p:cNvPr>
          <p:cNvPicPr>
            <a:picLocks noChangeAspect="1"/>
          </p:cNvPicPr>
          <p:nvPr/>
        </p:nvPicPr>
        <p:blipFill>
          <a:blip r:embed="rId7"/>
          <a:stretch>
            <a:fillRect/>
          </a:stretch>
        </p:blipFill>
        <p:spPr>
          <a:xfrm>
            <a:off x="1862672" y="11710072"/>
            <a:ext cx="1249287" cy="1038470"/>
          </a:xfrm>
          <a:prstGeom prst="rect">
            <a:avLst/>
          </a:prstGeom>
        </p:spPr>
      </p:pic>
      <p:sp>
        <p:nvSpPr>
          <p:cNvPr id="17" name="Textfeld 16">
            <a:extLst>
              <a:ext uri="{FF2B5EF4-FFF2-40B4-BE49-F238E27FC236}">
                <a16:creationId xmlns:a16="http://schemas.microsoft.com/office/drawing/2014/main" id="{C1B58503-6C59-09E6-9B45-EA63E0A63116}"/>
              </a:ext>
            </a:extLst>
          </p:cNvPr>
          <p:cNvSpPr txBox="1"/>
          <p:nvPr/>
        </p:nvSpPr>
        <p:spPr>
          <a:xfrm>
            <a:off x="1355354" y="13014251"/>
            <a:ext cx="12611145" cy="369332"/>
          </a:xfrm>
          <a:prstGeom prst="rect">
            <a:avLst/>
          </a:prstGeom>
          <a:noFill/>
        </p:spPr>
        <p:txBody>
          <a:bodyPr wrap="none" rtlCol="0">
            <a:spAutoFit/>
          </a:bodyPr>
          <a:lstStyle/>
          <a:p>
            <a:r>
              <a:rPr lang="de-DE" sz="1800" dirty="0"/>
              <a:t>Quelle: </a:t>
            </a:r>
            <a:r>
              <a:rPr lang="de-DE" sz="1800" dirty="0">
                <a:hlinkClick r:id="rId8"/>
              </a:rPr>
              <a:t>www.innerdevelopmentgoals.org</a:t>
            </a:r>
            <a:r>
              <a:rPr lang="de-DE" sz="1800" dirty="0"/>
              <a:t> oder </a:t>
            </a:r>
            <a:r>
              <a:rPr lang="de-DE" sz="1800" dirty="0">
                <a:hlinkClick r:id="rId9"/>
              </a:rPr>
              <a:t>https://drive.google.com/file/d/12zfQQWqXtf2DAaqbxza-Rl71iT9hXIRe/edit</a:t>
            </a:r>
            <a:r>
              <a:rPr lang="de-DE" sz="1800" dirty="0"/>
              <a:t> </a:t>
            </a:r>
          </a:p>
        </p:txBody>
      </p:sp>
    </p:spTree>
    <p:extLst>
      <p:ext uri="{BB962C8B-B14F-4D97-AF65-F5344CB8AC3E}">
        <p14:creationId xmlns:p14="http://schemas.microsoft.com/office/powerpoint/2010/main" val="2222324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7E6EC53-3C74-737E-1395-495950959B50}"/>
              </a:ext>
            </a:extLst>
          </p:cNvPr>
          <p:cNvSpPr/>
          <p:nvPr/>
        </p:nvSpPr>
        <p:spPr>
          <a:xfrm>
            <a:off x="5009348" y="8774509"/>
            <a:ext cx="1236296" cy="1255360"/>
          </a:xfrm>
          <a:prstGeom prst="ellipse">
            <a:avLst/>
          </a:prstGeom>
          <a:solidFill>
            <a:schemeClr val="accent5"/>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DE" dirty="0"/>
          </a:p>
        </p:txBody>
      </p:sp>
      <p:sp>
        <p:nvSpPr>
          <p:cNvPr id="23" name="Oval 22">
            <a:extLst>
              <a:ext uri="{FF2B5EF4-FFF2-40B4-BE49-F238E27FC236}">
                <a16:creationId xmlns:a16="http://schemas.microsoft.com/office/drawing/2014/main" id="{50DD6D78-384C-A574-9285-E95FF8B96847}"/>
              </a:ext>
            </a:extLst>
          </p:cNvPr>
          <p:cNvSpPr/>
          <p:nvPr/>
        </p:nvSpPr>
        <p:spPr>
          <a:xfrm>
            <a:off x="4952234" y="5002565"/>
            <a:ext cx="1236296" cy="1255360"/>
          </a:xfrm>
          <a:prstGeom prst="ellipse">
            <a:avLst/>
          </a:prstGeom>
          <a:solidFill>
            <a:schemeClr val="accent5"/>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DE" dirty="0"/>
          </a:p>
        </p:txBody>
      </p:sp>
      <p:sp>
        <p:nvSpPr>
          <p:cNvPr id="27" name="Oval 26">
            <a:extLst>
              <a:ext uri="{FF2B5EF4-FFF2-40B4-BE49-F238E27FC236}">
                <a16:creationId xmlns:a16="http://schemas.microsoft.com/office/drawing/2014/main" id="{7866FEBC-E0EE-2C0B-ED92-C4AF39D10A64}"/>
              </a:ext>
            </a:extLst>
          </p:cNvPr>
          <p:cNvSpPr/>
          <p:nvPr/>
        </p:nvSpPr>
        <p:spPr>
          <a:xfrm>
            <a:off x="4980795" y="6267319"/>
            <a:ext cx="1236296" cy="1255360"/>
          </a:xfrm>
          <a:prstGeom prst="ellipse">
            <a:avLst/>
          </a:prstGeom>
          <a:solidFill>
            <a:schemeClr val="accent5"/>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DE" dirty="0"/>
          </a:p>
        </p:txBody>
      </p:sp>
      <p:sp>
        <p:nvSpPr>
          <p:cNvPr id="36" name="Oval 35">
            <a:extLst>
              <a:ext uri="{FF2B5EF4-FFF2-40B4-BE49-F238E27FC236}">
                <a16:creationId xmlns:a16="http://schemas.microsoft.com/office/drawing/2014/main" id="{C5CC6818-2569-1A2D-CEA6-BD2571D9C3B1}"/>
              </a:ext>
            </a:extLst>
          </p:cNvPr>
          <p:cNvSpPr/>
          <p:nvPr/>
        </p:nvSpPr>
        <p:spPr>
          <a:xfrm>
            <a:off x="4980771" y="3747901"/>
            <a:ext cx="1236296" cy="1255360"/>
          </a:xfrm>
          <a:prstGeom prst="ellipse">
            <a:avLst/>
          </a:prstGeom>
          <a:solidFill>
            <a:schemeClr val="accent5"/>
          </a:solidFill>
          <a:ln w="9525">
            <a:solidFill>
              <a:schemeClr val="bg1"/>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Oval 39">
            <a:extLst>
              <a:ext uri="{FF2B5EF4-FFF2-40B4-BE49-F238E27FC236}">
                <a16:creationId xmlns:a16="http://schemas.microsoft.com/office/drawing/2014/main" id="{BA7192DA-D21F-E081-C069-8810E5A4ECA5}"/>
              </a:ext>
            </a:extLst>
          </p:cNvPr>
          <p:cNvSpPr/>
          <p:nvPr/>
        </p:nvSpPr>
        <p:spPr>
          <a:xfrm>
            <a:off x="4980795" y="7532072"/>
            <a:ext cx="1236296" cy="1255360"/>
          </a:xfrm>
          <a:prstGeom prst="ellipse">
            <a:avLst/>
          </a:prstGeom>
          <a:solidFill>
            <a:schemeClr val="accent5"/>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Oval 7">
            <a:extLst>
              <a:ext uri="{FF2B5EF4-FFF2-40B4-BE49-F238E27FC236}">
                <a16:creationId xmlns:a16="http://schemas.microsoft.com/office/drawing/2014/main" id="{26E0A6D6-1CCF-BA05-8E8B-AFF9922F8BEF}"/>
              </a:ext>
            </a:extLst>
          </p:cNvPr>
          <p:cNvSpPr/>
          <p:nvPr/>
        </p:nvSpPr>
        <p:spPr>
          <a:xfrm>
            <a:off x="5009392" y="10016467"/>
            <a:ext cx="1236296" cy="1255360"/>
          </a:xfrm>
          <a:prstGeom prst="ellipse">
            <a:avLst/>
          </a:prstGeom>
          <a:solidFill>
            <a:schemeClr val="accent5"/>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5" name="Oval 44">
            <a:extLst>
              <a:ext uri="{FF2B5EF4-FFF2-40B4-BE49-F238E27FC236}">
                <a16:creationId xmlns:a16="http://schemas.microsoft.com/office/drawing/2014/main" id="{09DBAFED-2204-0B34-8FCE-E17F3E36DFBB}"/>
              </a:ext>
            </a:extLst>
          </p:cNvPr>
          <p:cNvSpPr/>
          <p:nvPr/>
        </p:nvSpPr>
        <p:spPr>
          <a:xfrm>
            <a:off x="5009384" y="11286999"/>
            <a:ext cx="1236296" cy="1255360"/>
          </a:xfrm>
          <a:prstGeom prst="ellipse">
            <a:avLst/>
          </a:prstGeom>
          <a:solidFill>
            <a:schemeClr val="accent5"/>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Titel 18">
            <a:extLst>
              <a:ext uri="{FF2B5EF4-FFF2-40B4-BE49-F238E27FC236}">
                <a16:creationId xmlns:a16="http://schemas.microsoft.com/office/drawing/2014/main" id="{A7BE12AD-D808-BDE0-3EB8-5BC50B1D8474}"/>
              </a:ext>
            </a:extLst>
          </p:cNvPr>
          <p:cNvSpPr>
            <a:spLocks noGrp="1"/>
          </p:cNvSpPr>
          <p:nvPr>
            <p:ph type="title"/>
          </p:nvPr>
        </p:nvSpPr>
        <p:spPr>
          <a:xfrm>
            <a:off x="1828800" y="1166649"/>
            <a:ext cx="20543520" cy="1828800"/>
          </a:xfrm>
        </p:spPr>
        <p:txBody>
          <a:bodyPr rtlCol="0">
            <a:normAutofit/>
          </a:bodyPr>
          <a:lstStyle>
            <a:defPPr>
              <a:defRPr lang="de-DE"/>
            </a:defPPr>
          </a:lstStyle>
          <a:p>
            <a:pPr rtl="0"/>
            <a:r>
              <a:rPr lang="de-DE" sz="6400" dirty="0"/>
              <a:t>Flexible Implementierung der IDG: Maßgeschneiderte Ansätze für nachhaltigen Erfolg</a:t>
            </a:r>
            <a:endParaRPr lang="de-DE" dirty="0"/>
          </a:p>
        </p:txBody>
      </p:sp>
      <p:sp>
        <p:nvSpPr>
          <p:cNvPr id="3" name="Foliennummernplatzhalter 2">
            <a:extLst>
              <a:ext uri="{FF2B5EF4-FFF2-40B4-BE49-F238E27FC236}">
                <a16:creationId xmlns:a16="http://schemas.microsoft.com/office/drawing/2014/main" id="{50CD348E-9357-0442-4555-AF6B4AFE34B6}"/>
              </a:ext>
            </a:extLst>
          </p:cNvPr>
          <p:cNvSpPr>
            <a:spLocks noGrp="1"/>
          </p:cNvSpPr>
          <p:nvPr>
            <p:ph type="sldNum" sz="quarter" idx="4"/>
          </p:nvPr>
        </p:nvSpPr>
        <p:spPr>
          <a:xfrm>
            <a:off x="22707600" y="12240009"/>
            <a:ext cx="1322832" cy="830997"/>
          </a:xfrm>
        </p:spPr>
        <p:txBody>
          <a:bodyPr rtlCol="0"/>
          <a:lstStyle>
            <a:defPPr>
              <a:defRPr lang="de-DE"/>
            </a:defPPr>
          </a:lstStyle>
          <a:p>
            <a:pPr rtl="0"/>
            <a:fld id="{58FB4751-880F-D840-AAA9-3A15815CC996}" type="slidenum">
              <a:rPr lang="de-DE" smtClean="0"/>
              <a:pPr rtl="0"/>
              <a:t>17</a:t>
            </a:fld>
            <a:endParaRPr lang="de-DE" dirty="0"/>
          </a:p>
        </p:txBody>
      </p:sp>
      <p:grpSp>
        <p:nvGrpSpPr>
          <p:cNvPr id="6" name="Gruppieren 5">
            <a:extLst>
              <a:ext uri="{FF2B5EF4-FFF2-40B4-BE49-F238E27FC236}">
                <a16:creationId xmlns:a16="http://schemas.microsoft.com/office/drawing/2014/main" id="{1FC55BA4-63E4-A610-5BC6-A0050C6642F7}"/>
              </a:ext>
            </a:extLst>
          </p:cNvPr>
          <p:cNvGrpSpPr/>
          <p:nvPr/>
        </p:nvGrpSpPr>
        <p:grpSpPr>
          <a:xfrm>
            <a:off x="5598919" y="7595480"/>
            <a:ext cx="13661440" cy="1084880"/>
            <a:chOff x="3807218" y="1745013"/>
            <a:chExt cx="13661440" cy="1255360"/>
          </a:xfrm>
          <a:solidFill>
            <a:schemeClr val="accent5"/>
          </a:solidFill>
        </p:grpSpPr>
        <p:sp>
          <p:nvSpPr>
            <p:cNvPr id="13" name="Richtungspfeil 12">
              <a:extLst>
                <a:ext uri="{FF2B5EF4-FFF2-40B4-BE49-F238E27FC236}">
                  <a16:creationId xmlns:a16="http://schemas.microsoft.com/office/drawing/2014/main" id="{2B612F77-3E1F-A1F9-A5D6-46E6EC684568}"/>
                </a:ext>
              </a:extLst>
            </p:cNvPr>
            <p:cNvSpPr/>
            <p:nvPr/>
          </p:nvSpPr>
          <p:spPr>
            <a:xfrm rot="10800000">
              <a:off x="3807218" y="1745013"/>
              <a:ext cx="13661440" cy="1255360"/>
            </a:xfrm>
            <a:prstGeom prst="homePlate">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ichtungspfeil 4">
              <a:extLst>
                <a:ext uri="{FF2B5EF4-FFF2-40B4-BE49-F238E27FC236}">
                  <a16:creationId xmlns:a16="http://schemas.microsoft.com/office/drawing/2014/main" id="{11C6B32A-D0AF-4686-E669-4D78B8E71735}"/>
                </a:ext>
              </a:extLst>
            </p:cNvPr>
            <p:cNvSpPr txBox="1"/>
            <p:nvPr/>
          </p:nvSpPr>
          <p:spPr>
            <a:xfrm rot="21600000">
              <a:off x="4121058" y="1745013"/>
              <a:ext cx="13347600" cy="12553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034806" tIns="228600" rIns="426720" bIns="228600" numCol="1" spcCol="1270" anchor="ctr" anchorCtr="0">
              <a:noAutofit/>
            </a:bodyPr>
            <a:lstStyle/>
            <a:p>
              <a:pPr marL="0" lvl="0" indent="0" defTabSz="2667000">
                <a:lnSpc>
                  <a:spcPct val="90000"/>
                </a:lnSpc>
                <a:spcBef>
                  <a:spcPct val="0"/>
                </a:spcBef>
                <a:spcAft>
                  <a:spcPct val="35000"/>
                </a:spcAft>
                <a:buNone/>
              </a:pPr>
              <a:r>
                <a:rPr lang="de-DE" sz="3200" kern="1200" dirty="0">
                  <a:latin typeface="Helvetica Neue" panose="02000503000000020004" pitchFamily="2" charset="0"/>
                  <a:ea typeface="Helvetica Neue" panose="02000503000000020004" pitchFamily="2" charset="0"/>
                  <a:cs typeface="Helvetica Neue" panose="02000503000000020004" pitchFamily="2" charset="0"/>
                </a:rPr>
                <a:t>Nutze kurze Zyklen für kontinuierliche Fortschritte.</a:t>
              </a:r>
            </a:p>
          </p:txBody>
        </p:sp>
      </p:grpSp>
      <p:grpSp>
        <p:nvGrpSpPr>
          <p:cNvPr id="9" name="Gruppieren 8">
            <a:extLst>
              <a:ext uri="{FF2B5EF4-FFF2-40B4-BE49-F238E27FC236}">
                <a16:creationId xmlns:a16="http://schemas.microsoft.com/office/drawing/2014/main" id="{E67317C5-6189-1BBC-8F7F-D2858623E378}"/>
              </a:ext>
            </a:extLst>
          </p:cNvPr>
          <p:cNvGrpSpPr/>
          <p:nvPr/>
        </p:nvGrpSpPr>
        <p:grpSpPr>
          <a:xfrm>
            <a:off x="5627472" y="8860234"/>
            <a:ext cx="13661440" cy="1084880"/>
            <a:chOff x="3835771" y="3181217"/>
            <a:chExt cx="13661440" cy="1255360"/>
          </a:xfrm>
          <a:solidFill>
            <a:schemeClr val="accent5"/>
          </a:solidFill>
        </p:grpSpPr>
        <p:sp>
          <p:nvSpPr>
            <p:cNvPr id="11" name="Richtungspfeil 10">
              <a:extLst>
                <a:ext uri="{FF2B5EF4-FFF2-40B4-BE49-F238E27FC236}">
                  <a16:creationId xmlns:a16="http://schemas.microsoft.com/office/drawing/2014/main" id="{CA90A2B5-E8AF-61A0-A9D3-A1BE09736E9A}"/>
                </a:ext>
              </a:extLst>
            </p:cNvPr>
            <p:cNvSpPr/>
            <p:nvPr/>
          </p:nvSpPr>
          <p:spPr>
            <a:xfrm rot="10800000">
              <a:off x="3835771" y="3181217"/>
              <a:ext cx="13661440" cy="1255360"/>
            </a:xfrm>
            <a:prstGeom prst="homePlate">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ichtungspfeil 7">
              <a:extLst>
                <a:ext uri="{FF2B5EF4-FFF2-40B4-BE49-F238E27FC236}">
                  <a16:creationId xmlns:a16="http://schemas.microsoft.com/office/drawing/2014/main" id="{6A51FC0F-BAF8-D3C4-D28E-3B3B3D18C26C}"/>
                </a:ext>
              </a:extLst>
            </p:cNvPr>
            <p:cNvSpPr txBox="1"/>
            <p:nvPr/>
          </p:nvSpPr>
          <p:spPr>
            <a:xfrm rot="21600000">
              <a:off x="4149611" y="3181217"/>
              <a:ext cx="13347600" cy="12553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034806" tIns="228600" rIns="426720" bIns="228600" numCol="1" spcCol="1270" anchor="ctr" anchorCtr="0">
              <a:noAutofit/>
            </a:bodyPr>
            <a:lstStyle/>
            <a:p>
              <a:pPr marL="0" lvl="0" indent="0" defTabSz="2667000">
                <a:lnSpc>
                  <a:spcPct val="90000"/>
                </a:lnSpc>
                <a:spcBef>
                  <a:spcPct val="0"/>
                </a:spcBef>
                <a:spcAft>
                  <a:spcPct val="35000"/>
                </a:spcAft>
                <a:buNone/>
              </a:pPr>
              <a:r>
                <a:rPr lang="de-DE" sz="3200" kern="1200" dirty="0">
                  <a:latin typeface="Helvetica Neue" panose="02000503000000020004" pitchFamily="2" charset="0"/>
                  <a:ea typeface="Helvetica Neue" panose="02000503000000020004" pitchFamily="2" charset="0"/>
                  <a:cs typeface="Helvetica Neue" panose="02000503000000020004" pitchFamily="2" charset="0"/>
                </a:rPr>
                <a:t>Fördere eine unternehmensweite Akzeptanz             und Kultur.</a:t>
              </a:r>
            </a:p>
          </p:txBody>
        </p:sp>
      </p:grpSp>
      <p:grpSp>
        <p:nvGrpSpPr>
          <p:cNvPr id="20" name="Gruppieren 19">
            <a:extLst>
              <a:ext uri="{FF2B5EF4-FFF2-40B4-BE49-F238E27FC236}">
                <a16:creationId xmlns:a16="http://schemas.microsoft.com/office/drawing/2014/main" id="{BBED9415-633A-1CB6-9CB3-6BF5C0774F1E}"/>
              </a:ext>
            </a:extLst>
          </p:cNvPr>
          <p:cNvGrpSpPr/>
          <p:nvPr/>
        </p:nvGrpSpPr>
        <p:grpSpPr>
          <a:xfrm>
            <a:off x="5570366" y="5088290"/>
            <a:ext cx="13661440" cy="1084880"/>
            <a:chOff x="3807218" y="1745013"/>
            <a:chExt cx="13661440" cy="1255360"/>
          </a:xfrm>
          <a:solidFill>
            <a:schemeClr val="accent5"/>
          </a:solidFill>
        </p:grpSpPr>
        <p:sp>
          <p:nvSpPr>
            <p:cNvPr id="21" name="Richtungspfeil 20">
              <a:extLst>
                <a:ext uri="{FF2B5EF4-FFF2-40B4-BE49-F238E27FC236}">
                  <a16:creationId xmlns:a16="http://schemas.microsoft.com/office/drawing/2014/main" id="{5A292C9C-38B6-25F4-201A-27DBCD2E2F80}"/>
                </a:ext>
              </a:extLst>
            </p:cNvPr>
            <p:cNvSpPr/>
            <p:nvPr/>
          </p:nvSpPr>
          <p:spPr>
            <a:xfrm rot="10800000">
              <a:off x="3807218" y="1745013"/>
              <a:ext cx="13661440" cy="1255360"/>
            </a:xfrm>
            <a:prstGeom prst="homePlate">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ichtungspfeil 4">
              <a:extLst>
                <a:ext uri="{FF2B5EF4-FFF2-40B4-BE49-F238E27FC236}">
                  <a16:creationId xmlns:a16="http://schemas.microsoft.com/office/drawing/2014/main" id="{10157870-1D8B-AF42-9C3E-BDCD41416558}"/>
                </a:ext>
              </a:extLst>
            </p:cNvPr>
            <p:cNvSpPr txBox="1"/>
            <p:nvPr/>
          </p:nvSpPr>
          <p:spPr>
            <a:xfrm rot="21600000">
              <a:off x="4121058" y="1745013"/>
              <a:ext cx="13347600" cy="12553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034806" tIns="228600" rIns="426720" bIns="228600" numCol="1" spcCol="1270" anchor="ctr" anchorCtr="0">
              <a:noAutofit/>
            </a:bodyPr>
            <a:lstStyle/>
            <a:p>
              <a:pPr marL="0" lvl="0" indent="0" defTabSz="2667000">
                <a:lnSpc>
                  <a:spcPct val="90000"/>
                </a:lnSpc>
                <a:spcBef>
                  <a:spcPct val="0"/>
                </a:spcBef>
                <a:spcAft>
                  <a:spcPct val="35000"/>
                </a:spcAft>
                <a:buNone/>
              </a:pPr>
              <a:r>
                <a:rPr lang="de-DE" sz="3200" kern="1200" dirty="0">
                  <a:latin typeface="Helvetica Neue" panose="02000503000000020004" pitchFamily="2" charset="0"/>
                  <a:ea typeface="Helvetica Neue" panose="02000503000000020004" pitchFamily="2" charset="0"/>
                  <a:cs typeface="Helvetica Neue" panose="02000503000000020004" pitchFamily="2" charset="0"/>
                </a:rPr>
                <a:t>Verknüpfe die IDG mit bestehenden Unternehmenswerten.</a:t>
              </a:r>
            </a:p>
          </p:txBody>
        </p:sp>
      </p:grpSp>
      <p:grpSp>
        <p:nvGrpSpPr>
          <p:cNvPr id="24" name="Gruppieren 23">
            <a:extLst>
              <a:ext uri="{FF2B5EF4-FFF2-40B4-BE49-F238E27FC236}">
                <a16:creationId xmlns:a16="http://schemas.microsoft.com/office/drawing/2014/main" id="{BDDE80AB-C677-995A-F77B-2CCEBDA3AC8A}"/>
              </a:ext>
            </a:extLst>
          </p:cNvPr>
          <p:cNvGrpSpPr/>
          <p:nvPr/>
        </p:nvGrpSpPr>
        <p:grpSpPr>
          <a:xfrm>
            <a:off x="5598919" y="6353044"/>
            <a:ext cx="13661440" cy="1084880"/>
            <a:chOff x="3835771" y="3181217"/>
            <a:chExt cx="13661440" cy="1255360"/>
          </a:xfrm>
          <a:solidFill>
            <a:schemeClr val="accent5"/>
          </a:solidFill>
        </p:grpSpPr>
        <p:sp>
          <p:nvSpPr>
            <p:cNvPr id="25" name="Richtungspfeil 24">
              <a:extLst>
                <a:ext uri="{FF2B5EF4-FFF2-40B4-BE49-F238E27FC236}">
                  <a16:creationId xmlns:a16="http://schemas.microsoft.com/office/drawing/2014/main" id="{6064D4DC-FC33-21B6-3264-49BC644C1D07}"/>
                </a:ext>
              </a:extLst>
            </p:cNvPr>
            <p:cNvSpPr/>
            <p:nvPr/>
          </p:nvSpPr>
          <p:spPr>
            <a:xfrm rot="10800000">
              <a:off x="3835771" y="3181217"/>
              <a:ext cx="13661440" cy="1255360"/>
            </a:xfrm>
            <a:prstGeom prst="homePlate">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ichtungspfeil 7">
              <a:extLst>
                <a:ext uri="{FF2B5EF4-FFF2-40B4-BE49-F238E27FC236}">
                  <a16:creationId xmlns:a16="http://schemas.microsoft.com/office/drawing/2014/main" id="{CDD1CD7E-01A0-139A-3AA9-831FE074F332}"/>
                </a:ext>
              </a:extLst>
            </p:cNvPr>
            <p:cNvSpPr txBox="1"/>
            <p:nvPr/>
          </p:nvSpPr>
          <p:spPr>
            <a:xfrm rot="21600000">
              <a:off x="4149611" y="3181217"/>
              <a:ext cx="13347600" cy="12553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034806" tIns="228600" rIns="426720" bIns="228600" numCol="1" spcCol="1270" anchor="ctr" anchorCtr="0">
              <a:noAutofit/>
            </a:bodyPr>
            <a:lstStyle/>
            <a:p>
              <a:pPr marL="0" lvl="0" indent="0" defTabSz="2667000">
                <a:lnSpc>
                  <a:spcPct val="90000"/>
                </a:lnSpc>
                <a:spcBef>
                  <a:spcPct val="0"/>
                </a:spcBef>
                <a:spcAft>
                  <a:spcPct val="35000"/>
                </a:spcAft>
                <a:buNone/>
              </a:pPr>
              <a:r>
                <a:rPr lang="de-DE" sz="3200" kern="1200" dirty="0">
                  <a:latin typeface="Helvetica Neue" panose="02000503000000020004" pitchFamily="2" charset="0"/>
                  <a:ea typeface="Helvetica Neue" panose="02000503000000020004" pitchFamily="2" charset="0"/>
                  <a:cs typeface="Helvetica Neue" panose="02000503000000020004" pitchFamily="2" charset="0"/>
                </a:rPr>
                <a:t>Integriere die IDG in bestehende Programme.</a:t>
              </a:r>
            </a:p>
          </p:txBody>
        </p:sp>
      </p:grpSp>
      <p:grpSp>
        <p:nvGrpSpPr>
          <p:cNvPr id="33" name="Gruppieren 32">
            <a:extLst>
              <a:ext uri="{FF2B5EF4-FFF2-40B4-BE49-F238E27FC236}">
                <a16:creationId xmlns:a16="http://schemas.microsoft.com/office/drawing/2014/main" id="{0193FEC7-94AD-E3BA-A6E7-0D68B21654CD}"/>
              </a:ext>
            </a:extLst>
          </p:cNvPr>
          <p:cNvGrpSpPr/>
          <p:nvPr/>
        </p:nvGrpSpPr>
        <p:grpSpPr>
          <a:xfrm>
            <a:off x="5570366" y="3831972"/>
            <a:ext cx="13661440" cy="1084880"/>
            <a:chOff x="3835771" y="3181217"/>
            <a:chExt cx="13661440" cy="1255360"/>
          </a:xfrm>
          <a:solidFill>
            <a:schemeClr val="accent5"/>
          </a:solidFill>
        </p:grpSpPr>
        <p:sp>
          <p:nvSpPr>
            <p:cNvPr id="34" name="Richtungspfeil 33">
              <a:extLst>
                <a:ext uri="{FF2B5EF4-FFF2-40B4-BE49-F238E27FC236}">
                  <a16:creationId xmlns:a16="http://schemas.microsoft.com/office/drawing/2014/main" id="{491C3B0B-FAE3-47CA-872B-9CF10C410279}"/>
                </a:ext>
              </a:extLst>
            </p:cNvPr>
            <p:cNvSpPr/>
            <p:nvPr/>
          </p:nvSpPr>
          <p:spPr>
            <a:xfrm rot="10800000">
              <a:off x="3835771" y="3181217"/>
              <a:ext cx="13661440" cy="1255360"/>
            </a:xfrm>
            <a:prstGeom prst="homePlate">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Richtungspfeil 7">
              <a:extLst>
                <a:ext uri="{FF2B5EF4-FFF2-40B4-BE49-F238E27FC236}">
                  <a16:creationId xmlns:a16="http://schemas.microsoft.com/office/drawing/2014/main" id="{819D610A-34E6-78ED-DC14-6529175BA81C}"/>
                </a:ext>
              </a:extLst>
            </p:cNvPr>
            <p:cNvSpPr txBox="1"/>
            <p:nvPr/>
          </p:nvSpPr>
          <p:spPr>
            <a:xfrm rot="21600000">
              <a:off x="4149611" y="3181217"/>
              <a:ext cx="13347600" cy="12553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034806" tIns="228600" rIns="426720" bIns="228600" numCol="1" spcCol="1270" anchor="ctr" anchorCtr="0">
              <a:noAutofit/>
            </a:bodyPr>
            <a:lstStyle/>
            <a:p>
              <a:pPr marL="0" lvl="0" indent="0" defTabSz="2667000">
                <a:lnSpc>
                  <a:spcPct val="90000"/>
                </a:lnSpc>
                <a:spcBef>
                  <a:spcPct val="0"/>
                </a:spcBef>
                <a:spcAft>
                  <a:spcPct val="35000"/>
                </a:spcAft>
                <a:buNone/>
              </a:pPr>
              <a:r>
                <a:rPr lang="de-DE" sz="3200" kern="1200" dirty="0">
                  <a:latin typeface="Helvetica Neue" panose="02000503000000020004" pitchFamily="2" charset="0"/>
                  <a:ea typeface="Helvetica Neue" panose="02000503000000020004" pitchFamily="2" charset="0"/>
                  <a:cs typeface="Helvetica Neue" panose="02000503000000020004" pitchFamily="2" charset="0"/>
                </a:rPr>
                <a:t>Beginne mit einem Pilotprojekt.</a:t>
              </a:r>
            </a:p>
          </p:txBody>
        </p:sp>
      </p:grpSp>
      <p:pic>
        <p:nvPicPr>
          <p:cNvPr id="39" name="Grafik 38" descr="Offene Hand mit Pflanze">
            <a:extLst>
              <a:ext uri="{FF2B5EF4-FFF2-40B4-BE49-F238E27FC236}">
                <a16:creationId xmlns:a16="http://schemas.microsoft.com/office/drawing/2014/main" id="{C00194B9-662A-F910-611C-816973EE2B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0272" y="8901557"/>
            <a:ext cx="914400" cy="914400"/>
          </a:xfrm>
          <a:prstGeom prst="rect">
            <a:avLst/>
          </a:prstGeom>
        </p:spPr>
      </p:pic>
      <p:grpSp>
        <p:nvGrpSpPr>
          <p:cNvPr id="4" name="Gruppieren 3">
            <a:extLst>
              <a:ext uri="{FF2B5EF4-FFF2-40B4-BE49-F238E27FC236}">
                <a16:creationId xmlns:a16="http://schemas.microsoft.com/office/drawing/2014/main" id="{2010D0E5-84C7-7C80-0B12-F4CBE100FE18}"/>
              </a:ext>
            </a:extLst>
          </p:cNvPr>
          <p:cNvGrpSpPr/>
          <p:nvPr/>
        </p:nvGrpSpPr>
        <p:grpSpPr>
          <a:xfrm>
            <a:off x="5627516" y="10102192"/>
            <a:ext cx="13661440" cy="1084880"/>
            <a:chOff x="3835771" y="3181217"/>
            <a:chExt cx="13661440" cy="1255360"/>
          </a:xfrm>
          <a:solidFill>
            <a:schemeClr val="accent5"/>
          </a:solidFill>
        </p:grpSpPr>
        <p:sp>
          <p:nvSpPr>
            <p:cNvPr id="5" name="Richtungspfeil 4">
              <a:extLst>
                <a:ext uri="{FF2B5EF4-FFF2-40B4-BE49-F238E27FC236}">
                  <a16:creationId xmlns:a16="http://schemas.microsoft.com/office/drawing/2014/main" id="{6C40C2EE-0DC0-B391-881A-97AA3DE33E54}"/>
                </a:ext>
              </a:extLst>
            </p:cNvPr>
            <p:cNvSpPr/>
            <p:nvPr/>
          </p:nvSpPr>
          <p:spPr>
            <a:xfrm rot="10800000">
              <a:off x="3835771" y="3181217"/>
              <a:ext cx="13661440" cy="1255360"/>
            </a:xfrm>
            <a:prstGeom prst="homePlate">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ichtungspfeil 7">
              <a:extLst>
                <a:ext uri="{FF2B5EF4-FFF2-40B4-BE49-F238E27FC236}">
                  <a16:creationId xmlns:a16="http://schemas.microsoft.com/office/drawing/2014/main" id="{0EF3CF9A-15FB-DFFA-AE61-665AA1F6339D}"/>
                </a:ext>
              </a:extLst>
            </p:cNvPr>
            <p:cNvSpPr txBox="1"/>
            <p:nvPr/>
          </p:nvSpPr>
          <p:spPr>
            <a:xfrm rot="21600000">
              <a:off x="4149611" y="3181217"/>
              <a:ext cx="13347600" cy="12553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034806" tIns="228600" rIns="426720" bIns="228600" numCol="1" spcCol="1270" anchor="ctr" anchorCtr="0">
              <a:noAutofit/>
            </a:bodyPr>
            <a:lstStyle/>
            <a:p>
              <a:pPr marL="0" lvl="0" indent="0" defTabSz="2667000">
                <a:lnSpc>
                  <a:spcPct val="90000"/>
                </a:lnSpc>
                <a:spcBef>
                  <a:spcPct val="0"/>
                </a:spcBef>
                <a:spcAft>
                  <a:spcPct val="35000"/>
                </a:spcAft>
                <a:buNone/>
              </a:pPr>
              <a:r>
                <a:rPr lang="de-DE" sz="3200" kern="1200" dirty="0">
                  <a:latin typeface="Helvetica Neue" panose="02000503000000020004" pitchFamily="2" charset="0"/>
                  <a:ea typeface="Helvetica Neue" panose="02000503000000020004" pitchFamily="2" charset="0"/>
                  <a:cs typeface="Helvetica Neue" panose="02000503000000020004" pitchFamily="2" charset="0"/>
                </a:rPr>
                <a:t>Messe und evaluiere den Fortschritt regelmäßig nach individuellen KPIs.</a:t>
              </a:r>
            </a:p>
          </p:txBody>
        </p:sp>
      </p:grpSp>
      <p:pic>
        <p:nvPicPr>
          <p:cNvPr id="15" name="Grafik 14" descr="Checkliste">
            <a:extLst>
              <a:ext uri="{FF2B5EF4-FFF2-40B4-BE49-F238E27FC236}">
                <a16:creationId xmlns:a16="http://schemas.microsoft.com/office/drawing/2014/main" id="{52E54948-0EE0-A8A0-DA8C-E4C0DE74EC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0316" y="10186947"/>
            <a:ext cx="914400" cy="914400"/>
          </a:xfrm>
          <a:prstGeom prst="rect">
            <a:avLst/>
          </a:prstGeom>
        </p:spPr>
      </p:pic>
      <p:pic>
        <p:nvPicPr>
          <p:cNvPr id="17" name="Grafik 16" descr="Glühbirne">
            <a:extLst>
              <a:ext uri="{FF2B5EF4-FFF2-40B4-BE49-F238E27FC236}">
                <a16:creationId xmlns:a16="http://schemas.microsoft.com/office/drawing/2014/main" id="{12B04B61-B9DD-EE96-6939-5B9F194FB6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9511" y="6455931"/>
            <a:ext cx="914400" cy="914400"/>
          </a:xfrm>
          <a:prstGeom prst="rect">
            <a:avLst/>
          </a:prstGeom>
        </p:spPr>
      </p:pic>
      <p:pic>
        <p:nvPicPr>
          <p:cNvPr id="30" name="Grafik 29" descr="Feuerwerkskörper">
            <a:extLst>
              <a:ext uri="{FF2B5EF4-FFF2-40B4-BE49-F238E27FC236}">
                <a16:creationId xmlns:a16="http://schemas.microsoft.com/office/drawing/2014/main" id="{5DC8CF68-0AA0-883E-AA16-9149F194FD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3166" y="3903170"/>
            <a:ext cx="914400" cy="914400"/>
          </a:xfrm>
          <a:prstGeom prst="rect">
            <a:avLst/>
          </a:prstGeom>
        </p:spPr>
      </p:pic>
      <p:pic>
        <p:nvPicPr>
          <p:cNvPr id="32" name="Grafik 31" descr="Pulsierendes Herz">
            <a:extLst>
              <a:ext uri="{FF2B5EF4-FFF2-40B4-BE49-F238E27FC236}">
                <a16:creationId xmlns:a16="http://schemas.microsoft.com/office/drawing/2014/main" id="{CE0CCF5D-B88E-B817-DFAE-E8E1A6ECB28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13166" y="5177220"/>
            <a:ext cx="914400" cy="914400"/>
          </a:xfrm>
          <a:prstGeom prst="rect">
            <a:avLst/>
          </a:prstGeom>
        </p:spPr>
      </p:pic>
      <p:pic>
        <p:nvPicPr>
          <p:cNvPr id="38" name="Grafik 37" descr="Nachhaltigkeit">
            <a:extLst>
              <a:ext uri="{FF2B5EF4-FFF2-40B4-BE49-F238E27FC236}">
                <a16:creationId xmlns:a16="http://schemas.microsoft.com/office/drawing/2014/main" id="{DD45ED5F-6D67-994B-E2F8-37D6467F16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41719" y="7679996"/>
            <a:ext cx="914400" cy="914400"/>
          </a:xfrm>
          <a:prstGeom prst="rect">
            <a:avLst/>
          </a:prstGeom>
        </p:spPr>
      </p:pic>
      <p:grpSp>
        <p:nvGrpSpPr>
          <p:cNvPr id="41" name="Gruppieren 40">
            <a:extLst>
              <a:ext uri="{FF2B5EF4-FFF2-40B4-BE49-F238E27FC236}">
                <a16:creationId xmlns:a16="http://schemas.microsoft.com/office/drawing/2014/main" id="{1B5A7232-B845-2A14-FDEA-6DB4A927C4CB}"/>
              </a:ext>
            </a:extLst>
          </p:cNvPr>
          <p:cNvGrpSpPr/>
          <p:nvPr/>
        </p:nvGrpSpPr>
        <p:grpSpPr>
          <a:xfrm>
            <a:off x="5627508" y="11372724"/>
            <a:ext cx="13661440" cy="1084880"/>
            <a:chOff x="3835771" y="3181217"/>
            <a:chExt cx="13661440" cy="1255360"/>
          </a:xfrm>
          <a:solidFill>
            <a:schemeClr val="accent5"/>
          </a:solidFill>
        </p:grpSpPr>
        <p:sp>
          <p:nvSpPr>
            <p:cNvPr id="42" name="Richtungspfeil 41">
              <a:extLst>
                <a:ext uri="{FF2B5EF4-FFF2-40B4-BE49-F238E27FC236}">
                  <a16:creationId xmlns:a16="http://schemas.microsoft.com/office/drawing/2014/main" id="{25BD2FFC-3B33-1261-2F3E-B8CC87379508}"/>
                </a:ext>
              </a:extLst>
            </p:cNvPr>
            <p:cNvSpPr/>
            <p:nvPr/>
          </p:nvSpPr>
          <p:spPr>
            <a:xfrm rot="10800000">
              <a:off x="3835771" y="3181217"/>
              <a:ext cx="13661440" cy="1255360"/>
            </a:xfrm>
            <a:prstGeom prst="homePlate">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ichtungspfeil 7">
              <a:extLst>
                <a:ext uri="{FF2B5EF4-FFF2-40B4-BE49-F238E27FC236}">
                  <a16:creationId xmlns:a16="http://schemas.microsoft.com/office/drawing/2014/main" id="{362F10B9-A928-B2A8-FF56-E9C5176E8520}"/>
                </a:ext>
              </a:extLst>
            </p:cNvPr>
            <p:cNvSpPr txBox="1"/>
            <p:nvPr/>
          </p:nvSpPr>
          <p:spPr>
            <a:xfrm rot="21600000">
              <a:off x="4149611" y="3181217"/>
              <a:ext cx="13347600" cy="12553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034806" tIns="228600" rIns="426720" bIns="228600" numCol="1" spcCol="1270" anchor="ctr" anchorCtr="0">
              <a:noAutofit/>
            </a:bodyPr>
            <a:lstStyle/>
            <a:p>
              <a:pPr marL="0" lvl="0" indent="0" defTabSz="2667000">
                <a:lnSpc>
                  <a:spcPct val="90000"/>
                </a:lnSpc>
                <a:spcBef>
                  <a:spcPct val="0"/>
                </a:spcBef>
                <a:spcAft>
                  <a:spcPct val="35000"/>
                </a:spcAft>
                <a:buNone/>
              </a:pPr>
              <a:r>
                <a:rPr lang="de-DE" sz="3200" kern="1200" dirty="0">
                  <a:latin typeface="Helvetica Neue" panose="02000503000000020004" pitchFamily="2" charset="0"/>
                  <a:ea typeface="Helvetica Neue" panose="02000503000000020004" pitchFamily="2" charset="0"/>
                  <a:cs typeface="Helvetica Neue" panose="02000503000000020004" pitchFamily="2" charset="0"/>
                </a:rPr>
                <a:t>Frühzeitige Einbindung von Führungskräften</a:t>
              </a:r>
            </a:p>
          </p:txBody>
        </p:sp>
      </p:grpSp>
      <p:pic>
        <p:nvPicPr>
          <p:cNvPr id="49" name="Grafik 48" descr="Schuhabdrücke">
            <a:extLst>
              <a:ext uri="{FF2B5EF4-FFF2-40B4-BE49-F238E27FC236}">
                <a16:creationId xmlns:a16="http://schemas.microsoft.com/office/drawing/2014/main" id="{E5FA162C-C947-5D40-0DE9-40F16E89DAC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66661" y="11457479"/>
            <a:ext cx="914400" cy="914400"/>
          </a:xfrm>
          <a:prstGeom prst="rect">
            <a:avLst/>
          </a:prstGeom>
        </p:spPr>
      </p:pic>
    </p:spTree>
    <p:extLst>
      <p:ext uri="{BB962C8B-B14F-4D97-AF65-F5344CB8AC3E}">
        <p14:creationId xmlns:p14="http://schemas.microsoft.com/office/powerpoint/2010/main" val="990997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1592182" y="1137296"/>
            <a:ext cx="24377904" cy="857036"/>
          </a:xfrm>
          <a:prstGeom prst="rect">
            <a:avLst/>
          </a:prstGeom>
          <a:noFill/>
        </p:spPr>
        <p:txBody>
          <a:bodyPr wrap="square" lIns="0" tIns="0" rIns="0" bIns="0" rtlCol="0" anchor="t"/>
          <a:lstStyle/>
          <a:p>
            <a:pPr>
              <a:lnSpc>
                <a:spcPts val="6790"/>
              </a:lnSpc>
            </a:pPr>
            <a:r>
              <a:rPr lang="en-US" sz="6400" b="1" dirty="0" err="1">
                <a:latin typeface="Helvetica Neue"/>
                <a:ea typeface="Helvetica Neue"/>
                <a:cs typeface="Helvetica Neue"/>
                <a:sym typeface="Helvetica Neue"/>
              </a:rPr>
              <a:t>Mögliche</a:t>
            </a:r>
            <a:r>
              <a:rPr lang="en-US" sz="6400" b="1" dirty="0">
                <a:latin typeface="Helvetica Neue"/>
                <a:ea typeface="Helvetica Neue"/>
                <a:cs typeface="Helvetica Neue"/>
                <a:sym typeface="Helvetica Neue"/>
              </a:rPr>
              <a:t> Roadmap </a:t>
            </a:r>
            <a:r>
              <a:rPr lang="en-US" sz="6400" b="1" dirty="0" err="1">
                <a:latin typeface="Helvetica Neue"/>
                <a:ea typeface="Helvetica Neue"/>
                <a:cs typeface="Helvetica Neue"/>
                <a:sym typeface="Helvetica Neue"/>
              </a:rPr>
              <a:t>zur</a:t>
            </a:r>
            <a:r>
              <a:rPr lang="en-US" sz="6400" b="1" dirty="0">
                <a:latin typeface="Helvetica Neue"/>
                <a:ea typeface="Helvetica Neue"/>
                <a:cs typeface="Helvetica Neue"/>
                <a:sym typeface="Helvetica Neue"/>
              </a:rPr>
              <a:t> </a:t>
            </a:r>
            <a:r>
              <a:rPr lang="en-US" sz="6400" b="1" dirty="0" err="1">
                <a:latin typeface="Helvetica Neue"/>
                <a:ea typeface="Helvetica Neue"/>
                <a:cs typeface="Helvetica Neue"/>
                <a:sym typeface="Helvetica Neue"/>
              </a:rPr>
              <a:t>Implementierung</a:t>
            </a:r>
            <a:r>
              <a:rPr lang="en-US" sz="6400" b="1" dirty="0">
                <a:latin typeface="Helvetica Neue"/>
                <a:ea typeface="Helvetica Neue"/>
                <a:cs typeface="Helvetica Neue"/>
                <a:sym typeface="Helvetica Neue"/>
              </a:rPr>
              <a:t> der IDGs</a:t>
            </a:r>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216" y="3816707"/>
            <a:ext cx="4856536" cy="2418746"/>
          </a:xfrm>
          <a:prstGeom prst="rect">
            <a:avLst/>
          </a:prstGeom>
        </p:spPr>
      </p:pic>
      <p:sp>
        <p:nvSpPr>
          <p:cNvPr id="4" name="Object 3"/>
          <p:cNvSpPr/>
          <p:nvPr/>
        </p:nvSpPr>
        <p:spPr>
          <a:xfrm>
            <a:off x="1159854" y="4591012"/>
            <a:ext cx="3812856" cy="876080"/>
          </a:xfrm>
          <a:prstGeom prst="rect">
            <a:avLst/>
          </a:prstGeom>
          <a:noFill/>
        </p:spPr>
        <p:txBody>
          <a:bodyPr wrap="square" lIns="0" tIns="0" rIns="0" bIns="0" rtlCol="0" anchor="t"/>
          <a:lstStyle/>
          <a:p>
            <a:pPr>
              <a:lnSpc>
                <a:spcPts val="3496"/>
              </a:lnSpc>
            </a:pPr>
            <a:r>
              <a:rPr lang="en-US" sz="2700" dirty="0">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IDG-Champions </a:t>
            </a:r>
            <a:r>
              <a:rPr lang="en-US" sz="2700" dirty="0" err="1">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etablieren</a:t>
            </a:r>
            <a:endParaRPr lang="en-US" sz="27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4"/>
          <p:cNvSpPr/>
          <p:nvPr/>
        </p:nvSpPr>
        <p:spPr>
          <a:xfrm>
            <a:off x="1329381" y="6484229"/>
            <a:ext cx="4007095" cy="4761310"/>
          </a:xfrm>
          <a:prstGeom prst="rect">
            <a:avLst/>
          </a:prstGeom>
          <a:noFill/>
        </p:spPr>
        <p:txBody>
          <a:bodyPr wrap="square" lIns="0" tIns="0" rIns="0" bIns="0" rtlCol="0" anchor="t"/>
          <a:lstStyle/>
          <a:p>
            <a:pPr>
              <a:lnSpc>
                <a:spcPts val="3834"/>
              </a:lnSpc>
            </a:pP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Identifiziere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befähige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Schlüssel-personen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innerhalb</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des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Unter-nehmens</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als</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IDG-Champions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agieren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den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Implementierungs-prozess</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voranzutreiben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die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Akzeptanz</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auf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allen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Ebenen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fördern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7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51713" y="3816707"/>
            <a:ext cx="4837490" cy="2418746"/>
          </a:xfrm>
          <a:prstGeom prst="rect">
            <a:avLst/>
          </a:prstGeom>
        </p:spPr>
      </p:pic>
      <p:sp>
        <p:nvSpPr>
          <p:cNvPr id="7" name="Object 6"/>
          <p:cNvSpPr/>
          <p:nvPr/>
        </p:nvSpPr>
        <p:spPr>
          <a:xfrm>
            <a:off x="6016390" y="4588040"/>
            <a:ext cx="3988095" cy="876080"/>
          </a:xfrm>
          <a:prstGeom prst="rect">
            <a:avLst/>
          </a:prstGeom>
          <a:noFill/>
        </p:spPr>
        <p:txBody>
          <a:bodyPr wrap="square" lIns="0" tIns="0" rIns="0" bIns="0" rtlCol="0" anchor="t"/>
          <a:lstStyle/>
          <a:p>
            <a:pPr>
              <a:lnSpc>
                <a:spcPts val="3496"/>
              </a:lnSpc>
            </a:pPr>
            <a:r>
              <a:rPr lang="en-US" sz="2700" dirty="0">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IDGs an </a:t>
            </a:r>
            <a:r>
              <a:rPr lang="en-US" sz="2700" dirty="0" err="1">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organisatori-schen</a:t>
            </a:r>
            <a:r>
              <a:rPr lang="en-US" sz="2700" dirty="0">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dirty="0" err="1">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Werten</a:t>
            </a:r>
            <a:r>
              <a:rPr lang="en-US" sz="2700" dirty="0">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dirty="0" err="1">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ausrichten</a:t>
            </a:r>
            <a:endParaRPr lang="en-US" sz="27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7"/>
          <p:cNvSpPr/>
          <p:nvPr/>
        </p:nvSpPr>
        <p:spPr>
          <a:xfrm>
            <a:off x="5747875" y="6484229"/>
            <a:ext cx="4007095" cy="4285178"/>
          </a:xfrm>
          <a:prstGeom prst="rect">
            <a:avLst/>
          </a:prstGeom>
          <a:noFill/>
        </p:spPr>
        <p:txBody>
          <a:bodyPr wrap="square" lIns="0" tIns="0" rIns="0" bIns="0" rtlCol="0" anchor="t"/>
          <a:lstStyle/>
          <a:p>
            <a:pPr>
              <a:lnSpc>
                <a:spcPts val="3834"/>
              </a:lnSpc>
            </a:pP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Stelle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sicher</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dass</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die IDGs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eng</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mit</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den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Kernwerten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der Mission und den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strategischen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Zielen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des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Unterneh-mens</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integriert</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sind</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um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ein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starkes</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Gefühl</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von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Zweck</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Engagement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schaffen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7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70206" y="3816707"/>
            <a:ext cx="4856536" cy="2418746"/>
          </a:xfrm>
          <a:prstGeom prst="rect">
            <a:avLst/>
          </a:prstGeom>
        </p:spPr>
      </p:pic>
      <p:sp>
        <p:nvSpPr>
          <p:cNvPr id="10" name="Object 9"/>
          <p:cNvSpPr/>
          <p:nvPr/>
        </p:nvSpPr>
        <p:spPr>
          <a:xfrm>
            <a:off x="10584277" y="4591012"/>
            <a:ext cx="3503974" cy="1314122"/>
          </a:xfrm>
          <a:prstGeom prst="rect">
            <a:avLst/>
          </a:prstGeom>
          <a:noFill/>
        </p:spPr>
        <p:txBody>
          <a:bodyPr wrap="square" lIns="0" tIns="0" rIns="0" bIns="0" rtlCol="0" anchor="t"/>
          <a:lstStyle/>
          <a:p>
            <a:pPr>
              <a:lnSpc>
                <a:spcPts val="3496"/>
              </a:lnSpc>
            </a:pPr>
            <a:r>
              <a:rPr lang="en-US" sz="2700" dirty="0" err="1">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Umfassende</a:t>
            </a:r>
            <a:r>
              <a:rPr lang="en-US" sz="2700" dirty="0">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dirty="0" err="1">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Schulungen</a:t>
            </a:r>
            <a:r>
              <a:rPr lang="en-US" sz="2700" dirty="0">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dirty="0" err="1">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anbieten</a:t>
            </a:r>
            <a:endParaRPr lang="en-US" sz="27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0"/>
          <p:cNvSpPr/>
          <p:nvPr/>
        </p:nvSpPr>
        <p:spPr>
          <a:xfrm>
            <a:off x="10166371" y="6484229"/>
            <a:ext cx="4007095" cy="4285178"/>
          </a:xfrm>
          <a:prstGeom prst="rect">
            <a:avLst/>
          </a:prstGeom>
          <a:noFill/>
        </p:spPr>
        <p:txBody>
          <a:bodyPr wrap="square" lIns="0" tIns="0" rIns="0" bIns="0" rtlCol="0" anchor="t"/>
          <a:lstStyle/>
          <a:p>
            <a:pPr>
              <a:lnSpc>
                <a:spcPts val="3834"/>
              </a:lnSpc>
            </a:pP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Entwickle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liefere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maßgeschneiderte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Schulungsprogramme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um die Mitarbeiter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mit</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dem Wissen, den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Werk-zeugen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Fähigkeiten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auszustatten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die für die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Kultivierung</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der IDG-</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bezogenen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Kompeten-zen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erforderlich</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sind</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7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 name="Object 1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88703" y="3816707"/>
            <a:ext cx="4837490" cy="2418746"/>
          </a:xfrm>
          <a:prstGeom prst="rect">
            <a:avLst/>
          </a:prstGeom>
        </p:spPr>
      </p:pic>
      <p:sp>
        <p:nvSpPr>
          <p:cNvPr id="13" name="Object 12"/>
          <p:cNvSpPr/>
          <p:nvPr/>
        </p:nvSpPr>
        <p:spPr>
          <a:xfrm>
            <a:off x="14933971" y="4588040"/>
            <a:ext cx="4069390" cy="876080"/>
          </a:xfrm>
          <a:prstGeom prst="rect">
            <a:avLst/>
          </a:prstGeom>
          <a:noFill/>
        </p:spPr>
        <p:txBody>
          <a:bodyPr wrap="square" lIns="0" tIns="0" rIns="0" bIns="0" rtlCol="0" anchor="t"/>
          <a:lstStyle/>
          <a:p>
            <a:pPr>
              <a:lnSpc>
                <a:spcPts val="3496"/>
              </a:lnSpc>
            </a:pPr>
            <a:r>
              <a:rPr lang="en-US" sz="2700" dirty="0">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Eine Kultur der </a:t>
            </a:r>
            <a:r>
              <a:rPr lang="en-US" sz="2700" dirty="0" err="1">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Anpas-sungsfähigkeit</a:t>
            </a:r>
            <a:r>
              <a:rPr lang="en-US" sz="2700" dirty="0">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dirty="0" err="1">
                <a:solidFill>
                  <a:srgbClr val="28282E"/>
                </a:solidFill>
                <a:latin typeface="Helvetica Neue" panose="02000503000000020004" pitchFamily="2" charset="0"/>
                <a:ea typeface="Helvetica Neue" panose="02000503000000020004" pitchFamily="2" charset="0"/>
                <a:cs typeface="Helvetica Neue" panose="02000503000000020004" pitchFamily="2" charset="0"/>
              </a:rPr>
              <a:t>fördern</a:t>
            </a:r>
            <a:endParaRPr lang="en-US" sz="27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Object 13"/>
          <p:cNvSpPr/>
          <p:nvPr/>
        </p:nvSpPr>
        <p:spPr>
          <a:xfrm>
            <a:off x="14626742" y="6484228"/>
            <a:ext cx="3965218" cy="5237440"/>
          </a:xfrm>
          <a:prstGeom prst="rect">
            <a:avLst/>
          </a:prstGeom>
          <a:noFill/>
        </p:spPr>
        <p:txBody>
          <a:bodyPr wrap="square" lIns="0" tIns="0" rIns="0" bIns="0" rtlCol="0" anchor="t"/>
          <a:lstStyle/>
          <a:p>
            <a:pPr>
              <a:lnSpc>
                <a:spcPts val="3834"/>
              </a:lnSpc>
            </a:pP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Fördere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eine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Unterneh-menskultur</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die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Verän-derungen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begrüßt</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eine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offene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Kommunikation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fördert</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Mitarbeiter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befähigt</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experi-mentieren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lernen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sich</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kontinuierlich</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verbessern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7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Object 14"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607199" y="3816707"/>
            <a:ext cx="4837490" cy="2418746"/>
          </a:xfrm>
          <a:prstGeom prst="rect">
            <a:avLst/>
          </a:prstGeom>
        </p:spPr>
      </p:pic>
      <p:sp>
        <p:nvSpPr>
          <p:cNvPr id="16" name="Object 15"/>
          <p:cNvSpPr/>
          <p:nvPr/>
        </p:nvSpPr>
        <p:spPr>
          <a:xfrm>
            <a:off x="19433759" y="4588040"/>
            <a:ext cx="3790387" cy="1314122"/>
          </a:xfrm>
          <a:prstGeom prst="rect">
            <a:avLst/>
          </a:prstGeom>
          <a:noFill/>
        </p:spPr>
        <p:txBody>
          <a:bodyPr wrap="square" lIns="0" tIns="0" rIns="0" bIns="0" rtlCol="0" anchor="t"/>
          <a:lstStyle/>
          <a:p>
            <a:pPr>
              <a:lnSpc>
                <a:spcPts val="3496"/>
              </a:lnSpc>
            </a:pPr>
            <a:r>
              <a:rPr lang="en-US" sz="27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Den </a:t>
            </a:r>
            <a:r>
              <a:rPr lang="en-US" sz="2700" dirty="0" err="1">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Fortschritt</a:t>
            </a:r>
            <a:r>
              <a:rPr lang="en-US" sz="27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dirty="0" err="1">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messen</a:t>
            </a:r>
            <a:r>
              <a:rPr lang="en-US" sz="27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 und </a:t>
            </a:r>
            <a:r>
              <a:rPr lang="en-US" sz="2700" dirty="0" err="1">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bewerten</a:t>
            </a:r>
            <a:r>
              <a:rPr lang="en-US" sz="27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7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Object 16"/>
          <p:cNvSpPr/>
          <p:nvPr/>
        </p:nvSpPr>
        <p:spPr>
          <a:xfrm>
            <a:off x="19003361" y="6484228"/>
            <a:ext cx="4441328" cy="5237440"/>
          </a:xfrm>
          <a:prstGeom prst="rect">
            <a:avLst/>
          </a:prstGeom>
          <a:noFill/>
        </p:spPr>
        <p:txBody>
          <a:bodyPr wrap="square" lIns="0" tIns="0" rIns="0" bIns="0" rtlCol="0" anchor="t"/>
          <a:lstStyle/>
          <a:p>
            <a:pPr>
              <a:lnSpc>
                <a:spcPts val="3834"/>
              </a:lnSpc>
            </a:pP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Implementiere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ein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robustes</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System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zur</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Verfolgung</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Messung</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der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Auswirkungen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der IDG-</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Implementierung</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das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sowohl</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qualitative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als</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auch</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quantitative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Metriken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verwendet</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um den Fort-</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schritt</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bewerten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datengestützte</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Anpas-sungen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700" spc="54"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vorzunehmen</a:t>
            </a:r>
            <a:r>
              <a:rPr lang="en-US" sz="2700" spc="54"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700"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8F0A80D4-13C7-F445-A102-F789799D3E49}"/>
              </a:ext>
            </a:extLst>
          </p:cNvPr>
          <p:cNvSpPr/>
          <p:nvPr/>
        </p:nvSpPr>
        <p:spPr>
          <a:xfrm>
            <a:off x="2373979" y="10921168"/>
            <a:ext cx="3857726" cy="1470732"/>
          </a:xfrm>
          <a:prstGeom prst="roundRect">
            <a:avLst/>
          </a:prstGeom>
          <a:solidFill>
            <a:srgbClr val="7B283F"/>
          </a:solidFill>
          <a:ln>
            <a:solidFill>
              <a:srgbClr val="7B28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latin typeface="+mj-lt"/>
              </a:rPr>
              <a:t>Handeln</a:t>
            </a:r>
          </a:p>
        </p:txBody>
      </p:sp>
      <p:sp>
        <p:nvSpPr>
          <p:cNvPr id="5" name="Rechteck: abgerundete Ecken 4">
            <a:extLst>
              <a:ext uri="{FF2B5EF4-FFF2-40B4-BE49-F238E27FC236}">
                <a16:creationId xmlns:a16="http://schemas.microsoft.com/office/drawing/2014/main" id="{BC1D8B6E-61F4-B6EE-DD3E-AF555A447489}"/>
              </a:ext>
            </a:extLst>
          </p:cNvPr>
          <p:cNvSpPr/>
          <p:nvPr/>
        </p:nvSpPr>
        <p:spPr>
          <a:xfrm>
            <a:off x="2373979" y="9197748"/>
            <a:ext cx="3857726" cy="1470732"/>
          </a:xfrm>
          <a:prstGeom prst="roundRect">
            <a:avLst/>
          </a:prstGeom>
          <a:solidFill>
            <a:srgbClr val="FF7E2A"/>
          </a:solidFill>
          <a:ln>
            <a:solidFill>
              <a:srgbClr val="FF7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latin typeface="+mj-lt"/>
              </a:rPr>
              <a:t>Zusammenarbeit</a:t>
            </a:r>
          </a:p>
        </p:txBody>
      </p:sp>
      <p:sp>
        <p:nvSpPr>
          <p:cNvPr id="6" name="Rechteck: abgerundete Ecken 5">
            <a:extLst>
              <a:ext uri="{FF2B5EF4-FFF2-40B4-BE49-F238E27FC236}">
                <a16:creationId xmlns:a16="http://schemas.microsoft.com/office/drawing/2014/main" id="{4273B61A-14D1-647D-AB41-05C893BDA824}"/>
              </a:ext>
            </a:extLst>
          </p:cNvPr>
          <p:cNvSpPr/>
          <p:nvPr/>
        </p:nvSpPr>
        <p:spPr>
          <a:xfrm>
            <a:off x="2373979" y="7474330"/>
            <a:ext cx="3857726" cy="1470732"/>
          </a:xfrm>
          <a:prstGeom prst="roundRect">
            <a:avLst/>
          </a:prstGeom>
          <a:solidFill>
            <a:srgbClr val="EF5949"/>
          </a:solidFill>
          <a:ln>
            <a:solidFill>
              <a:srgbClr val="EF5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latin typeface="+mj-lt"/>
              </a:rPr>
              <a:t>Beziehungen</a:t>
            </a:r>
          </a:p>
        </p:txBody>
      </p:sp>
      <p:sp>
        <p:nvSpPr>
          <p:cNvPr id="7" name="Rechteck: abgerundete Ecken 6">
            <a:extLst>
              <a:ext uri="{FF2B5EF4-FFF2-40B4-BE49-F238E27FC236}">
                <a16:creationId xmlns:a16="http://schemas.microsoft.com/office/drawing/2014/main" id="{B6CC4CE7-7B84-4F12-3E6F-56849F6A1DD6}"/>
              </a:ext>
            </a:extLst>
          </p:cNvPr>
          <p:cNvSpPr/>
          <p:nvPr/>
        </p:nvSpPr>
        <p:spPr>
          <a:xfrm>
            <a:off x="2373979" y="5750912"/>
            <a:ext cx="3857726" cy="1470732"/>
          </a:xfrm>
          <a:prstGeom prst="roundRect">
            <a:avLst/>
          </a:prstGeom>
          <a:solidFill>
            <a:srgbClr val="EC9AB0"/>
          </a:solidFill>
          <a:ln>
            <a:solidFill>
              <a:srgbClr val="EC9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latin typeface="+mj-lt"/>
              </a:rPr>
              <a:t>Denken</a:t>
            </a:r>
          </a:p>
        </p:txBody>
      </p:sp>
      <p:sp>
        <p:nvSpPr>
          <p:cNvPr id="8" name="Rechteck: abgerundete Ecken 7">
            <a:extLst>
              <a:ext uri="{FF2B5EF4-FFF2-40B4-BE49-F238E27FC236}">
                <a16:creationId xmlns:a16="http://schemas.microsoft.com/office/drawing/2014/main" id="{0AED5CFA-A7A8-C742-B223-E17204471D95}"/>
              </a:ext>
            </a:extLst>
          </p:cNvPr>
          <p:cNvSpPr/>
          <p:nvPr/>
        </p:nvSpPr>
        <p:spPr>
          <a:xfrm>
            <a:off x="2373979" y="4042622"/>
            <a:ext cx="3857726" cy="1470732"/>
          </a:xfrm>
          <a:prstGeom prst="roundRect">
            <a:avLst/>
          </a:prstGeom>
          <a:solidFill>
            <a:srgbClr val="DCC39D"/>
          </a:solidFill>
          <a:ln>
            <a:solidFill>
              <a:srgbClr val="DCC3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latin typeface="+mj-lt"/>
              </a:rPr>
              <a:t>Sein</a:t>
            </a:r>
          </a:p>
        </p:txBody>
      </p:sp>
      <p:sp>
        <p:nvSpPr>
          <p:cNvPr id="10" name="Rechteck: abgerundete Ecken 9">
            <a:extLst>
              <a:ext uri="{FF2B5EF4-FFF2-40B4-BE49-F238E27FC236}">
                <a16:creationId xmlns:a16="http://schemas.microsoft.com/office/drawing/2014/main" id="{39823EA3-F663-9B10-3214-7CADFD50B725}"/>
              </a:ext>
            </a:extLst>
          </p:cNvPr>
          <p:cNvSpPr/>
          <p:nvPr/>
        </p:nvSpPr>
        <p:spPr>
          <a:xfrm>
            <a:off x="6516134" y="10921166"/>
            <a:ext cx="4089428" cy="1421408"/>
          </a:xfrm>
          <a:prstGeom prst="roundRect">
            <a:avLst/>
          </a:prstGeom>
          <a:solidFill>
            <a:schemeClr val="bg1"/>
          </a:solidFill>
          <a:ln w="28575">
            <a:solidFill>
              <a:srgbClr val="7B28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err="1">
                <a:solidFill>
                  <a:schemeClr val="tx1"/>
                </a:solidFill>
                <a:effectLst>
                  <a:outerShdw blurRad="38100" dist="38100" dir="2700000" algn="tl">
                    <a:srgbClr val="000000">
                      <a:alpha val="43137"/>
                    </a:srgbClr>
                  </a:outerShdw>
                </a:effectLst>
              </a:rPr>
              <a:t>Journaling</a:t>
            </a:r>
            <a:r>
              <a:rPr lang="de-DE" sz="2200" dirty="0">
                <a:solidFill>
                  <a:schemeClr val="tx1"/>
                </a:solidFill>
                <a:effectLst>
                  <a:outerShdw blurRad="38100" dist="38100" dir="2700000" algn="tl">
                    <a:srgbClr val="000000">
                      <a:alpha val="43137"/>
                    </a:srgbClr>
                  </a:outerShdw>
                </a:effectLst>
              </a:rPr>
              <a:t> zum Thema Mut</a:t>
            </a:r>
          </a:p>
        </p:txBody>
      </p:sp>
      <p:sp>
        <p:nvSpPr>
          <p:cNvPr id="11" name="Rechteck: abgerundete Ecken 10">
            <a:extLst>
              <a:ext uri="{FF2B5EF4-FFF2-40B4-BE49-F238E27FC236}">
                <a16:creationId xmlns:a16="http://schemas.microsoft.com/office/drawing/2014/main" id="{9371757D-1C78-44A4-3C60-306893408B45}"/>
              </a:ext>
            </a:extLst>
          </p:cNvPr>
          <p:cNvSpPr/>
          <p:nvPr/>
        </p:nvSpPr>
        <p:spPr>
          <a:xfrm>
            <a:off x="6516134" y="9197748"/>
            <a:ext cx="4089428" cy="1421408"/>
          </a:xfrm>
          <a:prstGeom prst="roundRect">
            <a:avLst/>
          </a:prstGeom>
          <a:solidFill>
            <a:schemeClr val="bg1"/>
          </a:solidFill>
          <a:ln w="28575">
            <a:solidFill>
              <a:srgbClr val="FF7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Eigene Vorurteile reflektieren</a:t>
            </a:r>
          </a:p>
        </p:txBody>
      </p:sp>
      <p:sp>
        <p:nvSpPr>
          <p:cNvPr id="12" name="Rechteck: abgerundete Ecken 11">
            <a:extLst>
              <a:ext uri="{FF2B5EF4-FFF2-40B4-BE49-F238E27FC236}">
                <a16:creationId xmlns:a16="http://schemas.microsoft.com/office/drawing/2014/main" id="{94BAFEF8-37B0-22E2-E0A0-9A7B97877E58}"/>
              </a:ext>
            </a:extLst>
          </p:cNvPr>
          <p:cNvSpPr/>
          <p:nvPr/>
        </p:nvSpPr>
        <p:spPr>
          <a:xfrm>
            <a:off x="6516134" y="7474330"/>
            <a:ext cx="4089428" cy="1421408"/>
          </a:xfrm>
          <a:prstGeom prst="roundRect">
            <a:avLst/>
          </a:prstGeom>
          <a:solidFill>
            <a:schemeClr val="bg1"/>
          </a:solidFill>
          <a:ln w="28575">
            <a:solidFill>
              <a:srgbClr val="EF5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Meditation: anderen Gutes wünschen</a:t>
            </a:r>
          </a:p>
        </p:txBody>
      </p:sp>
      <p:sp>
        <p:nvSpPr>
          <p:cNvPr id="13" name="Rechteck: abgerundete Ecken 12">
            <a:extLst>
              <a:ext uri="{FF2B5EF4-FFF2-40B4-BE49-F238E27FC236}">
                <a16:creationId xmlns:a16="http://schemas.microsoft.com/office/drawing/2014/main" id="{9B1ED64B-B1DE-235F-3F3A-88BC8078BE38}"/>
              </a:ext>
            </a:extLst>
          </p:cNvPr>
          <p:cNvSpPr/>
          <p:nvPr/>
        </p:nvSpPr>
        <p:spPr>
          <a:xfrm>
            <a:off x="6516134" y="5750910"/>
            <a:ext cx="4089428" cy="1421408"/>
          </a:xfrm>
          <a:prstGeom prst="roundRect">
            <a:avLst/>
          </a:prstGeom>
          <a:solidFill>
            <a:schemeClr val="bg1"/>
          </a:solidFill>
          <a:ln w="28575">
            <a:solidFill>
              <a:srgbClr val="EC9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Übung zum persönlichen Purpose</a:t>
            </a:r>
          </a:p>
        </p:txBody>
      </p:sp>
      <p:sp>
        <p:nvSpPr>
          <p:cNvPr id="14" name="Rechteck: abgerundete Ecken 13">
            <a:extLst>
              <a:ext uri="{FF2B5EF4-FFF2-40B4-BE49-F238E27FC236}">
                <a16:creationId xmlns:a16="http://schemas.microsoft.com/office/drawing/2014/main" id="{826CF030-310F-D591-5BD6-538BF033FB7E}"/>
              </a:ext>
            </a:extLst>
          </p:cNvPr>
          <p:cNvSpPr/>
          <p:nvPr/>
        </p:nvSpPr>
        <p:spPr>
          <a:xfrm>
            <a:off x="6516134" y="4014836"/>
            <a:ext cx="4089428" cy="753584"/>
          </a:xfrm>
          <a:prstGeom prst="roundRect">
            <a:avLst/>
          </a:prstGeom>
          <a:solidFill>
            <a:schemeClr val="bg1"/>
          </a:solidFill>
          <a:ln w="28575">
            <a:solidFill>
              <a:srgbClr val="DCC3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Sich selbst als</a:t>
            </a:r>
          </a:p>
          <a:p>
            <a:pPr algn="ctr"/>
            <a:r>
              <a:rPr lang="de-DE" sz="2200" dirty="0">
                <a:solidFill>
                  <a:schemeClr val="tx1"/>
                </a:solidFill>
                <a:effectLst>
                  <a:outerShdw blurRad="38100" dist="38100" dir="2700000" algn="tl">
                    <a:srgbClr val="000000">
                      <a:alpha val="43137"/>
                    </a:srgbClr>
                  </a:outerShdw>
                </a:effectLst>
              </a:rPr>
              <a:t>90-jährige(r) treffen</a:t>
            </a:r>
          </a:p>
        </p:txBody>
      </p:sp>
      <p:sp>
        <p:nvSpPr>
          <p:cNvPr id="15" name="Rechteck: abgerundete Ecken 14">
            <a:extLst>
              <a:ext uri="{FF2B5EF4-FFF2-40B4-BE49-F238E27FC236}">
                <a16:creationId xmlns:a16="http://schemas.microsoft.com/office/drawing/2014/main" id="{DA0A5833-0125-A9D0-529E-B0EC52EDE12C}"/>
              </a:ext>
            </a:extLst>
          </p:cNvPr>
          <p:cNvSpPr/>
          <p:nvPr/>
        </p:nvSpPr>
        <p:spPr>
          <a:xfrm>
            <a:off x="10905848" y="10921166"/>
            <a:ext cx="4089428" cy="1421408"/>
          </a:xfrm>
          <a:prstGeom prst="roundRect">
            <a:avLst/>
          </a:prstGeom>
          <a:solidFill>
            <a:schemeClr val="bg1"/>
          </a:solidFill>
          <a:ln w="28575">
            <a:solidFill>
              <a:srgbClr val="7B28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err="1">
                <a:solidFill>
                  <a:schemeClr val="tx1"/>
                </a:solidFill>
                <a:effectLst>
                  <a:outerShdw blurRad="38100" dist="38100" dir="2700000" algn="tl">
                    <a:srgbClr val="000000">
                      <a:alpha val="43137"/>
                    </a:srgbClr>
                  </a:outerShdw>
                </a:effectLst>
              </a:rPr>
              <a:t>To</a:t>
            </a:r>
            <a:r>
              <a:rPr lang="de-DE" sz="2200" dirty="0">
                <a:solidFill>
                  <a:schemeClr val="tx1"/>
                </a:solidFill>
                <a:effectLst>
                  <a:outerShdw blurRad="38100" dist="38100" dir="2700000" algn="tl">
                    <a:srgbClr val="000000">
                      <a:alpha val="43137"/>
                    </a:srgbClr>
                  </a:outerShdw>
                </a:effectLst>
              </a:rPr>
              <a:t> Do Liste</a:t>
            </a:r>
          </a:p>
        </p:txBody>
      </p:sp>
      <p:sp>
        <p:nvSpPr>
          <p:cNvPr id="16" name="Rechteck: abgerundete Ecken 15">
            <a:extLst>
              <a:ext uri="{FF2B5EF4-FFF2-40B4-BE49-F238E27FC236}">
                <a16:creationId xmlns:a16="http://schemas.microsoft.com/office/drawing/2014/main" id="{1A15FDBD-4DBA-A8BD-40A8-E57DFE8EBE3F}"/>
              </a:ext>
            </a:extLst>
          </p:cNvPr>
          <p:cNvSpPr/>
          <p:nvPr/>
        </p:nvSpPr>
        <p:spPr>
          <a:xfrm>
            <a:off x="10905848" y="9197748"/>
            <a:ext cx="4089428" cy="1421408"/>
          </a:xfrm>
          <a:prstGeom prst="roundRect">
            <a:avLst/>
          </a:prstGeom>
          <a:solidFill>
            <a:schemeClr val="bg1"/>
          </a:solidFill>
          <a:ln w="28575">
            <a:solidFill>
              <a:srgbClr val="FF7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Feedbackmarkt</a:t>
            </a:r>
          </a:p>
        </p:txBody>
      </p:sp>
      <p:sp>
        <p:nvSpPr>
          <p:cNvPr id="17" name="Rechteck: abgerundete Ecken 16">
            <a:extLst>
              <a:ext uri="{FF2B5EF4-FFF2-40B4-BE49-F238E27FC236}">
                <a16:creationId xmlns:a16="http://schemas.microsoft.com/office/drawing/2014/main" id="{EDBDC082-91CD-16C5-837F-83A2BE1EF9AF}"/>
              </a:ext>
            </a:extLst>
          </p:cNvPr>
          <p:cNvSpPr/>
          <p:nvPr/>
        </p:nvSpPr>
        <p:spPr>
          <a:xfrm>
            <a:off x="10905848" y="7474330"/>
            <a:ext cx="4089428" cy="1421408"/>
          </a:xfrm>
          <a:prstGeom prst="roundRect">
            <a:avLst/>
          </a:prstGeom>
          <a:solidFill>
            <a:schemeClr val="bg1"/>
          </a:solidFill>
          <a:ln w="28575">
            <a:solidFill>
              <a:srgbClr val="EF5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Teamaufstellung</a:t>
            </a:r>
          </a:p>
        </p:txBody>
      </p:sp>
      <p:sp>
        <p:nvSpPr>
          <p:cNvPr id="18" name="Rechteck: abgerundete Ecken 17">
            <a:extLst>
              <a:ext uri="{FF2B5EF4-FFF2-40B4-BE49-F238E27FC236}">
                <a16:creationId xmlns:a16="http://schemas.microsoft.com/office/drawing/2014/main" id="{0253ADA6-A859-2C88-2891-4407B48A999F}"/>
              </a:ext>
            </a:extLst>
          </p:cNvPr>
          <p:cNvSpPr/>
          <p:nvPr/>
        </p:nvSpPr>
        <p:spPr>
          <a:xfrm>
            <a:off x="10905848" y="5750910"/>
            <a:ext cx="4089428" cy="1421408"/>
          </a:xfrm>
          <a:prstGeom prst="roundRect">
            <a:avLst/>
          </a:prstGeom>
          <a:solidFill>
            <a:schemeClr val="bg1"/>
          </a:solidFill>
          <a:ln w="28575">
            <a:solidFill>
              <a:srgbClr val="EC9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Kopfstandmethode</a:t>
            </a:r>
          </a:p>
        </p:txBody>
      </p:sp>
      <p:sp>
        <p:nvSpPr>
          <p:cNvPr id="20" name="Rechteck: abgerundete Ecken 19">
            <a:extLst>
              <a:ext uri="{FF2B5EF4-FFF2-40B4-BE49-F238E27FC236}">
                <a16:creationId xmlns:a16="http://schemas.microsoft.com/office/drawing/2014/main" id="{54490545-4B1C-63AC-3D8B-33F6D9DBEADA}"/>
              </a:ext>
            </a:extLst>
          </p:cNvPr>
          <p:cNvSpPr/>
          <p:nvPr/>
        </p:nvSpPr>
        <p:spPr>
          <a:xfrm>
            <a:off x="15295564" y="10921166"/>
            <a:ext cx="4089428" cy="1421408"/>
          </a:xfrm>
          <a:prstGeom prst="roundRect">
            <a:avLst/>
          </a:prstGeom>
          <a:solidFill>
            <a:schemeClr val="bg1"/>
          </a:solidFill>
          <a:ln w="28575">
            <a:solidFill>
              <a:srgbClr val="7B28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Roadmap</a:t>
            </a:r>
          </a:p>
        </p:txBody>
      </p:sp>
      <p:sp>
        <p:nvSpPr>
          <p:cNvPr id="21" name="Rechteck: abgerundete Ecken 20">
            <a:extLst>
              <a:ext uri="{FF2B5EF4-FFF2-40B4-BE49-F238E27FC236}">
                <a16:creationId xmlns:a16="http://schemas.microsoft.com/office/drawing/2014/main" id="{D58F556D-8BAE-EB80-895B-5267756CB77B}"/>
              </a:ext>
            </a:extLst>
          </p:cNvPr>
          <p:cNvSpPr/>
          <p:nvPr/>
        </p:nvSpPr>
        <p:spPr>
          <a:xfrm>
            <a:off x="15295564" y="9197748"/>
            <a:ext cx="4089428" cy="1421408"/>
          </a:xfrm>
          <a:prstGeom prst="roundRect">
            <a:avLst/>
          </a:prstGeom>
          <a:solidFill>
            <a:schemeClr val="bg1"/>
          </a:solidFill>
          <a:ln w="28575">
            <a:solidFill>
              <a:srgbClr val="FF7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Umfeldanalyse</a:t>
            </a:r>
          </a:p>
        </p:txBody>
      </p:sp>
      <p:sp>
        <p:nvSpPr>
          <p:cNvPr id="22" name="Rechteck: abgerundete Ecken 21">
            <a:extLst>
              <a:ext uri="{FF2B5EF4-FFF2-40B4-BE49-F238E27FC236}">
                <a16:creationId xmlns:a16="http://schemas.microsoft.com/office/drawing/2014/main" id="{F87B5064-1555-A25F-BFDA-8423A8F50BF9}"/>
              </a:ext>
            </a:extLst>
          </p:cNvPr>
          <p:cNvSpPr/>
          <p:nvPr/>
        </p:nvSpPr>
        <p:spPr>
          <a:xfrm>
            <a:off x="15295564" y="7474330"/>
            <a:ext cx="4089428" cy="1421408"/>
          </a:xfrm>
          <a:prstGeom prst="roundRect">
            <a:avLst/>
          </a:prstGeom>
          <a:solidFill>
            <a:schemeClr val="bg1"/>
          </a:solidFill>
          <a:ln w="28575">
            <a:solidFill>
              <a:srgbClr val="EF59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Soziometrie</a:t>
            </a:r>
          </a:p>
        </p:txBody>
      </p:sp>
      <p:sp>
        <p:nvSpPr>
          <p:cNvPr id="23" name="Rechteck: abgerundete Ecken 22">
            <a:extLst>
              <a:ext uri="{FF2B5EF4-FFF2-40B4-BE49-F238E27FC236}">
                <a16:creationId xmlns:a16="http://schemas.microsoft.com/office/drawing/2014/main" id="{9358A594-C743-2289-CDF1-1DE99EC56DB9}"/>
              </a:ext>
            </a:extLst>
          </p:cNvPr>
          <p:cNvSpPr/>
          <p:nvPr/>
        </p:nvSpPr>
        <p:spPr>
          <a:xfrm>
            <a:off x="15295564" y="5750910"/>
            <a:ext cx="4089428" cy="1421408"/>
          </a:xfrm>
          <a:prstGeom prst="roundRect">
            <a:avLst/>
          </a:prstGeom>
          <a:solidFill>
            <a:schemeClr val="bg1"/>
          </a:solidFill>
          <a:ln w="28575">
            <a:solidFill>
              <a:srgbClr val="EC9AB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Das Turnier zur Sinnstiftung</a:t>
            </a:r>
          </a:p>
        </p:txBody>
      </p:sp>
      <p:sp>
        <p:nvSpPr>
          <p:cNvPr id="24" name="Rechteck: abgerundete Ecken 23">
            <a:extLst>
              <a:ext uri="{FF2B5EF4-FFF2-40B4-BE49-F238E27FC236}">
                <a16:creationId xmlns:a16="http://schemas.microsoft.com/office/drawing/2014/main" id="{4C5E9C29-A6CB-AA9C-68FA-0377934D18FC}"/>
              </a:ext>
            </a:extLst>
          </p:cNvPr>
          <p:cNvSpPr/>
          <p:nvPr/>
        </p:nvSpPr>
        <p:spPr>
          <a:xfrm>
            <a:off x="15295564" y="4042620"/>
            <a:ext cx="4089428" cy="1421408"/>
          </a:xfrm>
          <a:prstGeom prst="roundRect">
            <a:avLst/>
          </a:prstGeom>
          <a:solidFill>
            <a:schemeClr val="bg1"/>
          </a:solidFill>
          <a:ln w="28575">
            <a:solidFill>
              <a:srgbClr val="DCC3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Reflektion der Werte</a:t>
            </a:r>
          </a:p>
        </p:txBody>
      </p:sp>
      <p:sp>
        <p:nvSpPr>
          <p:cNvPr id="30" name="Rechteck: abgerundete Ecken 29">
            <a:extLst>
              <a:ext uri="{FF2B5EF4-FFF2-40B4-BE49-F238E27FC236}">
                <a16:creationId xmlns:a16="http://schemas.microsoft.com/office/drawing/2014/main" id="{EB9FFB7C-6AB7-4C8D-F0F1-62B740649644}"/>
              </a:ext>
            </a:extLst>
          </p:cNvPr>
          <p:cNvSpPr/>
          <p:nvPr/>
        </p:nvSpPr>
        <p:spPr>
          <a:xfrm>
            <a:off x="6516134" y="2895689"/>
            <a:ext cx="4089428" cy="891594"/>
          </a:xfrm>
          <a:prstGeom prst="roundRect">
            <a:avLst/>
          </a:prstGeom>
          <a:solidFill>
            <a:schemeClr val="bg1">
              <a:lumMod val="75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mj-lt"/>
              </a:rPr>
              <a:t>Individuen</a:t>
            </a:r>
          </a:p>
        </p:txBody>
      </p:sp>
      <p:sp>
        <p:nvSpPr>
          <p:cNvPr id="31" name="Rechteck: abgerundete Ecken 30">
            <a:extLst>
              <a:ext uri="{FF2B5EF4-FFF2-40B4-BE49-F238E27FC236}">
                <a16:creationId xmlns:a16="http://schemas.microsoft.com/office/drawing/2014/main" id="{AA7A68DE-F4E4-5522-B185-91128DC8154B}"/>
              </a:ext>
            </a:extLst>
          </p:cNvPr>
          <p:cNvSpPr/>
          <p:nvPr/>
        </p:nvSpPr>
        <p:spPr>
          <a:xfrm>
            <a:off x="10905848" y="2895689"/>
            <a:ext cx="4089428" cy="891594"/>
          </a:xfrm>
          <a:prstGeom prst="roundRect">
            <a:avLst/>
          </a:prstGeom>
          <a:solidFill>
            <a:schemeClr val="bg1">
              <a:lumMod val="75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mj-lt"/>
              </a:rPr>
              <a:t>Team</a:t>
            </a:r>
          </a:p>
        </p:txBody>
      </p:sp>
      <p:sp>
        <p:nvSpPr>
          <p:cNvPr id="32" name="Rechteck: abgerundete Ecken 31">
            <a:extLst>
              <a:ext uri="{FF2B5EF4-FFF2-40B4-BE49-F238E27FC236}">
                <a16:creationId xmlns:a16="http://schemas.microsoft.com/office/drawing/2014/main" id="{C0EDBA77-799E-6F90-B16C-B8CABAACD91A}"/>
              </a:ext>
            </a:extLst>
          </p:cNvPr>
          <p:cNvSpPr/>
          <p:nvPr/>
        </p:nvSpPr>
        <p:spPr>
          <a:xfrm>
            <a:off x="15295564" y="2895689"/>
            <a:ext cx="4089428" cy="891594"/>
          </a:xfrm>
          <a:prstGeom prst="roundRect">
            <a:avLst/>
          </a:prstGeom>
          <a:solidFill>
            <a:schemeClr val="bg1">
              <a:lumMod val="75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mj-lt"/>
              </a:rPr>
              <a:t>Organisation</a:t>
            </a:r>
          </a:p>
        </p:txBody>
      </p:sp>
      <p:sp>
        <p:nvSpPr>
          <p:cNvPr id="35" name="Rechteck: abgerundete Ecken 34">
            <a:extLst>
              <a:ext uri="{FF2B5EF4-FFF2-40B4-BE49-F238E27FC236}">
                <a16:creationId xmlns:a16="http://schemas.microsoft.com/office/drawing/2014/main" id="{D3A6638A-9BD8-EC0A-D64A-06D6C9C2124E}"/>
              </a:ext>
            </a:extLst>
          </p:cNvPr>
          <p:cNvSpPr/>
          <p:nvPr/>
        </p:nvSpPr>
        <p:spPr>
          <a:xfrm>
            <a:off x="6516132" y="4759770"/>
            <a:ext cx="4089428" cy="753584"/>
          </a:xfrm>
          <a:prstGeom prst="roundRect">
            <a:avLst/>
          </a:prstGeom>
          <a:solidFill>
            <a:schemeClr val="bg1"/>
          </a:solidFill>
          <a:ln w="28575">
            <a:solidFill>
              <a:srgbClr val="DCC3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Der Kompass des Handelns</a:t>
            </a:r>
          </a:p>
        </p:txBody>
      </p:sp>
      <p:sp>
        <p:nvSpPr>
          <p:cNvPr id="36" name="Rechteck: abgerundete Ecken 35">
            <a:extLst>
              <a:ext uri="{FF2B5EF4-FFF2-40B4-BE49-F238E27FC236}">
                <a16:creationId xmlns:a16="http://schemas.microsoft.com/office/drawing/2014/main" id="{7E6DBFE8-659B-1B76-DCB6-F65CDC7F8C5B}"/>
              </a:ext>
            </a:extLst>
          </p:cNvPr>
          <p:cNvSpPr/>
          <p:nvPr/>
        </p:nvSpPr>
        <p:spPr>
          <a:xfrm>
            <a:off x="10905848" y="4008520"/>
            <a:ext cx="4089428" cy="753584"/>
          </a:xfrm>
          <a:prstGeom prst="roundRect">
            <a:avLst/>
          </a:prstGeom>
          <a:solidFill>
            <a:schemeClr val="bg1"/>
          </a:solidFill>
          <a:ln w="28575">
            <a:solidFill>
              <a:srgbClr val="DCC3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Stilleübung zu </a:t>
            </a:r>
          </a:p>
          <a:p>
            <a:pPr algn="ctr"/>
            <a:r>
              <a:rPr lang="de-DE" sz="2200" dirty="0">
                <a:solidFill>
                  <a:schemeClr val="tx1"/>
                </a:solidFill>
                <a:effectLst>
                  <a:outerShdw blurRad="38100" dist="38100" dir="2700000" algn="tl">
                    <a:srgbClr val="000000">
                      <a:alpha val="43137"/>
                    </a:srgbClr>
                  </a:outerShdw>
                </a:effectLst>
              </a:rPr>
              <a:t>Beginn eines Meetings</a:t>
            </a:r>
          </a:p>
        </p:txBody>
      </p:sp>
      <p:sp>
        <p:nvSpPr>
          <p:cNvPr id="37" name="Rechteck: abgerundete Ecken 36">
            <a:extLst>
              <a:ext uri="{FF2B5EF4-FFF2-40B4-BE49-F238E27FC236}">
                <a16:creationId xmlns:a16="http://schemas.microsoft.com/office/drawing/2014/main" id="{0EE1D54E-E6AB-8915-ECA7-2FC96FD710A3}"/>
              </a:ext>
            </a:extLst>
          </p:cNvPr>
          <p:cNvSpPr/>
          <p:nvPr/>
        </p:nvSpPr>
        <p:spPr>
          <a:xfrm>
            <a:off x="10905846" y="4753454"/>
            <a:ext cx="4089428" cy="753584"/>
          </a:xfrm>
          <a:prstGeom prst="roundRect">
            <a:avLst/>
          </a:prstGeom>
          <a:solidFill>
            <a:schemeClr val="bg1"/>
          </a:solidFill>
          <a:ln w="28575">
            <a:solidFill>
              <a:srgbClr val="DCC3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200" dirty="0">
                <a:solidFill>
                  <a:schemeClr val="tx1"/>
                </a:solidFill>
                <a:effectLst>
                  <a:outerShdw blurRad="38100" dist="38100" dir="2700000" algn="tl">
                    <a:srgbClr val="000000">
                      <a:alpha val="43137"/>
                    </a:srgbClr>
                  </a:outerShdw>
                </a:effectLst>
              </a:rPr>
              <a:t>Retrospektive</a:t>
            </a:r>
          </a:p>
        </p:txBody>
      </p:sp>
      <p:sp>
        <p:nvSpPr>
          <p:cNvPr id="38" name="Rechteck: abgerundete Ecken 37">
            <a:extLst>
              <a:ext uri="{FF2B5EF4-FFF2-40B4-BE49-F238E27FC236}">
                <a16:creationId xmlns:a16="http://schemas.microsoft.com/office/drawing/2014/main" id="{78E3A1B5-8F99-1A69-543E-85837555FD38}"/>
              </a:ext>
            </a:extLst>
          </p:cNvPr>
          <p:cNvSpPr/>
          <p:nvPr/>
        </p:nvSpPr>
        <p:spPr>
          <a:xfrm>
            <a:off x="19685280" y="2895687"/>
            <a:ext cx="2581888" cy="891594"/>
          </a:xfrm>
          <a:prstGeom prst="roundRect">
            <a:avLst/>
          </a:prstGeom>
          <a:solidFill>
            <a:schemeClr val="bg1">
              <a:lumMod val="75000"/>
            </a:schemeClr>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mj-lt"/>
              </a:rPr>
              <a:t>IDGs Test</a:t>
            </a:r>
          </a:p>
        </p:txBody>
      </p:sp>
      <p:sp>
        <p:nvSpPr>
          <p:cNvPr id="39" name="Rechteck: abgerundete Ecken 38">
            <a:extLst>
              <a:ext uri="{FF2B5EF4-FFF2-40B4-BE49-F238E27FC236}">
                <a16:creationId xmlns:a16="http://schemas.microsoft.com/office/drawing/2014/main" id="{3B421843-A88A-6848-3E46-3401C52C9CAD}"/>
              </a:ext>
            </a:extLst>
          </p:cNvPr>
          <p:cNvSpPr/>
          <p:nvPr/>
        </p:nvSpPr>
        <p:spPr>
          <a:xfrm>
            <a:off x="19685279" y="4042620"/>
            <a:ext cx="2581890" cy="8349280"/>
          </a:xfrm>
          <a:prstGeom prst="roundRect">
            <a:avLst/>
          </a:prstGeom>
          <a:solidFill>
            <a:schemeClr val="bg2"/>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effectLst>
                  <a:outerShdw blurRad="38100" dist="38100" dir="2700000" algn="tl">
                    <a:srgbClr val="000000">
                      <a:alpha val="43137"/>
                    </a:srgbClr>
                  </a:outerShdw>
                </a:effectLst>
              </a:rPr>
              <a:t>Selbst-einschätzung zu den fünf Dimensionen</a:t>
            </a:r>
          </a:p>
        </p:txBody>
      </p:sp>
      <p:sp>
        <p:nvSpPr>
          <p:cNvPr id="2" name="Object 1">
            <a:extLst>
              <a:ext uri="{FF2B5EF4-FFF2-40B4-BE49-F238E27FC236}">
                <a16:creationId xmlns:a16="http://schemas.microsoft.com/office/drawing/2014/main" id="{33F36EB6-3CFB-33AD-A3A4-0C4F1A774A3A}"/>
              </a:ext>
            </a:extLst>
          </p:cNvPr>
          <p:cNvSpPr/>
          <p:nvPr/>
        </p:nvSpPr>
        <p:spPr>
          <a:xfrm>
            <a:off x="1592182" y="1137296"/>
            <a:ext cx="21129273" cy="857036"/>
          </a:xfrm>
          <a:prstGeom prst="rect">
            <a:avLst/>
          </a:prstGeom>
          <a:noFill/>
        </p:spPr>
        <p:txBody>
          <a:bodyPr wrap="square" lIns="0" tIns="0" rIns="0" bIns="0" rtlCol="0" anchor="t"/>
          <a:lstStyle/>
          <a:p>
            <a:pPr>
              <a:lnSpc>
                <a:spcPts val="6790"/>
              </a:lnSpc>
            </a:pPr>
            <a:r>
              <a:rPr lang="en-US" sz="6400" b="1" dirty="0" err="1">
                <a:latin typeface="Helvetica Neue"/>
                <a:ea typeface="Helvetica Neue"/>
                <a:cs typeface="Helvetica Neue"/>
                <a:sym typeface="Helvetica Neue"/>
              </a:rPr>
              <a:t>Exkurs</a:t>
            </a:r>
            <a:r>
              <a:rPr lang="en-US" sz="6400" b="1" dirty="0">
                <a:latin typeface="Helvetica Neue"/>
                <a:ea typeface="Helvetica Neue"/>
                <a:cs typeface="Helvetica Neue"/>
                <a:sym typeface="Helvetica Neue"/>
              </a:rPr>
              <a:t>: </a:t>
            </a:r>
            <a:r>
              <a:rPr lang="en-US" sz="6400" b="1" dirty="0" err="1">
                <a:latin typeface="Helvetica Neue"/>
                <a:ea typeface="Helvetica Neue"/>
                <a:cs typeface="Helvetica Neue"/>
                <a:sym typeface="Helvetica Neue"/>
              </a:rPr>
              <a:t>Mögliche</a:t>
            </a:r>
            <a:r>
              <a:rPr lang="en-US" sz="6400" b="1" dirty="0">
                <a:latin typeface="Helvetica Neue"/>
                <a:ea typeface="Helvetica Neue"/>
                <a:cs typeface="Helvetica Neue"/>
                <a:sym typeface="Helvetica Neue"/>
              </a:rPr>
              <a:t> </a:t>
            </a:r>
            <a:r>
              <a:rPr lang="en-US" sz="6400" b="1" dirty="0" err="1">
                <a:latin typeface="Helvetica Neue"/>
                <a:ea typeface="Helvetica Neue"/>
                <a:cs typeface="Helvetica Neue"/>
                <a:sym typeface="Helvetica Neue"/>
              </a:rPr>
              <a:t>Methoden</a:t>
            </a:r>
            <a:r>
              <a:rPr lang="en-US" sz="6400" b="1" dirty="0">
                <a:latin typeface="Helvetica Neue"/>
                <a:ea typeface="Helvetica Neue"/>
                <a:cs typeface="Helvetica Neue"/>
                <a:sym typeface="Helvetica Neue"/>
              </a:rPr>
              <a:t> und Tools </a:t>
            </a:r>
            <a:r>
              <a:rPr lang="en-US" sz="6400" b="1" dirty="0" err="1">
                <a:latin typeface="Helvetica Neue"/>
                <a:ea typeface="Helvetica Neue"/>
                <a:cs typeface="Helvetica Neue"/>
                <a:sym typeface="Helvetica Neue"/>
              </a:rPr>
              <a:t>zur</a:t>
            </a:r>
            <a:r>
              <a:rPr lang="en-US" sz="6400" b="1" dirty="0">
                <a:latin typeface="Helvetica Neue"/>
                <a:ea typeface="Helvetica Neue"/>
                <a:cs typeface="Helvetica Neue"/>
                <a:sym typeface="Helvetica Neue"/>
              </a:rPr>
              <a:t> </a:t>
            </a:r>
            <a:r>
              <a:rPr lang="en-US" sz="6400" b="1" dirty="0" err="1">
                <a:latin typeface="Helvetica Neue"/>
                <a:ea typeface="Helvetica Neue"/>
                <a:cs typeface="Helvetica Neue"/>
                <a:sym typeface="Helvetica Neue"/>
              </a:rPr>
              <a:t>Nutzung</a:t>
            </a:r>
            <a:r>
              <a:rPr lang="en-US" sz="6400" b="1" dirty="0">
                <a:latin typeface="Helvetica Neue"/>
                <a:ea typeface="Helvetica Neue"/>
                <a:cs typeface="Helvetica Neue"/>
                <a:sym typeface="Helvetica Neue"/>
              </a:rPr>
              <a:t> der IDG* </a:t>
            </a:r>
          </a:p>
        </p:txBody>
      </p:sp>
      <p:sp>
        <p:nvSpPr>
          <p:cNvPr id="3" name="Textfeld 2">
            <a:extLst>
              <a:ext uri="{FF2B5EF4-FFF2-40B4-BE49-F238E27FC236}">
                <a16:creationId xmlns:a16="http://schemas.microsoft.com/office/drawing/2014/main" id="{A0F2BFE2-83CF-FD3B-C31B-0079928D8A5B}"/>
              </a:ext>
            </a:extLst>
          </p:cNvPr>
          <p:cNvSpPr txBox="1"/>
          <p:nvPr/>
        </p:nvSpPr>
        <p:spPr>
          <a:xfrm>
            <a:off x="2549237" y="13189527"/>
            <a:ext cx="4105611" cy="307777"/>
          </a:xfrm>
          <a:prstGeom prst="rect">
            <a:avLst/>
          </a:prstGeom>
          <a:noFill/>
        </p:spPr>
        <p:txBody>
          <a:bodyPr wrap="none" rtlCol="0">
            <a:spAutoFit/>
          </a:bodyPr>
          <a:lstStyle/>
          <a:p>
            <a:r>
              <a:rPr lang="de-DE" dirty="0"/>
              <a:t>*zu finden auf der Seite des IDG Hubs Hamburg: </a:t>
            </a:r>
          </a:p>
        </p:txBody>
      </p:sp>
    </p:spTree>
    <p:extLst>
      <p:ext uri="{BB962C8B-B14F-4D97-AF65-F5344CB8AC3E}">
        <p14:creationId xmlns:p14="http://schemas.microsoft.com/office/powerpoint/2010/main" val="2699994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F46C7B-D29F-368C-FEEC-CDFA125F8E5C}"/>
              </a:ext>
            </a:extLst>
          </p:cNvPr>
          <p:cNvSpPr>
            <a:spLocks noGrp="1"/>
          </p:cNvSpPr>
          <p:nvPr>
            <p:ph type="title"/>
          </p:nvPr>
        </p:nvSpPr>
        <p:spPr/>
        <p:txBody>
          <a:bodyPr rtlCol="0"/>
          <a:lstStyle>
            <a:defPPr>
              <a:defRPr lang="de-DE"/>
            </a:defPPr>
          </a:lstStyle>
          <a:p>
            <a:pPr rtl="0"/>
            <a:r>
              <a:rPr lang="de-DE" dirty="0"/>
              <a:t>Inhalt</a:t>
            </a:r>
          </a:p>
        </p:txBody>
      </p:sp>
      <p:graphicFrame>
        <p:nvGraphicFramePr>
          <p:cNvPr id="6" name="Tabelle 4">
            <a:extLst>
              <a:ext uri="{FF2B5EF4-FFF2-40B4-BE49-F238E27FC236}">
                <a16:creationId xmlns:a16="http://schemas.microsoft.com/office/drawing/2014/main" id="{0D6FB95E-6987-A57C-3663-3FD6F6FAC24E}"/>
              </a:ext>
            </a:extLst>
          </p:cNvPr>
          <p:cNvGraphicFramePr>
            <a:graphicFrameLocks noGrp="1"/>
          </p:cNvGraphicFramePr>
          <p:nvPr>
            <p:ph idx="1"/>
            <p:extLst>
              <p:ext uri="{D42A27DB-BD31-4B8C-83A1-F6EECF244321}">
                <p14:modId xmlns:p14="http://schemas.microsoft.com/office/powerpoint/2010/main" val="556994908"/>
              </p:ext>
            </p:extLst>
          </p:nvPr>
        </p:nvGraphicFramePr>
        <p:xfrm>
          <a:off x="1676401" y="3651250"/>
          <a:ext cx="21031194" cy="9229636"/>
        </p:xfrm>
        <a:graphic>
          <a:graphicData uri="http://schemas.openxmlformats.org/drawingml/2006/table">
            <a:tbl>
              <a:tblPr firstRow="1" bandRow="1"/>
              <a:tblGrid>
                <a:gridCol w="21031194">
                  <a:extLst>
                    <a:ext uri="{9D8B030D-6E8A-4147-A177-3AD203B41FA5}">
                      <a16:colId xmlns:a16="http://schemas.microsoft.com/office/drawing/2014/main" val="1563570424"/>
                    </a:ext>
                  </a:extLst>
                </a:gridCol>
              </a:tblGrid>
              <a:tr h="1645920">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1" dirty="0">
                          <a:latin typeface="+mn-lt"/>
                          <a:cs typeface="Gill Sans Light" panose="020B0302020104020203" pitchFamily="34" charset="-79"/>
                        </a:rPr>
                        <a:t>Warum wir jetzt handeln</a:t>
                      </a:r>
                      <a:r>
                        <a:rPr lang="de-DE" sz="4800" b="1" baseline="0" dirty="0">
                          <a:latin typeface="+mn-lt"/>
                          <a:cs typeface="Gill Sans Light" panose="020B0302020104020203" pitchFamily="34" charset="-79"/>
                        </a:rPr>
                        <a:t> müssen</a:t>
                      </a:r>
                      <a:endParaRPr lang="de-DE" sz="4800" b="1" dirty="0">
                        <a:latin typeface="+mn-lt"/>
                        <a:cs typeface="Gill Sans Light" panose="020B0302020104020203" pitchFamily="34" charset="-79"/>
                      </a:endParaRPr>
                    </a:p>
                    <a:p>
                      <a:pPr algn="r" rtl="0"/>
                      <a:r>
                        <a:rPr lang="de-DE" sz="4800" b="0" dirty="0">
                          <a:latin typeface="+mj-lt"/>
                        </a:rPr>
                        <a:t>3</a:t>
                      </a:r>
                    </a:p>
                  </a:txBody>
                  <a:tcPr marL="458862" marR="458862" marT="91440" marB="9144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958016">
                <a:tc>
                  <a:txBody>
                    <a:bodyPr/>
                    <a:lstStyle>
                      <a:defPPr>
                        <a:defRPr lang="de-DE"/>
                      </a:defPPr>
                    </a:lstStyle>
                    <a:p>
                      <a:pPr algn="r" rtl="0"/>
                      <a:r>
                        <a:rPr lang="de-DE" sz="4800" b="0" dirty="0"/>
                        <a:t>Vision für nachhaltigen Wandel: Die </a:t>
                      </a:r>
                      <a:r>
                        <a:rPr lang="de-DE" sz="4800" b="0" dirty="0" err="1"/>
                        <a:t>Inner</a:t>
                      </a:r>
                      <a:r>
                        <a:rPr lang="de-DE" sz="4800" b="0" dirty="0"/>
                        <a:t> Development Goals</a:t>
                      </a:r>
                    </a:p>
                    <a:p>
                      <a:pPr marL="0" algn="r" defTabSz="914400" rtl="0" eaLnBrk="1" latinLnBrk="0" hangingPunct="1"/>
                      <a:r>
                        <a:rPr lang="de-DE" sz="4800" b="0" kern="1200" dirty="0">
                          <a:solidFill>
                            <a:schemeClr val="tx1"/>
                          </a:solidFill>
                          <a:latin typeface="+mj-lt"/>
                          <a:ea typeface="+mn-ea"/>
                          <a:cs typeface="+mn-cs"/>
                        </a:rPr>
                        <a:t>6</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997974">
                <a:tc>
                  <a:txBody>
                    <a:bodyPr/>
                    <a:lstStyle>
                      <a:defPPr>
                        <a:defRPr lang="de-DE"/>
                      </a:defPPr>
                    </a:lstStyle>
                    <a:p>
                      <a:pPr algn="r" rtl="0"/>
                      <a:r>
                        <a:rPr lang="de-DE" sz="4800" b="0" dirty="0"/>
                        <a:t>Ganzheitliche Transformation des Systems</a:t>
                      </a:r>
                    </a:p>
                    <a:p>
                      <a:pPr marL="0" algn="r" defTabSz="914400" rtl="0" eaLnBrk="1" latinLnBrk="0" hangingPunct="1"/>
                      <a:r>
                        <a:rPr lang="de-DE" sz="4800" b="0" kern="1200" dirty="0">
                          <a:solidFill>
                            <a:schemeClr val="tx1"/>
                          </a:solidFill>
                          <a:latin typeface="+mj-lt"/>
                          <a:ea typeface="+mn-ea"/>
                          <a:cs typeface="+mn-cs"/>
                        </a:rPr>
                        <a:t>10</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918056">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t>Implementierung: Herausforderungen, Erfolgsfaktoren, Beispiele  </a:t>
                      </a:r>
                    </a:p>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kern="1200" dirty="0">
                          <a:solidFill>
                            <a:schemeClr val="tx1"/>
                          </a:solidFill>
                          <a:latin typeface="+mj-lt"/>
                          <a:ea typeface="+mn-ea"/>
                          <a:cs typeface="+mn-cs"/>
                        </a:rPr>
                        <a:t>13</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1709670">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t>Erste Schritte: Werde jetzt aktiv!</a:t>
                      </a:r>
                      <a:endParaRPr lang="de-DE" sz="4800" b="0" dirty="0">
                        <a:latin typeface="+mn-lt"/>
                        <a:cs typeface="Gill Sans Light" panose="020B0302020104020203" pitchFamily="34" charset="-79"/>
                      </a:endParaRPr>
                    </a:p>
                    <a:p>
                      <a:pPr marL="0" algn="r" defTabSz="914400" rtl="0" eaLnBrk="1" latinLnBrk="0" hangingPunct="1"/>
                      <a:r>
                        <a:rPr lang="de-DE" sz="4800" b="0" kern="1200" dirty="0">
                          <a:solidFill>
                            <a:schemeClr val="tx1"/>
                          </a:solidFill>
                          <a:latin typeface="+mj-lt"/>
                          <a:ea typeface="+mn-ea"/>
                          <a:cs typeface="+mn-cs"/>
                        </a:rPr>
                        <a:t>20</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2630787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F46C7B-D29F-368C-FEEC-CDFA125F8E5C}"/>
              </a:ext>
            </a:extLst>
          </p:cNvPr>
          <p:cNvSpPr>
            <a:spLocks noGrp="1"/>
          </p:cNvSpPr>
          <p:nvPr>
            <p:ph type="title"/>
          </p:nvPr>
        </p:nvSpPr>
        <p:spPr/>
        <p:txBody>
          <a:bodyPr rtlCol="0"/>
          <a:lstStyle>
            <a:defPPr>
              <a:defRPr lang="de-DE"/>
            </a:defPPr>
          </a:lstStyle>
          <a:p>
            <a:pPr rtl="0"/>
            <a:r>
              <a:rPr lang="de-DE" dirty="0"/>
              <a:t>Inhalt</a:t>
            </a:r>
          </a:p>
        </p:txBody>
      </p:sp>
      <p:graphicFrame>
        <p:nvGraphicFramePr>
          <p:cNvPr id="6" name="Tabelle 4">
            <a:extLst>
              <a:ext uri="{FF2B5EF4-FFF2-40B4-BE49-F238E27FC236}">
                <a16:creationId xmlns:a16="http://schemas.microsoft.com/office/drawing/2014/main" id="{0D6FB95E-6987-A57C-3663-3FD6F6FAC24E}"/>
              </a:ext>
            </a:extLst>
          </p:cNvPr>
          <p:cNvGraphicFramePr>
            <a:graphicFrameLocks noGrp="1"/>
          </p:cNvGraphicFramePr>
          <p:nvPr>
            <p:ph idx="1"/>
            <p:extLst>
              <p:ext uri="{D42A27DB-BD31-4B8C-83A1-F6EECF244321}">
                <p14:modId xmlns:p14="http://schemas.microsoft.com/office/powerpoint/2010/main" val="2403835859"/>
              </p:ext>
            </p:extLst>
          </p:nvPr>
        </p:nvGraphicFramePr>
        <p:xfrm>
          <a:off x="1676401" y="3651250"/>
          <a:ext cx="21031194" cy="9229636"/>
        </p:xfrm>
        <a:graphic>
          <a:graphicData uri="http://schemas.openxmlformats.org/drawingml/2006/table">
            <a:tbl>
              <a:tblPr firstRow="1" bandRow="1"/>
              <a:tblGrid>
                <a:gridCol w="21031194">
                  <a:extLst>
                    <a:ext uri="{9D8B030D-6E8A-4147-A177-3AD203B41FA5}">
                      <a16:colId xmlns:a16="http://schemas.microsoft.com/office/drawing/2014/main" val="1563570424"/>
                    </a:ext>
                  </a:extLst>
                </a:gridCol>
              </a:tblGrid>
              <a:tr h="1645920">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latin typeface="+mn-lt"/>
                          <a:cs typeface="Gill Sans Light" panose="020B0302020104020203" pitchFamily="34" charset="-79"/>
                        </a:rPr>
                        <a:t>Warum wir jetzt handeln</a:t>
                      </a:r>
                      <a:r>
                        <a:rPr lang="de-DE" sz="4800" b="0" baseline="0" dirty="0">
                          <a:latin typeface="+mn-lt"/>
                          <a:cs typeface="Gill Sans Light" panose="020B0302020104020203" pitchFamily="34" charset="-79"/>
                        </a:rPr>
                        <a:t> müssen</a:t>
                      </a:r>
                      <a:endParaRPr lang="de-DE" sz="4800" b="0" dirty="0">
                        <a:latin typeface="+mn-lt"/>
                        <a:cs typeface="Gill Sans Light" panose="020B0302020104020203" pitchFamily="34" charset="-79"/>
                      </a:endParaRPr>
                    </a:p>
                    <a:p>
                      <a:pPr algn="r" rtl="0"/>
                      <a:r>
                        <a:rPr lang="de-DE" sz="4800" b="0" dirty="0">
                          <a:latin typeface="+mj-lt"/>
                        </a:rPr>
                        <a:t>3</a:t>
                      </a:r>
                    </a:p>
                  </a:txBody>
                  <a:tcPr marL="458862" marR="458862" marT="91440" marB="9144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958016">
                <a:tc>
                  <a:txBody>
                    <a:bodyPr/>
                    <a:lstStyle>
                      <a:defPPr>
                        <a:defRPr lang="de-DE"/>
                      </a:defPPr>
                    </a:lstStyle>
                    <a:p>
                      <a:pPr algn="r" rtl="0"/>
                      <a:r>
                        <a:rPr lang="de-DE" sz="4800" b="0" dirty="0"/>
                        <a:t>Vision für nachhaltigen Wandel: Die </a:t>
                      </a:r>
                      <a:r>
                        <a:rPr lang="de-DE" sz="4800" b="0" dirty="0" err="1"/>
                        <a:t>Inner</a:t>
                      </a:r>
                      <a:r>
                        <a:rPr lang="de-DE" sz="4800" b="0" dirty="0"/>
                        <a:t> Development Goals</a:t>
                      </a:r>
                    </a:p>
                    <a:p>
                      <a:pPr marL="0" algn="r" defTabSz="914400" rtl="0" eaLnBrk="1" latinLnBrk="0" hangingPunct="1"/>
                      <a:r>
                        <a:rPr lang="de-DE" sz="4800" b="0" kern="1200" dirty="0">
                          <a:solidFill>
                            <a:schemeClr val="tx1"/>
                          </a:solidFill>
                          <a:latin typeface="+mj-lt"/>
                          <a:ea typeface="+mn-ea"/>
                          <a:cs typeface="+mn-cs"/>
                        </a:rPr>
                        <a:t>6</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997974">
                <a:tc>
                  <a:txBody>
                    <a:bodyPr/>
                    <a:lstStyle>
                      <a:defPPr>
                        <a:defRPr lang="de-DE"/>
                      </a:defPPr>
                    </a:lstStyle>
                    <a:p>
                      <a:pPr algn="r" rtl="0"/>
                      <a:r>
                        <a:rPr lang="de-DE" sz="4800" b="0" dirty="0"/>
                        <a:t>Ganzheitliche Transformation des Systems</a:t>
                      </a:r>
                    </a:p>
                    <a:p>
                      <a:pPr marL="0" algn="r" defTabSz="914400" rtl="0" eaLnBrk="1" latinLnBrk="0" hangingPunct="1"/>
                      <a:r>
                        <a:rPr lang="de-DE" sz="4800" b="0" kern="1200" dirty="0">
                          <a:solidFill>
                            <a:schemeClr val="tx1"/>
                          </a:solidFill>
                          <a:latin typeface="+mj-lt"/>
                          <a:ea typeface="+mn-ea"/>
                          <a:cs typeface="+mn-cs"/>
                        </a:rPr>
                        <a:t>10</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918056">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t>Implementierung: Herausforderungen, Erfolgsfaktoren, Beispiele </a:t>
                      </a:r>
                    </a:p>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kern="1200" dirty="0">
                          <a:solidFill>
                            <a:schemeClr val="tx1"/>
                          </a:solidFill>
                          <a:latin typeface="+mj-lt"/>
                          <a:ea typeface="+mn-ea"/>
                          <a:cs typeface="+mn-cs"/>
                        </a:rPr>
                        <a:t>13</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1709670">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1" dirty="0"/>
                        <a:t>Erste Schritte: Werde jetzt aktiv!</a:t>
                      </a:r>
                      <a:endParaRPr lang="de-DE" sz="4800" b="1" dirty="0">
                        <a:latin typeface="+mn-lt"/>
                        <a:cs typeface="Gill Sans Light" panose="020B0302020104020203" pitchFamily="34" charset="-79"/>
                      </a:endParaRPr>
                    </a:p>
                    <a:p>
                      <a:pPr marL="0" algn="r" defTabSz="914400" rtl="0" eaLnBrk="1" latinLnBrk="0" hangingPunct="1"/>
                      <a:r>
                        <a:rPr lang="de-DE" sz="4800" b="0" kern="1200" dirty="0">
                          <a:solidFill>
                            <a:schemeClr val="tx1"/>
                          </a:solidFill>
                          <a:latin typeface="+mj-lt"/>
                          <a:ea typeface="+mn-ea"/>
                          <a:cs typeface="+mn-cs"/>
                        </a:rPr>
                        <a:t>20</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103230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7A49C0DA-C8AE-5ECC-149A-D60ECFF8C1EB}"/>
              </a:ext>
            </a:extLst>
          </p:cNvPr>
          <p:cNvSpPr>
            <a:spLocks noGrp="1"/>
          </p:cNvSpPr>
          <p:nvPr>
            <p:ph type="title"/>
          </p:nvPr>
        </p:nvSpPr>
        <p:spPr>
          <a:xfrm>
            <a:off x="1828800" y="376463"/>
            <a:ext cx="20720304" cy="1828800"/>
          </a:xfrm>
        </p:spPr>
        <p:txBody>
          <a:bodyPr rtlCol="0"/>
          <a:lstStyle>
            <a:defPPr>
              <a:defRPr lang="de-DE"/>
            </a:defPPr>
          </a:lstStyle>
          <a:p>
            <a:pPr rtl="0"/>
            <a:r>
              <a:rPr lang="de-DE" dirty="0"/>
              <a:t>Häufige Fragen zu den IDGs und mögliche Antworten</a:t>
            </a:r>
          </a:p>
        </p:txBody>
      </p:sp>
      <p:sp>
        <p:nvSpPr>
          <p:cNvPr id="12" name="Inhaltsplatzhalter 11">
            <a:extLst>
              <a:ext uri="{FF2B5EF4-FFF2-40B4-BE49-F238E27FC236}">
                <a16:creationId xmlns:a16="http://schemas.microsoft.com/office/drawing/2014/main" id="{C6F2BA06-39BD-0413-D150-70F75EA6CC38}"/>
              </a:ext>
            </a:extLst>
          </p:cNvPr>
          <p:cNvSpPr>
            <a:spLocks noGrp="1"/>
          </p:cNvSpPr>
          <p:nvPr>
            <p:ph sz="quarter" idx="13"/>
          </p:nvPr>
        </p:nvSpPr>
        <p:spPr>
          <a:xfrm>
            <a:off x="1828798" y="3069232"/>
            <a:ext cx="9753602" cy="7808976"/>
          </a:xfrm>
          <a:noFill/>
          <a:ln>
            <a:noFill/>
          </a:ln>
        </p:spPr>
        <p:txBody>
          <a:bodyPr spcFirstLastPara="1" wrap="square" lIns="50800" tIns="50800" rIns="50800" bIns="50800" rtlCol="0" anchor="t" anchorCtr="0">
            <a:noAutofit/>
          </a:bodyPr>
          <a:lstStyle>
            <a:defPPr>
              <a:defRPr lang="de-DE"/>
            </a:defPPr>
          </a:lstStyle>
          <a:p>
            <a:pPr marL="0" indent="0">
              <a:buNone/>
            </a:pPr>
            <a:r>
              <a:rPr lang="de-DE" sz="2600" b="1" dirty="0"/>
              <a:t>Kann man das messen? </a:t>
            </a:r>
            <a:r>
              <a:rPr lang="de-DE" sz="2600" dirty="0"/>
              <a:t>Der konkrete Einfluss einer Maßnahme oder generell der Implementierung der IDGs ist in komplexen Systemen bisher sehr schwer zu messen. Werde kreativ und entwickle individuelle KPIs für Dein Unternehmen, bspw. die Fluktuationsrate, Mitarbeiterzufriedenheit. </a:t>
            </a:r>
          </a:p>
          <a:p>
            <a:pPr marL="0" indent="0">
              <a:buNone/>
            </a:pPr>
            <a:r>
              <a:rPr lang="de-DE" sz="2600" b="1" dirty="0"/>
              <a:t>Ist das nicht zu weit weg vom Business? </a:t>
            </a:r>
            <a:r>
              <a:rPr lang="de-DE" sz="2600" dirty="0"/>
              <a:t>Nein, die IDGs fördern direkt die Geschäftsentwicklung und Nachhaltigkeit, indem sie die inneren Fähigkeiten der Mitarbeiter stärken. Dies trägt zur Steigerung der Effizienz und Innovationskraft bei.</a:t>
            </a:r>
          </a:p>
          <a:p>
            <a:pPr marL="0" indent="0">
              <a:buNone/>
            </a:pPr>
            <a:r>
              <a:rPr lang="de-DE" sz="2600" b="1" dirty="0"/>
              <a:t>Hat das nur mit Klima und Umwelt zu tun? </a:t>
            </a:r>
            <a:r>
              <a:rPr lang="de-DE" sz="2600" dirty="0"/>
              <a:t>Nein, die IDGs betreffen alle Bereiche der inneren und äußeren Entwicklung und sind somit umfassend anwendbar. Sie unterstützen die ganzheitliche Entwicklung der Mitarbeiter und tragen zur nachhaltigen Transformation des Unternehmens bei.</a:t>
            </a:r>
          </a:p>
          <a:p>
            <a:pPr marL="0" indent="0">
              <a:buNone/>
            </a:pPr>
            <a:r>
              <a:rPr lang="de-DE" sz="2600" b="1" dirty="0"/>
              <a:t>Welche Unternehmen können von den IDGs profitieren? </a:t>
            </a:r>
            <a:r>
              <a:rPr lang="de-DE" sz="2600" dirty="0"/>
              <a:t>Die IDGs sind für Unternehmen jeder Größe und Branche geeignet, die bereit sind, in die persönliche und organisatorische Entwicklung zu investieren. Besonders vorteilhaft sind sie für Unternehmen, die langfristige Nachhaltigkeit und eine positive Unternehmenskultur anstreben.</a:t>
            </a:r>
          </a:p>
          <a:p>
            <a:pPr marL="0" indent="0">
              <a:buNone/>
            </a:pPr>
            <a:endParaRPr lang="de-DE" sz="2600" b="1" dirty="0"/>
          </a:p>
        </p:txBody>
      </p:sp>
      <p:sp>
        <p:nvSpPr>
          <p:cNvPr id="25" name="Inhaltsplatzhalter 24">
            <a:extLst>
              <a:ext uri="{FF2B5EF4-FFF2-40B4-BE49-F238E27FC236}">
                <a16:creationId xmlns:a16="http://schemas.microsoft.com/office/drawing/2014/main" id="{7798761A-B671-4825-623F-F4726F2BDF28}"/>
              </a:ext>
            </a:extLst>
          </p:cNvPr>
          <p:cNvSpPr>
            <a:spLocks noGrp="1"/>
          </p:cNvSpPr>
          <p:nvPr>
            <p:ph sz="quarter" idx="12"/>
          </p:nvPr>
        </p:nvSpPr>
        <p:spPr>
          <a:xfrm>
            <a:off x="12188952" y="3063136"/>
            <a:ext cx="10129158" cy="7808976"/>
          </a:xfrm>
        </p:spPr>
        <p:txBody>
          <a:bodyPr rtlCol="0">
            <a:noAutofit/>
          </a:bodyPr>
          <a:lstStyle>
            <a:defPPr>
              <a:defRPr lang="de-DE"/>
            </a:defPPr>
          </a:lstStyle>
          <a:p>
            <a:r>
              <a:rPr lang="de-DE" sz="2600" b="1" dirty="0"/>
              <a:t>Wie lange dauert die Implementierung? </a:t>
            </a:r>
            <a:r>
              <a:rPr lang="de-DE" sz="2600" dirty="0"/>
              <a:t>Die Implementierung der IDGs ist ein fortlaufender Prozess und kann je nach Breite und Tiefe der Implementierung, Unternehmensgröße und -struktur zwischen 6 Monaten und mehreren Jahren dauern. Erste spürbare Veränderungen sind jedoch sehr schnell spürbar.</a:t>
            </a:r>
          </a:p>
          <a:p>
            <a:r>
              <a:rPr lang="de-DE" sz="2600" b="1" dirty="0"/>
              <a:t>Welche Ressourcen sind erforderlich?</a:t>
            </a:r>
            <a:r>
              <a:rPr lang="de-DE" sz="2600" dirty="0"/>
              <a:t> Ressourcen umfassen Zeit, Budget für Schulungen und Workshops sowie die Bereitschaft, organisatorische Veränderungen zu unterstützen. Die Führungsebene spielt eine entscheidende Rolle bei der Bereitstellung und Zuweisung dieser Ressourcen.</a:t>
            </a:r>
          </a:p>
          <a:p>
            <a:r>
              <a:rPr lang="de-DE" sz="2600" b="1" dirty="0"/>
              <a:t>Welche Herausforderungen könnten auftreten? </a:t>
            </a:r>
            <a:r>
              <a:rPr lang="de-DE" sz="2600" dirty="0"/>
              <a:t>Mögliche Herausforderungen sind Widerstand gegen Veränderungen, unklare Erwartungen und die Notwendigkeit, bestehende Strukturen und Prozesse anzupassen. Diese können durch klare Kommunikation, gezielte Schulungen und Feedback überwunden werden.</a:t>
            </a:r>
          </a:p>
          <a:p>
            <a:r>
              <a:rPr lang="de-DE" sz="2600" b="1" dirty="0"/>
              <a:t>Wieso brauche ich jetzt neue Lösungen, ich weiß doch, wie man ein Unternehmen managt? </a:t>
            </a:r>
            <a:r>
              <a:rPr lang="de-DE" sz="2600" dirty="0" err="1"/>
              <a:t>What</a:t>
            </a:r>
            <a:r>
              <a:rPr lang="de-DE" sz="2600" dirty="0"/>
              <a:t> </a:t>
            </a:r>
            <a:r>
              <a:rPr lang="de-DE" sz="2600" dirty="0" err="1"/>
              <a:t>brought</a:t>
            </a:r>
            <a:r>
              <a:rPr lang="de-DE" sz="2600" dirty="0"/>
              <a:t> </a:t>
            </a:r>
            <a:r>
              <a:rPr lang="de-DE" sz="2600" dirty="0" err="1"/>
              <a:t>us</a:t>
            </a:r>
            <a:r>
              <a:rPr lang="de-DE" sz="2600" dirty="0"/>
              <a:t> </a:t>
            </a:r>
            <a:r>
              <a:rPr lang="de-DE" sz="2600" dirty="0" err="1"/>
              <a:t>here</a:t>
            </a:r>
            <a:r>
              <a:rPr lang="de-DE" sz="2600" dirty="0"/>
              <a:t> </a:t>
            </a:r>
            <a:r>
              <a:rPr lang="de-DE" sz="2600" dirty="0" err="1"/>
              <a:t>won‘t</a:t>
            </a:r>
            <a:r>
              <a:rPr lang="de-DE" sz="2600" dirty="0"/>
              <a:t> </a:t>
            </a:r>
            <a:r>
              <a:rPr lang="de-DE" sz="2600" dirty="0" err="1"/>
              <a:t>get</a:t>
            </a:r>
            <a:r>
              <a:rPr lang="de-DE" sz="2600" dirty="0"/>
              <a:t> </a:t>
            </a:r>
            <a:r>
              <a:rPr lang="de-DE" sz="2600" dirty="0" err="1"/>
              <a:t>you</a:t>
            </a:r>
            <a:r>
              <a:rPr lang="de-DE" sz="2600" dirty="0"/>
              <a:t> </a:t>
            </a:r>
            <a:r>
              <a:rPr lang="de-DE" sz="2600" dirty="0" err="1"/>
              <a:t>there</a:t>
            </a:r>
            <a:r>
              <a:rPr lang="de-DE" sz="2600" dirty="0"/>
              <a:t>. Wir brauchen lebenslanges Lernen, um den Herausforderungen zu begegnen. Die IDGs unterstützen uns dabei, dies zu tun. </a:t>
            </a:r>
            <a:r>
              <a:rPr lang="de-DE" sz="2600" dirty="0">
                <a:hlinkClick r:id="rId3"/>
              </a:rPr>
              <a:t>Videolink</a:t>
            </a:r>
            <a:endParaRPr lang="de-DE" sz="2600" dirty="0"/>
          </a:p>
          <a:p>
            <a:pPr rtl="0"/>
            <a:endParaRPr lang="de-DE" sz="2600" dirty="0"/>
          </a:p>
        </p:txBody>
      </p:sp>
      <p:sp>
        <p:nvSpPr>
          <p:cNvPr id="5" name="Foliennummernplatzhalter 4">
            <a:extLst>
              <a:ext uri="{FF2B5EF4-FFF2-40B4-BE49-F238E27FC236}">
                <a16:creationId xmlns:a16="http://schemas.microsoft.com/office/drawing/2014/main" id="{AF012FDC-7484-2B3B-E496-144348256B81}"/>
              </a:ext>
            </a:extLst>
          </p:cNvPr>
          <p:cNvSpPr>
            <a:spLocks noGrp="1"/>
          </p:cNvSpPr>
          <p:nvPr>
            <p:ph type="sldNum" sz="quarter" idx="4"/>
          </p:nvPr>
        </p:nvSpPr>
        <p:spPr>
          <a:xfrm>
            <a:off x="22707600" y="12240009"/>
            <a:ext cx="1322832" cy="830997"/>
          </a:xfrm>
        </p:spPr>
        <p:txBody>
          <a:bodyPr rtlCol="0"/>
          <a:lstStyle>
            <a:defPPr>
              <a:defRPr lang="de-DE"/>
            </a:defPPr>
          </a:lstStyle>
          <a:p>
            <a:pPr rtl="0"/>
            <a:fld id="{58FB4751-880F-D840-AAA9-3A15815CC996}" type="slidenum">
              <a:rPr lang="de-DE" smtClean="0"/>
              <a:pPr rtl="0"/>
              <a:t>21</a:t>
            </a:fld>
            <a:endParaRPr lang="de-DE" dirty="0"/>
          </a:p>
        </p:txBody>
      </p:sp>
    </p:spTree>
    <p:extLst>
      <p:ext uri="{BB962C8B-B14F-4D97-AF65-F5344CB8AC3E}">
        <p14:creationId xmlns:p14="http://schemas.microsoft.com/office/powerpoint/2010/main" val="3833351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p:nvPr/>
        </p:nvSpPr>
        <p:spPr>
          <a:xfrm>
            <a:off x="1246909" y="1313661"/>
            <a:ext cx="23130995" cy="952262"/>
          </a:xfrm>
          <a:prstGeom prst="rect">
            <a:avLst/>
          </a:prstGeom>
          <a:noFill/>
          <a:ln>
            <a:noFill/>
          </a:ln>
        </p:spPr>
        <p:txBody>
          <a:bodyPr spcFirstLastPara="1" wrap="square" lIns="50800" tIns="50800" rIns="50800" bIns="50800" rtlCol="0" anchor="b" anchorCtr="0">
            <a:normAutofit/>
          </a:bodyPr>
          <a:lstStyle/>
          <a:p>
            <a:pPr>
              <a:lnSpc>
                <a:spcPct val="80000"/>
              </a:lnSpc>
              <a:buSzPts val="8500"/>
            </a:pPr>
            <a:r>
              <a:rPr lang="en-US" sz="6400" b="1" dirty="0" err="1">
                <a:latin typeface="Helvetica Neue"/>
                <a:ea typeface="Helvetica Neue"/>
                <a:cs typeface="Helvetica Neue"/>
                <a:sym typeface="Helvetica Neue"/>
              </a:rPr>
              <a:t>Werde</a:t>
            </a:r>
            <a:r>
              <a:rPr lang="en-US" sz="6400" b="1" dirty="0">
                <a:latin typeface="Helvetica Neue"/>
                <a:ea typeface="Helvetica Neue"/>
                <a:cs typeface="Helvetica Neue"/>
                <a:sym typeface="Helvetica Neue"/>
              </a:rPr>
              <a:t> </a:t>
            </a:r>
            <a:r>
              <a:rPr lang="en-US" sz="6400" b="1" dirty="0" err="1">
                <a:latin typeface="Helvetica Neue"/>
                <a:ea typeface="Helvetica Neue"/>
                <a:cs typeface="Helvetica Neue"/>
                <a:sym typeface="Helvetica Neue"/>
              </a:rPr>
              <a:t>jetzt</a:t>
            </a:r>
            <a:r>
              <a:rPr lang="en-US" sz="6400" b="1" dirty="0">
                <a:latin typeface="Helvetica Neue"/>
                <a:ea typeface="Helvetica Neue"/>
                <a:cs typeface="Helvetica Neue"/>
                <a:sym typeface="Helvetica Neue"/>
              </a:rPr>
              <a:t> </a:t>
            </a:r>
            <a:r>
              <a:rPr lang="en-US" sz="6400" b="1" dirty="0" err="1">
                <a:latin typeface="Helvetica Neue"/>
                <a:ea typeface="Helvetica Neue"/>
                <a:cs typeface="Helvetica Neue"/>
                <a:sym typeface="Helvetica Neue"/>
              </a:rPr>
              <a:t>aktiv</a:t>
            </a:r>
            <a:r>
              <a:rPr lang="en-US" sz="6400" b="1" dirty="0">
                <a:latin typeface="Helvetica Neue"/>
                <a:ea typeface="Helvetica Neue"/>
                <a:cs typeface="Helvetica Neue"/>
                <a:sym typeface="Helvetica Neue"/>
              </a:rPr>
              <a:t>!</a:t>
            </a:r>
          </a:p>
        </p:txBody>
      </p:sp>
      <p:sp>
        <p:nvSpPr>
          <p:cNvPr id="4" name="Object 3"/>
          <p:cNvSpPr/>
          <p:nvPr/>
        </p:nvSpPr>
        <p:spPr>
          <a:xfrm>
            <a:off x="1677399" y="4083777"/>
            <a:ext cx="2856786" cy="2856786"/>
          </a:xfrm>
          <a:prstGeom prst="ellipse">
            <a:avLst/>
          </a:prstGeom>
          <a:solidFill>
            <a:srgbClr val="B9D5B1"/>
          </a:solidFill>
        </p:spPr>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1312" y="4834720"/>
            <a:ext cx="971308" cy="1276030"/>
          </a:xfrm>
          <a:prstGeom prst="rect">
            <a:avLst/>
          </a:prstGeom>
        </p:spPr>
      </p:pic>
      <p:sp>
        <p:nvSpPr>
          <p:cNvPr id="6" name="Object 5"/>
          <p:cNvSpPr/>
          <p:nvPr/>
        </p:nvSpPr>
        <p:spPr>
          <a:xfrm>
            <a:off x="-382343" y="7116731"/>
            <a:ext cx="6976270" cy="457086"/>
          </a:xfrm>
          <a:prstGeom prst="rect">
            <a:avLst/>
          </a:prstGeom>
          <a:noFill/>
        </p:spPr>
        <p:txBody>
          <a:bodyPr wrap="square" lIns="0" tIns="0" rIns="0" bIns="0" rtlCol="0" anchor="t"/>
          <a:lstStyle/>
          <a:p>
            <a:pPr algn="ctr">
              <a:lnSpc>
                <a:spcPts val="3628"/>
              </a:lnSpc>
            </a:pP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Selbsttest durchführen</a:t>
            </a:r>
            <a:endParaRPr lang="en-US" sz="23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Object 6"/>
          <p:cNvSpPr/>
          <p:nvPr/>
        </p:nvSpPr>
        <p:spPr>
          <a:xfrm>
            <a:off x="892271" y="7746710"/>
            <a:ext cx="4380599" cy="1675980"/>
          </a:xfrm>
          <a:prstGeom prst="rect">
            <a:avLst/>
          </a:prstGeom>
          <a:noFill/>
        </p:spPr>
        <p:txBody>
          <a:bodyPr wrap="square" lIns="0" tIns="0" rIns="0" bIns="0" rtlCol="0" anchor="t"/>
          <a:lstStyle/>
          <a:p>
            <a:pPr algn="ctr">
              <a:lnSpc>
                <a:spcPts val="3360"/>
              </a:lnSpc>
              <a:spcBef>
                <a:spcPts val="1336"/>
              </a:spcBef>
            </a:pP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Nutze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den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hlinkClick r:id="rId5"/>
              </a:rPr>
              <a:t>IDG-Selbsttest</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um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Deine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persönlichen Stärken und Entwicklungspotenziale zu identifizieren.</a:t>
            </a: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7"/>
          <p:cNvSpPr/>
          <p:nvPr/>
        </p:nvSpPr>
        <p:spPr>
          <a:xfrm>
            <a:off x="6133143" y="4083777"/>
            <a:ext cx="2856786" cy="2856786"/>
          </a:xfrm>
          <a:prstGeom prst="ellipse">
            <a:avLst/>
          </a:prstGeom>
          <a:solidFill>
            <a:srgbClr val="B9D5B1"/>
          </a:solidFill>
        </p:spPr>
      </p:sp>
      <p:sp>
        <p:nvSpPr>
          <p:cNvPr id="10" name="Object 9"/>
          <p:cNvSpPr/>
          <p:nvPr/>
        </p:nvSpPr>
        <p:spPr>
          <a:xfrm>
            <a:off x="3759152" y="7116731"/>
            <a:ext cx="7604764" cy="457086"/>
          </a:xfrm>
          <a:prstGeom prst="rect">
            <a:avLst/>
          </a:prstGeom>
          <a:noFill/>
        </p:spPr>
        <p:txBody>
          <a:bodyPr wrap="square" lIns="0" tIns="0" rIns="0" bIns="0" rtlCol="0" anchor="t"/>
          <a:lstStyle/>
          <a:p>
            <a:pPr algn="ctr">
              <a:lnSpc>
                <a:spcPts val="3628"/>
              </a:lnSpc>
            </a:pP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Werkzeugkoffer</a:t>
            </a: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 </a:t>
            </a: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nutzen</a:t>
            </a:r>
            <a:endParaRPr lang="en-US" sz="23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0"/>
          <p:cNvSpPr/>
          <p:nvPr/>
        </p:nvSpPr>
        <p:spPr>
          <a:xfrm>
            <a:off x="5231536" y="7780947"/>
            <a:ext cx="4775248" cy="1675980"/>
          </a:xfrm>
          <a:prstGeom prst="rect">
            <a:avLst/>
          </a:prstGeom>
          <a:noFill/>
        </p:spPr>
        <p:txBody>
          <a:bodyPr wrap="square" lIns="0" tIns="0" rIns="0" bIns="0" rtlCol="0" anchor="t"/>
          <a:lstStyle/>
          <a:p>
            <a:pPr algn="ctr">
              <a:lnSpc>
                <a:spcPts val="3360"/>
              </a:lnSpc>
              <a:spcBef>
                <a:spcPts val="1336"/>
              </a:spcBef>
            </a:pP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Es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gibt</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viele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Beispiele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Methoden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Tools und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Übungen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um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sich</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den IDGs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nähern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sie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in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eine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Organisation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bringen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Fang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hlinkClick r:id="rId5"/>
              </a:rPr>
              <a:t>hier</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an! </a:t>
            </a: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Object 11"/>
          <p:cNvSpPr/>
          <p:nvPr/>
        </p:nvSpPr>
        <p:spPr>
          <a:xfrm>
            <a:off x="10949107" y="4083777"/>
            <a:ext cx="2856786" cy="2856786"/>
          </a:xfrm>
          <a:prstGeom prst="ellipse">
            <a:avLst/>
          </a:prstGeom>
          <a:solidFill>
            <a:srgbClr val="B9D5B1"/>
          </a:solidFill>
        </p:spPr>
      </p:sp>
      <p:pic>
        <p:nvPicPr>
          <p:cNvPr id="13" name="Object 1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41415" y="4876031"/>
            <a:ext cx="1276030" cy="1276030"/>
          </a:xfrm>
          <a:prstGeom prst="rect">
            <a:avLst/>
          </a:prstGeom>
        </p:spPr>
      </p:pic>
      <p:sp>
        <p:nvSpPr>
          <p:cNvPr id="14" name="Object 13"/>
          <p:cNvSpPr/>
          <p:nvPr/>
        </p:nvSpPr>
        <p:spPr>
          <a:xfrm>
            <a:off x="8889365" y="7116731"/>
            <a:ext cx="6976270" cy="457086"/>
          </a:xfrm>
          <a:prstGeom prst="rect">
            <a:avLst/>
          </a:prstGeom>
          <a:noFill/>
        </p:spPr>
        <p:txBody>
          <a:bodyPr wrap="square" lIns="0" tIns="0" rIns="0" bIns="0" rtlCol="0" anchor="t"/>
          <a:lstStyle/>
          <a:p>
            <a:pPr algn="ctr">
              <a:lnSpc>
                <a:spcPts val="3628"/>
              </a:lnSpc>
            </a:pP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Mitglied</a:t>
            </a: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 </a:t>
            </a: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werden</a:t>
            </a:r>
            <a:endParaRPr lang="en-US" sz="23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Object 14"/>
          <p:cNvSpPr/>
          <p:nvPr/>
        </p:nvSpPr>
        <p:spPr>
          <a:xfrm>
            <a:off x="10261799" y="7772708"/>
            <a:ext cx="4380599" cy="1675980"/>
          </a:xfrm>
          <a:prstGeom prst="rect">
            <a:avLst/>
          </a:prstGeom>
          <a:noFill/>
        </p:spPr>
        <p:txBody>
          <a:bodyPr wrap="square" lIns="0" tIns="0" rIns="0" bIns="0" rtlCol="0" anchor="t"/>
          <a:lstStyle/>
          <a:p>
            <a:pPr algn="ctr">
              <a:lnSpc>
                <a:spcPts val="3360"/>
              </a:lnSpc>
              <a:spcBef>
                <a:spcPts val="1336"/>
              </a:spcBef>
            </a:pP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Nimm</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an der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hlinkClick r:id="rId8"/>
              </a:rPr>
              <a:t>offiziellen LinkedIn-Gruppe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der IDGs in HH teil, um von den Erfahrungen anderer zu lernen und Dich zu vernetzen.</a:t>
            </a: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bject 15"/>
          <p:cNvSpPr/>
          <p:nvPr/>
        </p:nvSpPr>
        <p:spPr>
          <a:xfrm>
            <a:off x="0" y="11274781"/>
            <a:ext cx="24377904" cy="2437790"/>
          </a:xfrm>
          <a:prstGeom prst="rect">
            <a:avLst/>
          </a:prstGeom>
          <a:solidFill>
            <a:srgbClr val="143642"/>
          </a:solidFill>
        </p:spPr>
      </p:sp>
      <p:sp>
        <p:nvSpPr>
          <p:cNvPr id="17" name="Object 16"/>
          <p:cNvSpPr/>
          <p:nvPr/>
        </p:nvSpPr>
        <p:spPr>
          <a:xfrm>
            <a:off x="180930" y="11899703"/>
            <a:ext cx="24016044" cy="1142714"/>
          </a:xfrm>
          <a:prstGeom prst="rect">
            <a:avLst/>
          </a:prstGeom>
          <a:noFill/>
        </p:spPr>
        <p:txBody>
          <a:bodyPr wrap="square" lIns="0" tIns="0" rIns="0" bIns="0" rtlCol="0" anchor="t"/>
          <a:lstStyle/>
          <a:p>
            <a:pPr algn="ctr">
              <a:lnSpc>
                <a:spcPts val="4536"/>
              </a:lnSpc>
            </a:pP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Durch diese konkreten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Schritte</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wirkst</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Du aktiv an der Implementierung der IDGs in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Deinem</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Unternehmen</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mit</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a:t>
            </a:r>
          </a:p>
          <a:p>
            <a:pPr algn="ctr">
              <a:lnSpc>
                <a:spcPts val="4536"/>
              </a:lnSpc>
            </a:pP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und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profitierst</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von den Synergien der Community.</a:t>
            </a:r>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Object 11">
            <a:extLst>
              <a:ext uri="{FF2B5EF4-FFF2-40B4-BE49-F238E27FC236}">
                <a16:creationId xmlns:a16="http://schemas.microsoft.com/office/drawing/2014/main" id="{E33D2FEE-9C85-7A0B-CD11-9F6B2361F8E5}"/>
              </a:ext>
            </a:extLst>
          </p:cNvPr>
          <p:cNvSpPr/>
          <p:nvPr/>
        </p:nvSpPr>
        <p:spPr>
          <a:xfrm>
            <a:off x="15625015" y="4084420"/>
            <a:ext cx="2856786" cy="2856786"/>
          </a:xfrm>
          <a:prstGeom prst="ellipse">
            <a:avLst/>
          </a:prstGeom>
          <a:solidFill>
            <a:srgbClr val="B9D5B1"/>
          </a:solidFill>
        </p:spPr>
      </p:sp>
      <p:sp>
        <p:nvSpPr>
          <p:cNvPr id="19" name="Object 11">
            <a:extLst>
              <a:ext uri="{FF2B5EF4-FFF2-40B4-BE49-F238E27FC236}">
                <a16:creationId xmlns:a16="http://schemas.microsoft.com/office/drawing/2014/main" id="{A96B7774-DE48-F439-D8A1-0F85233EC5AE}"/>
              </a:ext>
            </a:extLst>
          </p:cNvPr>
          <p:cNvSpPr/>
          <p:nvPr/>
        </p:nvSpPr>
        <p:spPr>
          <a:xfrm>
            <a:off x="20190087" y="4044342"/>
            <a:ext cx="2856786" cy="2856786"/>
          </a:xfrm>
          <a:prstGeom prst="ellipse">
            <a:avLst/>
          </a:prstGeom>
          <a:solidFill>
            <a:srgbClr val="B9D5B1"/>
          </a:solidFill>
        </p:spPr>
      </p:sp>
      <p:sp>
        <p:nvSpPr>
          <p:cNvPr id="20" name="Object 13">
            <a:extLst>
              <a:ext uri="{FF2B5EF4-FFF2-40B4-BE49-F238E27FC236}">
                <a16:creationId xmlns:a16="http://schemas.microsoft.com/office/drawing/2014/main" id="{1D0BA355-ED2A-A387-6FBE-853C94EE683D}"/>
              </a:ext>
            </a:extLst>
          </p:cNvPr>
          <p:cNvSpPr/>
          <p:nvPr/>
        </p:nvSpPr>
        <p:spPr>
          <a:xfrm>
            <a:off x="13576227" y="7169565"/>
            <a:ext cx="6976270" cy="457086"/>
          </a:xfrm>
          <a:prstGeom prst="rect">
            <a:avLst/>
          </a:prstGeom>
          <a:noFill/>
        </p:spPr>
        <p:txBody>
          <a:bodyPr wrap="square" lIns="0" tIns="0" rIns="0" bIns="0" rtlCol="0" anchor="t"/>
          <a:lstStyle/>
          <a:p>
            <a:pPr algn="ctr">
              <a:lnSpc>
                <a:spcPts val="3628"/>
              </a:lnSpc>
            </a:pP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IDG </a:t>
            </a: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Bewegung</a:t>
            </a: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 </a:t>
            </a: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entdecken</a:t>
            </a:r>
            <a:endParaRPr lang="en-US" sz="23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Object 14">
            <a:extLst>
              <a:ext uri="{FF2B5EF4-FFF2-40B4-BE49-F238E27FC236}">
                <a16:creationId xmlns:a16="http://schemas.microsoft.com/office/drawing/2014/main" id="{EA612D87-C98D-8725-0AD3-C9DAA01CB622}"/>
              </a:ext>
            </a:extLst>
          </p:cNvPr>
          <p:cNvSpPr/>
          <p:nvPr/>
        </p:nvSpPr>
        <p:spPr>
          <a:xfrm>
            <a:off x="14948661" y="7825542"/>
            <a:ext cx="4380599" cy="1675980"/>
          </a:xfrm>
          <a:prstGeom prst="rect">
            <a:avLst/>
          </a:prstGeom>
          <a:noFill/>
        </p:spPr>
        <p:txBody>
          <a:bodyPr wrap="square" lIns="0" tIns="0" rIns="0" bIns="0" rtlCol="0" anchor="t"/>
          <a:lstStyle/>
          <a:p>
            <a:pPr algn="ctr">
              <a:lnSpc>
                <a:spcPts val="3360"/>
              </a:lnSpc>
              <a:spcBef>
                <a:spcPts val="1336"/>
              </a:spcBef>
            </a:pP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Tauche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tiefer</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auf der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hlinkClick r:id="rId9"/>
              </a:rPr>
              <a:t>Homepage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der IDGs in das Thema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ein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viele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Ideen,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Beispiele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Inspiration, Gruppen, Partner und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Austausch</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Object 13">
            <a:extLst>
              <a:ext uri="{FF2B5EF4-FFF2-40B4-BE49-F238E27FC236}">
                <a16:creationId xmlns:a16="http://schemas.microsoft.com/office/drawing/2014/main" id="{1237B2F3-47C8-25AB-44DB-C028DBE94919}"/>
              </a:ext>
            </a:extLst>
          </p:cNvPr>
          <p:cNvSpPr/>
          <p:nvPr/>
        </p:nvSpPr>
        <p:spPr>
          <a:xfrm>
            <a:off x="18219690" y="7129037"/>
            <a:ext cx="6976270" cy="457086"/>
          </a:xfrm>
          <a:prstGeom prst="rect">
            <a:avLst/>
          </a:prstGeom>
          <a:noFill/>
        </p:spPr>
        <p:txBody>
          <a:bodyPr wrap="square" lIns="0" tIns="0" rIns="0" bIns="0" rtlCol="0" anchor="t"/>
          <a:lstStyle/>
          <a:p>
            <a:pPr algn="ctr">
              <a:lnSpc>
                <a:spcPts val="3628"/>
              </a:lnSpc>
            </a:pP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Use Cases </a:t>
            </a: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lesen</a:t>
            </a:r>
            <a:endParaRPr lang="en-US" sz="23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Object 14">
            <a:extLst>
              <a:ext uri="{FF2B5EF4-FFF2-40B4-BE49-F238E27FC236}">
                <a16:creationId xmlns:a16="http://schemas.microsoft.com/office/drawing/2014/main" id="{A034F261-1741-A87B-86DA-5969D005C78E}"/>
              </a:ext>
            </a:extLst>
          </p:cNvPr>
          <p:cNvSpPr/>
          <p:nvPr/>
        </p:nvSpPr>
        <p:spPr>
          <a:xfrm>
            <a:off x="19592124" y="7785014"/>
            <a:ext cx="4380599" cy="1675980"/>
          </a:xfrm>
          <a:prstGeom prst="rect">
            <a:avLst/>
          </a:prstGeom>
          <a:noFill/>
        </p:spPr>
        <p:txBody>
          <a:bodyPr wrap="square" lIns="0" tIns="0" rIns="0" bIns="0" rtlCol="0" anchor="t"/>
          <a:lstStyle/>
          <a:p>
            <a:pPr algn="ctr">
              <a:lnSpc>
                <a:spcPts val="3360"/>
              </a:lnSpc>
              <a:spcBef>
                <a:spcPts val="1336"/>
              </a:spcBef>
            </a:pP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Lass Dich von den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hlinkClick r:id="rId10"/>
              </a:rPr>
              <a:t>Use Cases von Partnerunternehmen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der IDGs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inspirieren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finde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Deinen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individuellen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Startpunkt</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7" name="Grafik 26">
            <a:extLst>
              <a:ext uri="{FF2B5EF4-FFF2-40B4-BE49-F238E27FC236}">
                <a16:creationId xmlns:a16="http://schemas.microsoft.com/office/drawing/2014/main" id="{0C0C6267-DFC9-135D-71DB-961102049892}"/>
              </a:ext>
            </a:extLst>
          </p:cNvPr>
          <p:cNvPicPr>
            <a:picLocks noChangeAspect="1"/>
          </p:cNvPicPr>
          <p:nvPr/>
        </p:nvPicPr>
        <p:blipFill>
          <a:blip r:embed="rId11"/>
          <a:stretch>
            <a:fillRect/>
          </a:stretch>
        </p:blipFill>
        <p:spPr>
          <a:xfrm>
            <a:off x="20879776" y="5022799"/>
            <a:ext cx="1656097" cy="971469"/>
          </a:xfrm>
          <a:prstGeom prst="rect">
            <a:avLst/>
          </a:prstGeom>
        </p:spPr>
      </p:pic>
      <p:pic>
        <p:nvPicPr>
          <p:cNvPr id="29" name="Grafik 28" descr="Koffer">
            <a:extLst>
              <a:ext uri="{FF2B5EF4-FFF2-40B4-BE49-F238E27FC236}">
                <a16:creationId xmlns:a16="http://schemas.microsoft.com/office/drawing/2014/main" id="{E8748714-7E79-D458-86A3-CFEDECAA10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58639" y="4883159"/>
            <a:ext cx="1221984" cy="1221984"/>
          </a:xfrm>
          <a:prstGeom prst="rect">
            <a:avLst/>
          </a:prstGeom>
        </p:spPr>
      </p:pic>
      <p:pic>
        <p:nvPicPr>
          <p:cNvPr id="9" name="Object 8"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331407" y="4853460"/>
            <a:ext cx="1333166" cy="13903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5B69DE0-30ED-2696-0CB1-95EBA4C50424}"/>
              </a:ext>
            </a:extLst>
          </p:cNvPr>
          <p:cNvPicPr>
            <a:picLocks noChangeAspect="1"/>
          </p:cNvPicPr>
          <p:nvPr/>
        </p:nvPicPr>
        <p:blipFill>
          <a:blip r:embed="rId3"/>
          <a:stretch>
            <a:fillRect/>
          </a:stretch>
        </p:blipFill>
        <p:spPr>
          <a:xfrm>
            <a:off x="0" y="-88382"/>
            <a:ext cx="24384000" cy="13892762"/>
          </a:xfrm>
          <a:prstGeom prst="rect">
            <a:avLst/>
          </a:prstGeom>
        </p:spPr>
      </p:pic>
      <p:sp>
        <p:nvSpPr>
          <p:cNvPr id="3" name="Titel 2">
            <a:extLst>
              <a:ext uri="{FF2B5EF4-FFF2-40B4-BE49-F238E27FC236}">
                <a16:creationId xmlns:a16="http://schemas.microsoft.com/office/drawing/2014/main" id="{1F497AD9-9BDE-3282-5083-7598978E8A00}"/>
              </a:ext>
            </a:extLst>
          </p:cNvPr>
          <p:cNvSpPr>
            <a:spLocks noGrp="1"/>
          </p:cNvSpPr>
          <p:nvPr/>
        </p:nvSpPr>
        <p:spPr>
          <a:xfrm>
            <a:off x="2806698" y="11198340"/>
            <a:ext cx="21971004" cy="2514600"/>
          </a:xfrm>
          <a:prstGeom prst="rect">
            <a:avLst/>
          </a:prstGeom>
          <a:noFill/>
          <a:ln>
            <a:noFill/>
          </a:ln>
        </p:spPr>
        <p:txBody>
          <a:bodyPr spcFirstLastPara="1" wrap="square" lIns="50800" tIns="50800" rIns="50800" bIns="50800" anchor="b" anchorCtr="0">
            <a:norm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00000"/>
              </a:buClr>
              <a:buSzPts val="11600"/>
              <a:buFont typeface="Helvetica Neue"/>
              <a:buNone/>
              <a:defRPr sz="116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1800"/>
              <a:buFont typeface="Helvetica Neue"/>
              <a:buNone/>
              <a:defRPr sz="8500" b="1" i="0" u="none" strike="noStrike" cap="none">
                <a:solidFill>
                  <a:srgbClr val="000000"/>
                </a:solidFill>
                <a:latin typeface="Helvetica Neue"/>
                <a:ea typeface="Helvetica Neue"/>
                <a:cs typeface="Helvetica Neue"/>
                <a:sym typeface="Helvetica Neue"/>
              </a:defRPr>
            </a:lvl9pPr>
          </a:lstStyle>
          <a:p>
            <a:r>
              <a:rPr lang="de-DE" sz="8000" dirty="0">
                <a:ln>
                  <a:solidFill>
                    <a:schemeClr val="tx2">
                      <a:lumMod val="75000"/>
                    </a:schemeClr>
                  </a:solidFill>
                </a:ln>
                <a:solidFill>
                  <a:schemeClr val="bg1"/>
                </a:solidFill>
              </a:rPr>
              <a:t>Gemeinsam für eine nachhaltige Zukunft!</a:t>
            </a:r>
          </a:p>
        </p:txBody>
      </p:sp>
    </p:spTree>
    <p:extLst>
      <p:ext uri="{BB962C8B-B14F-4D97-AF65-F5344CB8AC3E}">
        <p14:creationId xmlns:p14="http://schemas.microsoft.com/office/powerpoint/2010/main" val="4037647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7D51D-7971-AE89-63C6-5EE8CD29D891}"/>
              </a:ext>
            </a:extLst>
          </p:cNvPr>
          <p:cNvSpPr>
            <a:spLocks noGrp="1"/>
          </p:cNvSpPr>
          <p:nvPr>
            <p:ph type="title"/>
          </p:nvPr>
        </p:nvSpPr>
        <p:spPr>
          <a:xfrm>
            <a:off x="1206498" y="4268683"/>
            <a:ext cx="21971004" cy="4648200"/>
          </a:xfrm>
        </p:spPr>
        <p:txBody>
          <a:bodyPr>
            <a:noAutofit/>
          </a:bodyPr>
          <a:lstStyle/>
          <a:p>
            <a:br>
              <a:rPr lang="de-DE" sz="6400" dirty="0">
                <a:latin typeface="Helvetica Neue" panose="02000503000000020004" pitchFamily="2" charset="0"/>
                <a:ea typeface="Helvetica Neue" panose="02000503000000020004" pitchFamily="2" charset="0"/>
                <a:cs typeface="Helvetica Neue" panose="02000503000000020004" pitchFamily="2" charset="0"/>
              </a:rPr>
            </a:br>
            <a:r>
              <a:rPr lang="de-DE" sz="6400" b="1" u="sng"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Use Cases</a:t>
            </a:r>
            <a:br>
              <a:rPr lang="de-DE" sz="6400" b="1"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br>
            <a:br>
              <a:rPr lang="de-DE" sz="6400" b="1"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br>
            <a:r>
              <a:rPr lang="de-DE" sz="6400" b="1"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P</a:t>
            </a:r>
            <a:r>
              <a:rPr lang="de-DE" sz="6400" b="1" dirty="0">
                <a:solidFill>
                  <a:srgbClr val="0E0E0E"/>
                </a:solidFill>
                <a:effectLst/>
                <a:latin typeface="Helvetica Neue" panose="02000503000000020004" pitchFamily="2" charset="0"/>
                <a:ea typeface="Helvetica Neue" panose="02000503000000020004" pitchFamily="2" charset="0"/>
                <a:cs typeface="Helvetica Neue" panose="02000503000000020004" pitchFamily="2" charset="0"/>
              </a:rPr>
              <a:t>ragmatische Ansätze zur Einführung der </a:t>
            </a:r>
            <a:r>
              <a:rPr lang="de-DE" sz="6400" b="1" dirty="0" err="1">
                <a:solidFill>
                  <a:srgbClr val="0E0E0E"/>
                </a:solidFill>
                <a:effectLst/>
                <a:latin typeface="Helvetica Neue" panose="02000503000000020004" pitchFamily="2" charset="0"/>
                <a:ea typeface="Helvetica Neue" panose="02000503000000020004" pitchFamily="2" charset="0"/>
                <a:cs typeface="Helvetica Neue" panose="02000503000000020004" pitchFamily="2" charset="0"/>
              </a:rPr>
              <a:t>Inner</a:t>
            </a:r>
            <a:r>
              <a:rPr lang="de-DE" sz="6400" b="1" dirty="0">
                <a:solidFill>
                  <a:srgbClr val="0E0E0E"/>
                </a:solidFill>
                <a:effectLst/>
                <a:latin typeface="Helvetica Neue" panose="02000503000000020004" pitchFamily="2" charset="0"/>
                <a:ea typeface="Helvetica Neue" panose="02000503000000020004" pitchFamily="2" charset="0"/>
                <a:cs typeface="Helvetica Neue" panose="02000503000000020004" pitchFamily="2" charset="0"/>
              </a:rPr>
              <a:t> Development Goals:</a:t>
            </a:r>
            <a:br>
              <a:rPr lang="de-DE" sz="6400" b="1" dirty="0">
                <a:solidFill>
                  <a:srgbClr val="0E0E0E"/>
                </a:solidFill>
                <a:effectLst/>
                <a:latin typeface="Helvetica Neue" panose="02000503000000020004" pitchFamily="2" charset="0"/>
                <a:ea typeface="Helvetica Neue" panose="02000503000000020004" pitchFamily="2" charset="0"/>
                <a:cs typeface="Helvetica Neue" panose="02000503000000020004" pitchFamily="2" charset="0"/>
              </a:rPr>
            </a:br>
            <a:br>
              <a:rPr lang="de-DE" sz="6400" b="1" dirty="0">
                <a:solidFill>
                  <a:srgbClr val="0E0E0E"/>
                </a:solidFill>
                <a:effectLst/>
                <a:latin typeface="Helvetica Neue" panose="02000503000000020004" pitchFamily="2" charset="0"/>
                <a:ea typeface="Helvetica Neue" panose="02000503000000020004" pitchFamily="2" charset="0"/>
                <a:cs typeface="Helvetica Neue" panose="02000503000000020004" pitchFamily="2" charset="0"/>
              </a:rPr>
            </a:br>
            <a:r>
              <a:rPr lang="de-DE" sz="6400" b="1" dirty="0">
                <a:solidFill>
                  <a:srgbClr val="0E0E0E"/>
                </a:solidFill>
                <a:effectLst/>
                <a:latin typeface="Helvetica Neue" panose="02000503000000020004" pitchFamily="2" charset="0"/>
                <a:ea typeface="Helvetica Neue" panose="02000503000000020004" pitchFamily="2" charset="0"/>
                <a:cs typeface="Helvetica Neue" panose="02000503000000020004" pitchFamily="2" charset="0"/>
              </a:rPr>
              <a:t>Erfahrungsberichte aus 5 IDG-Partnerunternehmen</a:t>
            </a:r>
            <a:endParaRPr lang="de-DE" sz="6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feld 3">
            <a:extLst>
              <a:ext uri="{FF2B5EF4-FFF2-40B4-BE49-F238E27FC236}">
                <a16:creationId xmlns:a16="http://schemas.microsoft.com/office/drawing/2014/main" id="{01A09D0C-732D-BB79-99E8-39624A335C38}"/>
              </a:ext>
            </a:extLst>
          </p:cNvPr>
          <p:cNvSpPr txBox="1"/>
          <p:nvPr/>
        </p:nvSpPr>
        <p:spPr>
          <a:xfrm>
            <a:off x="1355354" y="13014251"/>
            <a:ext cx="12611145" cy="369332"/>
          </a:xfrm>
          <a:prstGeom prst="rect">
            <a:avLst/>
          </a:prstGeom>
          <a:noFill/>
        </p:spPr>
        <p:txBody>
          <a:bodyPr wrap="none" rtlCol="0">
            <a:spAutoFit/>
          </a:bodyPr>
          <a:lstStyle/>
          <a:p>
            <a:r>
              <a:rPr lang="de-DE" sz="1800" dirty="0"/>
              <a:t>Quelle: </a:t>
            </a:r>
            <a:r>
              <a:rPr lang="de-DE" sz="1800" dirty="0">
                <a:hlinkClick r:id="rId2"/>
              </a:rPr>
              <a:t>www.innerdevelopmentgoals.org</a:t>
            </a:r>
            <a:r>
              <a:rPr lang="de-DE" sz="1800" dirty="0"/>
              <a:t> oder </a:t>
            </a:r>
            <a:r>
              <a:rPr lang="de-DE" sz="1800" dirty="0">
                <a:hlinkClick r:id="rId3"/>
              </a:rPr>
              <a:t>https://drive.google.com/file/d/12zfQQWqXtf2DAaqbxza-Rl71iT9hXIRe/edit</a:t>
            </a:r>
            <a:r>
              <a:rPr lang="de-DE" sz="1800" dirty="0"/>
              <a:t> </a:t>
            </a:r>
          </a:p>
        </p:txBody>
      </p:sp>
      <p:pic>
        <p:nvPicPr>
          <p:cNvPr id="5" name="Grafik 4">
            <a:extLst>
              <a:ext uri="{FF2B5EF4-FFF2-40B4-BE49-F238E27FC236}">
                <a16:creationId xmlns:a16="http://schemas.microsoft.com/office/drawing/2014/main" id="{69492648-CC4C-32FD-911A-E873939D9E71}"/>
              </a:ext>
            </a:extLst>
          </p:cNvPr>
          <p:cNvPicPr>
            <a:picLocks noChangeAspect="1"/>
          </p:cNvPicPr>
          <p:nvPr/>
        </p:nvPicPr>
        <p:blipFill>
          <a:blip r:embed="rId4"/>
          <a:stretch>
            <a:fillRect/>
          </a:stretch>
        </p:blipFill>
        <p:spPr>
          <a:xfrm>
            <a:off x="6103036" y="4725900"/>
            <a:ext cx="1339256" cy="575717"/>
          </a:xfrm>
          <a:prstGeom prst="rect">
            <a:avLst/>
          </a:prstGeom>
        </p:spPr>
      </p:pic>
      <p:pic>
        <p:nvPicPr>
          <p:cNvPr id="6" name="Grafik 5">
            <a:extLst>
              <a:ext uri="{FF2B5EF4-FFF2-40B4-BE49-F238E27FC236}">
                <a16:creationId xmlns:a16="http://schemas.microsoft.com/office/drawing/2014/main" id="{7E03F2AD-36F6-1226-CE44-193187D9D095}"/>
              </a:ext>
            </a:extLst>
          </p:cNvPr>
          <p:cNvPicPr>
            <a:picLocks noChangeAspect="1"/>
          </p:cNvPicPr>
          <p:nvPr/>
        </p:nvPicPr>
        <p:blipFill>
          <a:blip r:embed="rId5"/>
          <a:stretch>
            <a:fillRect/>
          </a:stretch>
        </p:blipFill>
        <p:spPr>
          <a:xfrm>
            <a:off x="10481073" y="4725899"/>
            <a:ext cx="1662585" cy="575717"/>
          </a:xfrm>
          <a:prstGeom prst="rect">
            <a:avLst/>
          </a:prstGeom>
        </p:spPr>
      </p:pic>
      <p:pic>
        <p:nvPicPr>
          <p:cNvPr id="7" name="Grafik 6">
            <a:extLst>
              <a:ext uri="{FF2B5EF4-FFF2-40B4-BE49-F238E27FC236}">
                <a16:creationId xmlns:a16="http://schemas.microsoft.com/office/drawing/2014/main" id="{AD1D164B-FCC7-CA4D-B2E7-E21FF3446FEA}"/>
              </a:ext>
            </a:extLst>
          </p:cNvPr>
          <p:cNvPicPr>
            <a:picLocks noChangeAspect="1"/>
          </p:cNvPicPr>
          <p:nvPr/>
        </p:nvPicPr>
        <p:blipFill>
          <a:blip r:embed="rId6"/>
          <a:stretch>
            <a:fillRect/>
          </a:stretch>
        </p:blipFill>
        <p:spPr>
          <a:xfrm>
            <a:off x="8431750" y="4501059"/>
            <a:ext cx="1059865" cy="1025398"/>
          </a:xfrm>
          <a:prstGeom prst="rect">
            <a:avLst/>
          </a:prstGeom>
        </p:spPr>
      </p:pic>
      <p:pic>
        <p:nvPicPr>
          <p:cNvPr id="8" name="Grafik 7">
            <a:extLst>
              <a:ext uri="{FF2B5EF4-FFF2-40B4-BE49-F238E27FC236}">
                <a16:creationId xmlns:a16="http://schemas.microsoft.com/office/drawing/2014/main" id="{881EFA10-0DD8-C42B-C92E-9118C36307AC}"/>
              </a:ext>
            </a:extLst>
          </p:cNvPr>
          <p:cNvPicPr>
            <a:picLocks noChangeAspect="1"/>
          </p:cNvPicPr>
          <p:nvPr/>
        </p:nvPicPr>
        <p:blipFill>
          <a:blip r:embed="rId7"/>
          <a:stretch>
            <a:fillRect/>
          </a:stretch>
        </p:blipFill>
        <p:spPr>
          <a:xfrm>
            <a:off x="13133116" y="4791910"/>
            <a:ext cx="2176215" cy="443694"/>
          </a:xfrm>
          <a:prstGeom prst="rect">
            <a:avLst/>
          </a:prstGeom>
        </p:spPr>
      </p:pic>
      <p:pic>
        <p:nvPicPr>
          <p:cNvPr id="9" name="Grafik 8">
            <a:extLst>
              <a:ext uri="{FF2B5EF4-FFF2-40B4-BE49-F238E27FC236}">
                <a16:creationId xmlns:a16="http://schemas.microsoft.com/office/drawing/2014/main" id="{36C57A3A-C97D-A6D2-5907-B6A849A8E476}"/>
              </a:ext>
            </a:extLst>
          </p:cNvPr>
          <p:cNvPicPr>
            <a:picLocks noChangeAspect="1"/>
          </p:cNvPicPr>
          <p:nvPr/>
        </p:nvPicPr>
        <p:blipFill>
          <a:blip r:embed="rId8"/>
          <a:stretch>
            <a:fillRect/>
          </a:stretch>
        </p:blipFill>
        <p:spPr>
          <a:xfrm>
            <a:off x="16298789" y="4487987"/>
            <a:ext cx="1249287" cy="1038470"/>
          </a:xfrm>
          <a:prstGeom prst="rect">
            <a:avLst/>
          </a:prstGeom>
        </p:spPr>
      </p:pic>
    </p:spTree>
    <p:extLst>
      <p:ext uri="{BB962C8B-B14F-4D97-AF65-F5344CB8AC3E}">
        <p14:creationId xmlns:p14="http://schemas.microsoft.com/office/powerpoint/2010/main" val="967608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3EE45-3924-5A20-4FDE-7EA6BBEBD06F}"/>
              </a:ext>
            </a:extLst>
          </p:cNvPr>
          <p:cNvSpPr>
            <a:spLocks noGrp="1"/>
          </p:cNvSpPr>
          <p:nvPr>
            <p:ph type="title"/>
          </p:nvPr>
        </p:nvSpPr>
        <p:spPr>
          <a:xfrm>
            <a:off x="1557873" y="1167245"/>
            <a:ext cx="21971000" cy="1433163"/>
          </a:xfrm>
        </p:spPr>
        <p:txBody>
          <a:bodyPr rtlCol="0">
            <a:noAutofit/>
          </a:bodyPr>
          <a:lstStyle>
            <a:defPPr>
              <a:defRPr lang="de-DE"/>
            </a:defPPr>
          </a:lstStyle>
          <a:p>
            <a:r>
              <a:rPr lang="de-DE" sz="6400" dirty="0"/>
              <a:t>Wie führende Unternehmen in Schweden die Einführung der IDGs gestartet haben</a:t>
            </a:r>
            <a:br>
              <a:rPr lang="de-DE" sz="6400" dirty="0"/>
            </a:br>
            <a:endParaRPr lang="de-DE" sz="6400" kern="1200" dirty="0">
              <a:solidFill>
                <a:schemeClr val="tx1"/>
              </a:solidFill>
              <a:latin typeface="+mj-lt"/>
              <a:ea typeface="+mj-ea"/>
              <a:cs typeface="+mj-cs"/>
            </a:endParaRPr>
          </a:p>
        </p:txBody>
      </p:sp>
      <p:sp>
        <p:nvSpPr>
          <p:cNvPr id="5" name="Textplatzhalter 4">
            <a:extLst>
              <a:ext uri="{FF2B5EF4-FFF2-40B4-BE49-F238E27FC236}">
                <a16:creationId xmlns:a16="http://schemas.microsoft.com/office/drawing/2014/main" id="{754E82F2-2A9C-BDD6-0367-5F14F20CBBBB}"/>
              </a:ext>
            </a:extLst>
          </p:cNvPr>
          <p:cNvSpPr>
            <a:spLocks noGrp="1"/>
          </p:cNvSpPr>
          <p:nvPr>
            <p:ph type="body" idx="2"/>
          </p:nvPr>
        </p:nvSpPr>
        <p:spPr>
          <a:xfrm>
            <a:off x="3584027" y="3340793"/>
            <a:ext cx="19898272" cy="8256012"/>
          </a:xfrm>
        </p:spPr>
        <p:txBody>
          <a:bodyPr>
            <a:noAutofit/>
          </a:bodyPr>
          <a:lstStyle/>
          <a:p>
            <a:pPr marL="0" indent="0" defTabSz="1828800">
              <a:lnSpc>
                <a:spcPct val="120000"/>
              </a:lnSpc>
              <a:spcBef>
                <a:spcPts val="2600"/>
              </a:spcBef>
              <a:buNone/>
            </a:pPr>
            <a:r>
              <a:rPr lang="de-DE" sz="2900" dirty="0"/>
              <a:t>Bei IKEA wurden die IDGs erfolgreich in das Führungskräfteprogramm integriert, was zu einer stärkeren Fokussierung auf nachhaltige Führung und Mitarbeiterentwicklung führte. Dies hat IKEA geholfen, seine Nachhaltigkeitsziele zu erreichen und gleichzeitig die Unternehmenskultur zu stärken.</a:t>
            </a:r>
          </a:p>
          <a:p>
            <a:pPr marL="0" indent="0" defTabSz="1828800">
              <a:lnSpc>
                <a:spcPct val="120000"/>
              </a:lnSpc>
              <a:spcBef>
                <a:spcPts val="2600"/>
              </a:spcBef>
              <a:buNone/>
            </a:pPr>
            <a:r>
              <a:rPr lang="de-DE" sz="2900" dirty="0"/>
              <a:t>Google hat ein IDG-Lab eingeführt, um die innere Entwicklung seiner Führungskräfte zu fördern und deren Fähigkeiten zur Bewältigung komplexer Herausforderungen zu stärken. Dies hat Google ermöglicht, innovative Lösungen für globale Probleme zu entwickeln.</a:t>
            </a:r>
          </a:p>
          <a:p>
            <a:pPr marL="0" indent="0" defTabSz="1828800">
              <a:lnSpc>
                <a:spcPct val="120000"/>
              </a:lnSpc>
              <a:spcBef>
                <a:spcPts val="2600"/>
              </a:spcBef>
              <a:buNone/>
            </a:pPr>
            <a:r>
              <a:rPr lang="de-DE" sz="2900" dirty="0" err="1"/>
              <a:t>Stena</a:t>
            </a:r>
            <a:r>
              <a:rPr lang="de-DE" sz="2900" dirty="0"/>
              <a:t> hat die IDGs in der gesamten Organisation implementiert und damit die Zusammenarbeit und das gemeinsame Verständnis für nachhaltige Ziele gefördert. Dies hat zu einer tiefgreifenden Transformation der Unternehmenskultur geführt und </a:t>
            </a:r>
            <a:r>
              <a:rPr lang="de-DE" sz="2900" dirty="0" err="1"/>
              <a:t>Stena</a:t>
            </a:r>
            <a:r>
              <a:rPr lang="de-DE" sz="2900" dirty="0"/>
              <a:t> zu einem Vorreiter in Sachen Nachhaltigkeit gemacht.</a:t>
            </a:r>
          </a:p>
          <a:p>
            <a:pPr marL="0" indent="0" defTabSz="1828800">
              <a:lnSpc>
                <a:spcPct val="120000"/>
              </a:lnSpc>
              <a:spcBef>
                <a:spcPts val="2600"/>
              </a:spcBef>
              <a:buNone/>
            </a:pPr>
            <a:r>
              <a:rPr lang="de-DE" sz="2900" dirty="0" err="1"/>
              <a:t>Icebug</a:t>
            </a:r>
            <a:r>
              <a:rPr lang="de-DE" sz="2900" dirty="0"/>
              <a:t>: </a:t>
            </a:r>
            <a:r>
              <a:rPr lang="de-DE" sz="2900" dirty="0" err="1"/>
              <a:t>Icebug</a:t>
            </a:r>
            <a:r>
              <a:rPr lang="de-DE" sz="2900" dirty="0"/>
              <a:t> hat die IDGs in 100-Tage-Zyklen implementiert, wobei jeweils auf spezifische Fähigkeiten und deren kontinuierliche Entwicklung fokussiert wurde. Diese schrittweise Einführung hat zu einer nachhaltigen Veränderung der Mitarbeiter und einer stärkeren Teamdynamik geführt.</a:t>
            </a:r>
          </a:p>
          <a:p>
            <a:pPr marL="0" indent="0" defTabSz="1828800">
              <a:lnSpc>
                <a:spcPct val="120000"/>
              </a:lnSpc>
              <a:spcBef>
                <a:spcPts val="2600"/>
              </a:spcBef>
              <a:buNone/>
            </a:pPr>
            <a:r>
              <a:rPr lang="de-DE" sz="2900" dirty="0"/>
              <a:t>Ericsson: Ericsson hat die IDGs genutzt, um die systemische Denkweise und die Innovationsfähigkeit seiner Führungskräfte zu stärken. Dies hat zu einer verbesserten Anpassungsfähigkeit und einer Kultur des kontinuierlichen Lernens geführt, die das Unternehmen in einer dynamischen Branche wettbewerbsfähiger macht.</a:t>
            </a:r>
          </a:p>
        </p:txBody>
      </p:sp>
      <p:pic>
        <p:nvPicPr>
          <p:cNvPr id="7" name="Grafik 6">
            <a:extLst>
              <a:ext uri="{FF2B5EF4-FFF2-40B4-BE49-F238E27FC236}">
                <a16:creationId xmlns:a16="http://schemas.microsoft.com/office/drawing/2014/main" id="{1FC1C40C-4340-CE3F-44B7-DF9E55BDF1E6}"/>
              </a:ext>
            </a:extLst>
          </p:cNvPr>
          <p:cNvPicPr>
            <a:picLocks noChangeAspect="1"/>
          </p:cNvPicPr>
          <p:nvPr/>
        </p:nvPicPr>
        <p:blipFill>
          <a:blip r:embed="rId3"/>
          <a:stretch>
            <a:fillRect/>
          </a:stretch>
        </p:blipFill>
        <p:spPr>
          <a:xfrm>
            <a:off x="1697290" y="4144009"/>
            <a:ext cx="1339256" cy="575717"/>
          </a:xfrm>
          <a:prstGeom prst="rect">
            <a:avLst/>
          </a:prstGeom>
        </p:spPr>
      </p:pic>
      <p:pic>
        <p:nvPicPr>
          <p:cNvPr id="10" name="Grafik 9">
            <a:extLst>
              <a:ext uri="{FF2B5EF4-FFF2-40B4-BE49-F238E27FC236}">
                <a16:creationId xmlns:a16="http://schemas.microsoft.com/office/drawing/2014/main" id="{3CA27DE8-E74C-E171-38F9-7CD70F819BAC}"/>
              </a:ext>
            </a:extLst>
          </p:cNvPr>
          <p:cNvPicPr>
            <a:picLocks noChangeAspect="1"/>
          </p:cNvPicPr>
          <p:nvPr/>
        </p:nvPicPr>
        <p:blipFill>
          <a:blip r:embed="rId4"/>
          <a:stretch>
            <a:fillRect/>
          </a:stretch>
        </p:blipFill>
        <p:spPr>
          <a:xfrm>
            <a:off x="1697290" y="8105369"/>
            <a:ext cx="1528678" cy="529348"/>
          </a:xfrm>
          <a:prstGeom prst="rect">
            <a:avLst/>
          </a:prstGeom>
        </p:spPr>
      </p:pic>
      <p:pic>
        <p:nvPicPr>
          <p:cNvPr id="12" name="Grafik 11">
            <a:extLst>
              <a:ext uri="{FF2B5EF4-FFF2-40B4-BE49-F238E27FC236}">
                <a16:creationId xmlns:a16="http://schemas.microsoft.com/office/drawing/2014/main" id="{7ACBEF86-DDC3-9014-1CDC-63C394576B27}"/>
              </a:ext>
            </a:extLst>
          </p:cNvPr>
          <p:cNvPicPr>
            <a:picLocks noChangeAspect="1"/>
          </p:cNvPicPr>
          <p:nvPr/>
        </p:nvPicPr>
        <p:blipFill>
          <a:blip r:embed="rId5"/>
          <a:stretch>
            <a:fillRect/>
          </a:stretch>
        </p:blipFill>
        <p:spPr>
          <a:xfrm>
            <a:off x="1836985" y="5928996"/>
            <a:ext cx="1059865" cy="1025398"/>
          </a:xfrm>
          <a:prstGeom prst="rect">
            <a:avLst/>
          </a:prstGeom>
        </p:spPr>
      </p:pic>
      <p:pic>
        <p:nvPicPr>
          <p:cNvPr id="14" name="Grafik 13">
            <a:extLst>
              <a:ext uri="{FF2B5EF4-FFF2-40B4-BE49-F238E27FC236}">
                <a16:creationId xmlns:a16="http://schemas.microsoft.com/office/drawing/2014/main" id="{53859AD3-6813-EA43-8054-AFD7AAAC90CC}"/>
              </a:ext>
            </a:extLst>
          </p:cNvPr>
          <p:cNvPicPr>
            <a:picLocks noChangeAspect="1"/>
          </p:cNvPicPr>
          <p:nvPr/>
        </p:nvPicPr>
        <p:blipFill>
          <a:blip r:embed="rId6"/>
          <a:stretch>
            <a:fillRect/>
          </a:stretch>
        </p:blipFill>
        <p:spPr>
          <a:xfrm>
            <a:off x="1697290" y="10173200"/>
            <a:ext cx="1528678" cy="311672"/>
          </a:xfrm>
          <a:prstGeom prst="rect">
            <a:avLst/>
          </a:prstGeom>
        </p:spPr>
      </p:pic>
      <p:pic>
        <p:nvPicPr>
          <p:cNvPr id="16" name="Grafik 15">
            <a:extLst>
              <a:ext uri="{FF2B5EF4-FFF2-40B4-BE49-F238E27FC236}">
                <a16:creationId xmlns:a16="http://schemas.microsoft.com/office/drawing/2014/main" id="{D5870059-7FE7-1DE3-AD8C-2EE9A63756C9}"/>
              </a:ext>
            </a:extLst>
          </p:cNvPr>
          <p:cNvPicPr>
            <a:picLocks noChangeAspect="1"/>
          </p:cNvPicPr>
          <p:nvPr/>
        </p:nvPicPr>
        <p:blipFill>
          <a:blip r:embed="rId7"/>
          <a:stretch>
            <a:fillRect/>
          </a:stretch>
        </p:blipFill>
        <p:spPr>
          <a:xfrm>
            <a:off x="1862672" y="11710072"/>
            <a:ext cx="1249287" cy="1038470"/>
          </a:xfrm>
          <a:prstGeom prst="rect">
            <a:avLst/>
          </a:prstGeom>
        </p:spPr>
      </p:pic>
      <p:sp>
        <p:nvSpPr>
          <p:cNvPr id="17" name="Textfeld 16">
            <a:extLst>
              <a:ext uri="{FF2B5EF4-FFF2-40B4-BE49-F238E27FC236}">
                <a16:creationId xmlns:a16="http://schemas.microsoft.com/office/drawing/2014/main" id="{C1B58503-6C59-09E6-9B45-EA63E0A63116}"/>
              </a:ext>
            </a:extLst>
          </p:cNvPr>
          <p:cNvSpPr txBox="1"/>
          <p:nvPr/>
        </p:nvSpPr>
        <p:spPr>
          <a:xfrm>
            <a:off x="1355354" y="13014251"/>
            <a:ext cx="12611145" cy="369332"/>
          </a:xfrm>
          <a:prstGeom prst="rect">
            <a:avLst/>
          </a:prstGeom>
          <a:noFill/>
        </p:spPr>
        <p:txBody>
          <a:bodyPr wrap="none" rtlCol="0">
            <a:spAutoFit/>
          </a:bodyPr>
          <a:lstStyle/>
          <a:p>
            <a:r>
              <a:rPr lang="de-DE" sz="1800" dirty="0"/>
              <a:t>Quelle: </a:t>
            </a:r>
            <a:r>
              <a:rPr lang="de-DE" sz="1800" dirty="0">
                <a:hlinkClick r:id="rId8"/>
              </a:rPr>
              <a:t>www.innerdevelopmentgoals.org</a:t>
            </a:r>
            <a:r>
              <a:rPr lang="de-DE" sz="1800" dirty="0"/>
              <a:t> oder </a:t>
            </a:r>
            <a:r>
              <a:rPr lang="de-DE" sz="1800" dirty="0">
                <a:hlinkClick r:id="rId9"/>
              </a:rPr>
              <a:t>https://drive.google.com/file/d/12zfQQWqXtf2DAaqbxza-Rl71iT9hXIRe/edit</a:t>
            </a:r>
            <a:r>
              <a:rPr lang="de-DE" sz="1800" dirty="0"/>
              <a:t> </a:t>
            </a:r>
          </a:p>
        </p:txBody>
      </p:sp>
    </p:spTree>
    <p:extLst>
      <p:ext uri="{BB962C8B-B14F-4D97-AF65-F5344CB8AC3E}">
        <p14:creationId xmlns:p14="http://schemas.microsoft.com/office/powerpoint/2010/main" val="679217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3EE45-3924-5A20-4FDE-7EA6BBEBD06F}"/>
              </a:ext>
            </a:extLst>
          </p:cNvPr>
          <p:cNvSpPr>
            <a:spLocks noGrp="1"/>
          </p:cNvSpPr>
          <p:nvPr>
            <p:ph type="title"/>
          </p:nvPr>
        </p:nvSpPr>
        <p:spPr>
          <a:xfrm>
            <a:off x="1557873" y="1167245"/>
            <a:ext cx="21971000" cy="1433163"/>
          </a:xfrm>
        </p:spPr>
        <p:txBody>
          <a:bodyPr rtlCol="0">
            <a:noAutofit/>
          </a:bodyPr>
          <a:lstStyle>
            <a:defPPr>
              <a:defRPr lang="de-DE"/>
            </a:defPPr>
          </a:lstStyle>
          <a:p>
            <a:r>
              <a:rPr lang="de-DE" sz="6400" dirty="0"/>
              <a:t>Wie führende Unternehmen in Schweden die Einführung der IDGs gestartet haben</a:t>
            </a:r>
            <a:br>
              <a:rPr lang="de-DE" sz="6400" dirty="0"/>
            </a:br>
            <a:endParaRPr lang="de-DE" sz="6400" kern="1200" dirty="0">
              <a:solidFill>
                <a:schemeClr val="tx1"/>
              </a:solidFill>
              <a:latin typeface="+mj-lt"/>
              <a:ea typeface="+mj-ea"/>
              <a:cs typeface="+mj-cs"/>
            </a:endParaRPr>
          </a:p>
        </p:txBody>
      </p:sp>
      <p:pic>
        <p:nvPicPr>
          <p:cNvPr id="7" name="Grafik 6">
            <a:extLst>
              <a:ext uri="{FF2B5EF4-FFF2-40B4-BE49-F238E27FC236}">
                <a16:creationId xmlns:a16="http://schemas.microsoft.com/office/drawing/2014/main" id="{1FC1C40C-4340-CE3F-44B7-DF9E55BDF1E6}"/>
              </a:ext>
            </a:extLst>
          </p:cNvPr>
          <p:cNvPicPr>
            <a:picLocks noChangeAspect="1"/>
          </p:cNvPicPr>
          <p:nvPr/>
        </p:nvPicPr>
        <p:blipFill>
          <a:blip r:embed="rId3"/>
          <a:stretch>
            <a:fillRect/>
          </a:stretch>
        </p:blipFill>
        <p:spPr>
          <a:xfrm>
            <a:off x="9779346" y="4183675"/>
            <a:ext cx="2071926" cy="890676"/>
          </a:xfrm>
          <a:prstGeom prst="rect">
            <a:avLst/>
          </a:prstGeom>
        </p:spPr>
      </p:pic>
      <p:pic>
        <p:nvPicPr>
          <p:cNvPr id="10" name="Grafik 9">
            <a:extLst>
              <a:ext uri="{FF2B5EF4-FFF2-40B4-BE49-F238E27FC236}">
                <a16:creationId xmlns:a16="http://schemas.microsoft.com/office/drawing/2014/main" id="{3CA27DE8-E74C-E171-38F9-7CD70F819BAC}"/>
              </a:ext>
            </a:extLst>
          </p:cNvPr>
          <p:cNvPicPr>
            <a:picLocks noChangeAspect="1"/>
          </p:cNvPicPr>
          <p:nvPr/>
        </p:nvPicPr>
        <p:blipFill>
          <a:blip r:embed="rId4"/>
          <a:stretch>
            <a:fillRect/>
          </a:stretch>
        </p:blipFill>
        <p:spPr>
          <a:xfrm>
            <a:off x="14063812" y="6448530"/>
            <a:ext cx="2364976" cy="818940"/>
          </a:xfrm>
          <a:prstGeom prst="rect">
            <a:avLst/>
          </a:prstGeom>
        </p:spPr>
      </p:pic>
      <p:pic>
        <p:nvPicPr>
          <p:cNvPr id="12" name="Grafik 11">
            <a:extLst>
              <a:ext uri="{FF2B5EF4-FFF2-40B4-BE49-F238E27FC236}">
                <a16:creationId xmlns:a16="http://schemas.microsoft.com/office/drawing/2014/main" id="{7ACBEF86-DDC3-9014-1CDC-63C394576B27}"/>
              </a:ext>
            </a:extLst>
          </p:cNvPr>
          <p:cNvPicPr>
            <a:picLocks noChangeAspect="1"/>
          </p:cNvPicPr>
          <p:nvPr/>
        </p:nvPicPr>
        <p:blipFill>
          <a:blip r:embed="rId5"/>
          <a:stretch>
            <a:fillRect/>
          </a:stretch>
        </p:blipFill>
        <p:spPr>
          <a:xfrm>
            <a:off x="6315526" y="6278114"/>
            <a:ext cx="1639688" cy="1586365"/>
          </a:xfrm>
          <a:prstGeom prst="rect">
            <a:avLst/>
          </a:prstGeom>
        </p:spPr>
      </p:pic>
      <p:pic>
        <p:nvPicPr>
          <p:cNvPr id="14" name="Grafik 13">
            <a:extLst>
              <a:ext uri="{FF2B5EF4-FFF2-40B4-BE49-F238E27FC236}">
                <a16:creationId xmlns:a16="http://schemas.microsoft.com/office/drawing/2014/main" id="{53859AD3-6813-EA43-8054-AFD7AAAC90CC}"/>
              </a:ext>
            </a:extLst>
          </p:cNvPr>
          <p:cNvPicPr>
            <a:picLocks noChangeAspect="1"/>
          </p:cNvPicPr>
          <p:nvPr/>
        </p:nvPicPr>
        <p:blipFill>
          <a:blip r:embed="rId6"/>
          <a:stretch>
            <a:fillRect/>
          </a:stretch>
        </p:blipFill>
        <p:spPr>
          <a:xfrm>
            <a:off x="7612314" y="10162911"/>
            <a:ext cx="2364975" cy="482179"/>
          </a:xfrm>
          <a:prstGeom prst="rect">
            <a:avLst/>
          </a:prstGeom>
        </p:spPr>
      </p:pic>
      <p:pic>
        <p:nvPicPr>
          <p:cNvPr id="16" name="Grafik 15">
            <a:extLst>
              <a:ext uri="{FF2B5EF4-FFF2-40B4-BE49-F238E27FC236}">
                <a16:creationId xmlns:a16="http://schemas.microsoft.com/office/drawing/2014/main" id="{D5870059-7FE7-1DE3-AD8C-2EE9A63756C9}"/>
              </a:ext>
            </a:extLst>
          </p:cNvPr>
          <p:cNvPicPr>
            <a:picLocks noChangeAspect="1"/>
          </p:cNvPicPr>
          <p:nvPr/>
        </p:nvPicPr>
        <p:blipFill>
          <a:blip r:embed="rId7"/>
          <a:stretch>
            <a:fillRect/>
          </a:stretch>
        </p:blipFill>
        <p:spPr>
          <a:xfrm>
            <a:off x="12543373" y="9493358"/>
            <a:ext cx="1932737" cy="1606588"/>
          </a:xfrm>
          <a:prstGeom prst="rect">
            <a:avLst/>
          </a:prstGeom>
        </p:spPr>
      </p:pic>
      <p:sp>
        <p:nvSpPr>
          <p:cNvPr id="17" name="Textfeld 16">
            <a:extLst>
              <a:ext uri="{FF2B5EF4-FFF2-40B4-BE49-F238E27FC236}">
                <a16:creationId xmlns:a16="http://schemas.microsoft.com/office/drawing/2014/main" id="{C1B58503-6C59-09E6-9B45-EA63E0A63116}"/>
              </a:ext>
            </a:extLst>
          </p:cNvPr>
          <p:cNvSpPr txBox="1"/>
          <p:nvPr/>
        </p:nvSpPr>
        <p:spPr>
          <a:xfrm>
            <a:off x="11772855" y="13128551"/>
            <a:ext cx="12611145" cy="369332"/>
          </a:xfrm>
          <a:prstGeom prst="rect">
            <a:avLst/>
          </a:prstGeom>
          <a:noFill/>
        </p:spPr>
        <p:txBody>
          <a:bodyPr wrap="none" rtlCol="0">
            <a:spAutoFit/>
          </a:bodyPr>
          <a:lstStyle/>
          <a:p>
            <a:r>
              <a:rPr lang="de-DE" sz="1800" dirty="0"/>
              <a:t>Quelle: </a:t>
            </a:r>
            <a:r>
              <a:rPr lang="de-DE" sz="1800" dirty="0">
                <a:hlinkClick r:id="rId8"/>
              </a:rPr>
              <a:t>www.innerdevelopmentgoals.org</a:t>
            </a:r>
            <a:r>
              <a:rPr lang="de-DE" sz="1800" dirty="0"/>
              <a:t> oder </a:t>
            </a:r>
            <a:r>
              <a:rPr lang="de-DE" sz="1800" dirty="0">
                <a:hlinkClick r:id="rId9"/>
              </a:rPr>
              <a:t>https://drive.google.com/file/d/12zfQQWqXtf2DAaqbxza-Rl71iT9hXIRe/edit</a:t>
            </a:r>
            <a:r>
              <a:rPr lang="de-DE" sz="1800" dirty="0"/>
              <a:t> </a:t>
            </a:r>
          </a:p>
        </p:txBody>
      </p:sp>
    </p:spTree>
    <p:extLst>
      <p:ext uri="{BB962C8B-B14F-4D97-AF65-F5344CB8AC3E}">
        <p14:creationId xmlns:p14="http://schemas.microsoft.com/office/powerpoint/2010/main" val="4138971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97A52-BA41-88B4-3DF6-3DB01A5BC276}"/>
              </a:ext>
            </a:extLst>
          </p:cNvPr>
          <p:cNvSpPr>
            <a:spLocks noGrp="1"/>
          </p:cNvSpPr>
          <p:nvPr>
            <p:ph type="title"/>
          </p:nvPr>
        </p:nvSpPr>
        <p:spPr/>
        <p:txBody>
          <a:bodyPr>
            <a:noAutofit/>
          </a:bodyPr>
          <a:lstStyle/>
          <a:p>
            <a:r>
              <a:rPr lang="de-DE" sz="6400" b="1" dirty="0">
                <a:solidFill>
                  <a:srgbClr val="0E0E0E"/>
                </a:solidFill>
                <a:effectLst/>
                <a:latin typeface="Helvetica Neue" panose="02000503000000020004" pitchFamily="2" charset="0"/>
                <a:ea typeface="Helvetica Neue" panose="02000503000000020004" pitchFamily="2" charset="0"/>
                <a:cs typeface="Helvetica Neue" panose="02000503000000020004" pitchFamily="2" charset="0"/>
              </a:rPr>
              <a:t>Use Case 1: IKEA - Führungskräfteprogramm als Startpunkt I</a:t>
            </a:r>
            <a:br>
              <a:rPr lang="de-DE" sz="6400" dirty="0">
                <a:solidFill>
                  <a:srgbClr val="0E0E0E"/>
                </a:solidFill>
                <a:effectLst/>
                <a:latin typeface="Helvetica Neue" panose="02000503000000020004" pitchFamily="2" charset="0"/>
                <a:ea typeface="Helvetica Neue" panose="02000503000000020004" pitchFamily="2" charset="0"/>
                <a:cs typeface="Helvetica Neue" panose="02000503000000020004" pitchFamily="2" charset="0"/>
              </a:rPr>
            </a:br>
            <a:endParaRPr lang="de-DE" sz="6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platzhalter 3">
            <a:extLst>
              <a:ext uri="{FF2B5EF4-FFF2-40B4-BE49-F238E27FC236}">
                <a16:creationId xmlns:a16="http://schemas.microsoft.com/office/drawing/2014/main" id="{CB03DB06-94FF-5577-8EEC-7804F70F3D4B}"/>
              </a:ext>
            </a:extLst>
          </p:cNvPr>
          <p:cNvSpPr>
            <a:spLocks noGrp="1"/>
          </p:cNvSpPr>
          <p:nvPr>
            <p:ph type="body" idx="2"/>
          </p:nvPr>
        </p:nvSpPr>
        <p:spPr>
          <a:xfrm>
            <a:off x="1206500" y="3798799"/>
            <a:ext cx="19293072" cy="6504345"/>
          </a:xfrm>
          <a:noFill/>
        </p:spPr>
        <p:txBody>
          <a:bodyPr wrap="square" rtlCol="0">
            <a:spAutoFit/>
          </a:bodyPr>
          <a:lstStyle/>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Verantwortliche Person: Anna Jonsson, Chief Human Resources Officer (CHRO)</a:t>
            </a:r>
            <a:b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br>
            <a:endParaRPr lang="de-DE" sz="3200" dirty="0">
              <a:latin typeface="Helvetica Neue" panose="02000503000000020004" pitchFamily="2" charset="0"/>
              <a:ea typeface="Helvetica Neue" panose="02000503000000020004" pitchFamily="2" charset="0"/>
              <a:cs typeface="Helvetica Neue" panose="02000503000000020004" pitchFamily="2" charset="0"/>
              <a:sym typeface="Arial"/>
            </a:endParaRPr>
          </a:p>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Motivation für IDGs:</a:t>
            </a:r>
          </a:p>
          <a:p>
            <a:pPr>
              <a:lnSpc>
                <a:spcPct val="100000"/>
              </a:lnSpc>
              <a:spcBef>
                <a:spcPts val="0"/>
              </a:spcBef>
              <a:buFont typeface="Arial"/>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IKEA wollte die Führungskompetenzen stärken und eine nachhaltige Unternehmenskultur fördern.</a:t>
            </a:r>
          </a:p>
          <a:p>
            <a:pPr>
              <a:lnSpc>
                <a:spcPct val="100000"/>
              </a:lnSpc>
              <a:spcBef>
                <a:spcPts val="0"/>
              </a:spcBef>
              <a:buFont typeface="Arial"/>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IKEA wollte sicherstellen, dass die Führungskräfte nicht nur wirtschaftliche Ziele, sondern auch soziale und ökologische Verantwortung fest in ihrer täglichen Arbeit verankern.</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sym typeface="Arial"/>
            </a:endParaRPr>
          </a:p>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Integration der IDGs:</a:t>
            </a:r>
          </a:p>
          <a:p>
            <a:pPr>
              <a:lnSpc>
                <a:spcPct val="100000"/>
              </a:lnSpc>
              <a:spcBef>
                <a:spcPts val="0"/>
              </a:spcBef>
              <a:buFont typeface="Arial"/>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Beginn mit der Einbindung der IDGs in das Führungskräfteprogramm.</a:t>
            </a:r>
          </a:p>
          <a:p>
            <a:pPr>
              <a:lnSpc>
                <a:spcPct val="100000"/>
              </a:lnSpc>
              <a:spcBef>
                <a:spcPts val="0"/>
              </a:spcBef>
              <a:buFont typeface="Arial"/>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Fokus auf Themen wie Selbstbewusstsein, Mitgefühl und systemisches Denken.</a:t>
            </a:r>
          </a:p>
          <a:p>
            <a:pPr>
              <a:lnSpc>
                <a:spcPct val="100000"/>
              </a:lnSpc>
              <a:spcBef>
                <a:spcPts val="0"/>
              </a:spcBef>
              <a:buFont typeface="Arial"/>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Unsere Führungskräfte mussten lernen, wie wichtig es ist, nicht nur Führungspersonen, sondern auch Vorbilder für nachhaltiges Handeln zu sein.</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5" name="Grafik 4">
            <a:extLst>
              <a:ext uri="{FF2B5EF4-FFF2-40B4-BE49-F238E27FC236}">
                <a16:creationId xmlns:a16="http://schemas.microsoft.com/office/drawing/2014/main" id="{ABB5C51C-AD57-2ECD-BEF7-4EBA1FC09635}"/>
              </a:ext>
            </a:extLst>
          </p:cNvPr>
          <p:cNvPicPr>
            <a:picLocks noChangeAspect="1"/>
          </p:cNvPicPr>
          <p:nvPr/>
        </p:nvPicPr>
        <p:blipFill>
          <a:blip r:embed="rId3"/>
          <a:stretch>
            <a:fillRect/>
          </a:stretch>
        </p:blipFill>
        <p:spPr>
          <a:xfrm>
            <a:off x="21627822" y="1079500"/>
            <a:ext cx="1549678" cy="666173"/>
          </a:xfrm>
          <a:prstGeom prst="rect">
            <a:avLst/>
          </a:prstGeom>
        </p:spPr>
      </p:pic>
    </p:spTree>
    <p:extLst>
      <p:ext uri="{BB962C8B-B14F-4D97-AF65-F5344CB8AC3E}">
        <p14:creationId xmlns:p14="http://schemas.microsoft.com/office/powerpoint/2010/main" val="1576079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97A52-BA41-88B4-3DF6-3DB01A5BC276}"/>
              </a:ext>
            </a:extLst>
          </p:cNvPr>
          <p:cNvSpPr>
            <a:spLocks noGrp="1"/>
          </p:cNvSpPr>
          <p:nvPr>
            <p:ph type="title"/>
          </p:nvPr>
        </p:nvSpPr>
        <p:spPr>
          <a:noFill/>
          <a:ln>
            <a:noFill/>
          </a:ln>
        </p:spPr>
        <p:txBody>
          <a:bodyPr spcFirstLastPara="1" wrap="square" lIns="50800" tIns="50800" rIns="50800" bIns="50800" anchor="t" anchorCtr="0">
            <a:noAutofit/>
          </a:bodyPr>
          <a:lstStyle/>
          <a:p>
            <a:r>
              <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Use Case 1: IKEA - Führungskräfteprogramm als Startpunkt II</a:t>
            </a:r>
            <a:br>
              <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br>
            <a:endPar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feld 4">
            <a:extLst>
              <a:ext uri="{FF2B5EF4-FFF2-40B4-BE49-F238E27FC236}">
                <a16:creationId xmlns:a16="http://schemas.microsoft.com/office/drawing/2014/main" id="{DA9949E6-3A8E-A126-89EA-59AF950806B0}"/>
              </a:ext>
            </a:extLst>
          </p:cNvPr>
          <p:cNvSpPr txBox="1"/>
          <p:nvPr/>
        </p:nvSpPr>
        <p:spPr>
          <a:xfrm>
            <a:off x="1206500" y="3687901"/>
            <a:ext cx="20101147" cy="7478970"/>
          </a:xfrm>
          <a:prstGeom prst="rect">
            <a:avLst/>
          </a:prstGeom>
          <a:noFill/>
        </p:spPr>
        <p:txBody>
          <a:bodyPr wrap="square" rtlCol="0">
            <a:spAutoFit/>
          </a:bodyPr>
          <a:lstStyle/>
          <a:p>
            <a:r>
              <a:rPr lang="de-DE" sz="3200" dirty="0">
                <a:latin typeface="Helvetica Neue" panose="02000503000000020004" pitchFamily="2" charset="0"/>
                <a:ea typeface="Helvetica Neue" panose="02000503000000020004" pitchFamily="2" charset="0"/>
                <a:cs typeface="Helvetica Neue" panose="02000503000000020004" pitchFamily="2" charset="0"/>
              </a:rPr>
              <a:t>Herausforderungen und Lösungsansätze:</a:t>
            </a:r>
          </a:p>
          <a:p>
            <a:r>
              <a:rPr lang="de-DE" sz="3200" dirty="0">
                <a:latin typeface="Helvetica Neue" panose="02000503000000020004" pitchFamily="2" charset="0"/>
                <a:ea typeface="Helvetica Neue" panose="02000503000000020004" pitchFamily="2" charset="0"/>
                <a:cs typeface="Helvetica Neue" panose="02000503000000020004" pitchFamily="2" charset="0"/>
              </a:rPr>
              <a:t>• Anpassung der bestehenden Programme, um die IDGs nahtlos zu integrieren.</a:t>
            </a:r>
          </a:p>
          <a:p>
            <a:r>
              <a:rPr lang="de-DE" sz="3200" dirty="0">
                <a:latin typeface="Helvetica Neue" panose="02000503000000020004" pitchFamily="2" charset="0"/>
                <a:ea typeface="Helvetica Neue" panose="02000503000000020004" pitchFamily="2" charset="0"/>
                <a:cs typeface="Helvetica Neue" panose="02000503000000020004" pitchFamily="2" charset="0"/>
              </a:rPr>
              <a:t>• Überwindung von anfänglichem Widerstand gegen Veränderungen in Führungsgewohnheiten.</a:t>
            </a:r>
          </a:p>
          <a:p>
            <a:r>
              <a:rPr lang="de-DE" sz="3200" dirty="0">
                <a:latin typeface="Helvetica Neue" panose="02000503000000020004" pitchFamily="2" charset="0"/>
                <a:ea typeface="Helvetica Neue" panose="02000503000000020004" pitchFamily="2" charset="0"/>
                <a:cs typeface="Helvetica Neue" panose="02000503000000020004" pitchFamily="2" charset="0"/>
              </a:rPr>
              <a:t>• Lösungsansatz: Ständige Kommunikation und Schulungen zur Bedeutung und Praxis der IDGs.</a:t>
            </a:r>
          </a:p>
          <a:p>
            <a:r>
              <a:rPr lang="de-DE" sz="3200" dirty="0">
                <a:latin typeface="Helvetica Neue" panose="02000503000000020004" pitchFamily="2" charset="0"/>
                <a:ea typeface="Helvetica Neue" panose="02000503000000020004" pitchFamily="2" charset="0"/>
                <a:cs typeface="Helvetica Neue" panose="02000503000000020004" pitchFamily="2" charset="0"/>
              </a:rPr>
              <a:t>• „Wir mussten sicherstellen, dass alle Führungskräfte verstehen, warum diese Veränderungen notwendig sind und wie sie davon profitieren.“</a:t>
            </a:r>
          </a:p>
          <a:p>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err="1">
                <a:latin typeface="Helvetica Neue" panose="02000503000000020004" pitchFamily="2" charset="0"/>
                <a:ea typeface="Helvetica Neue" panose="02000503000000020004" pitchFamily="2" charset="0"/>
                <a:cs typeface="Helvetica Neue" panose="02000503000000020004" pitchFamily="2" charset="0"/>
                <a:sym typeface="Arial"/>
              </a:rPr>
              <a:t>Learnings</a:t>
            </a: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 und Empfehlungen:</a:t>
            </a:r>
          </a:p>
          <a:p>
            <a:pPr marL="457200" indent="-457200">
              <a:lnSpc>
                <a:spcPct val="100000"/>
              </a:lnSpc>
              <a:spcBef>
                <a:spcPts val="0"/>
              </a:spcBef>
              <a:buFont typeface="Arial" panose="020B0604020202020204" pitchFamily="34" charset="0"/>
              <a:buChar char="•"/>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Die Bedeutung der frühen Einbindung von Führungskräften in den Transformationsprozess.</a:t>
            </a:r>
          </a:p>
          <a:p>
            <a:pPr marL="457200" indent="-457200">
              <a:lnSpc>
                <a:spcPct val="100000"/>
              </a:lnSpc>
              <a:spcBef>
                <a:spcPts val="0"/>
              </a:spcBef>
              <a:buFont typeface="Arial" panose="020B0604020202020204" pitchFamily="34" charset="0"/>
              <a:buChar char="•"/>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IDGs fördern nicht nur die Nachhaltigkeit, sondern stärken auch die Bindung der Mitarbeiter an das Unternehmen.</a:t>
            </a:r>
          </a:p>
          <a:p>
            <a:pPr marL="457200" indent="-457200">
              <a:lnSpc>
                <a:spcPct val="100000"/>
              </a:lnSpc>
              <a:spcBef>
                <a:spcPts val="0"/>
              </a:spcBef>
              <a:buFont typeface="Arial" panose="020B0604020202020204" pitchFamily="34" charset="0"/>
              <a:buChar char="•"/>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Beginnen Sie mit den Führungskräften, um den Rest des Unternehmens zu beeinflussen.</a:t>
            </a:r>
          </a:p>
          <a:p>
            <a:pPr marL="457200" indent="-457200">
              <a:lnSpc>
                <a:spcPct val="100000"/>
              </a:lnSpc>
              <a:spcBef>
                <a:spcPts val="0"/>
              </a:spcBef>
              <a:buFont typeface="Arial" panose="020B0604020202020204" pitchFamily="34" charset="0"/>
              <a:buChar char="•"/>
            </a:pPr>
            <a:r>
              <a:rPr lang="de-DE" sz="3200" dirty="0">
                <a:latin typeface="Helvetica Neue" panose="02000503000000020004" pitchFamily="2" charset="0"/>
                <a:ea typeface="Helvetica Neue" panose="02000503000000020004" pitchFamily="2" charset="0"/>
                <a:cs typeface="Helvetica Neue" panose="02000503000000020004" pitchFamily="2" charset="0"/>
                <a:sym typeface="Arial"/>
              </a:rPr>
              <a:t>„Führungskräfte sind die Multiplikatoren der Veränderung – ihre Unterstützung ist entscheidend.“</a:t>
            </a: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Grafik 5">
            <a:extLst>
              <a:ext uri="{FF2B5EF4-FFF2-40B4-BE49-F238E27FC236}">
                <a16:creationId xmlns:a16="http://schemas.microsoft.com/office/drawing/2014/main" id="{E5A66412-E7D2-BA4E-DBF9-023F5CC5D2CD}"/>
              </a:ext>
            </a:extLst>
          </p:cNvPr>
          <p:cNvPicPr>
            <a:picLocks noChangeAspect="1"/>
          </p:cNvPicPr>
          <p:nvPr/>
        </p:nvPicPr>
        <p:blipFill>
          <a:blip r:embed="rId3"/>
          <a:stretch>
            <a:fillRect/>
          </a:stretch>
        </p:blipFill>
        <p:spPr>
          <a:xfrm>
            <a:off x="21627822" y="1079500"/>
            <a:ext cx="1549678" cy="666173"/>
          </a:xfrm>
          <a:prstGeom prst="rect">
            <a:avLst/>
          </a:prstGeom>
        </p:spPr>
      </p:pic>
    </p:spTree>
    <p:extLst>
      <p:ext uri="{BB962C8B-B14F-4D97-AF65-F5344CB8AC3E}">
        <p14:creationId xmlns:p14="http://schemas.microsoft.com/office/powerpoint/2010/main" val="2338395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4F22A-C45D-3E18-298E-BABB58DE6D2B}"/>
              </a:ext>
            </a:extLst>
          </p:cNvPr>
          <p:cNvSpPr>
            <a:spLocks noGrp="1"/>
          </p:cNvSpPr>
          <p:nvPr>
            <p:ph type="title"/>
          </p:nvPr>
        </p:nvSpPr>
        <p:spPr/>
        <p:txBody>
          <a:bodyPr>
            <a:normAutofit fontScale="90000"/>
          </a:bodyPr>
          <a:lstStyle/>
          <a:p>
            <a:r>
              <a:rPr lang="de-DE" sz="71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Use Case 2: Google - Pilotprojekte </a:t>
            </a:r>
            <a:r>
              <a:rPr lang="de-DE" b="1" dirty="0">
                <a:solidFill>
                  <a:srgbClr val="0E0E0E"/>
                </a:solidFill>
                <a:effectLst/>
                <a:latin typeface=".SF NS"/>
              </a:rPr>
              <a:t>und IDG-Labs I</a:t>
            </a:r>
            <a:br>
              <a:rPr lang="de-DE" dirty="0">
                <a:solidFill>
                  <a:srgbClr val="0E0E0E"/>
                </a:solidFill>
                <a:effectLst/>
                <a:latin typeface=".SF NS"/>
              </a:rPr>
            </a:br>
            <a:br>
              <a:rPr lang="de-DE" dirty="0">
                <a:solidFill>
                  <a:srgbClr val="0E0E0E"/>
                </a:solidFill>
                <a:effectLst/>
                <a:latin typeface=".SF NS"/>
              </a:rPr>
            </a:br>
            <a:br>
              <a:rPr lang="de-DE" dirty="0">
                <a:solidFill>
                  <a:srgbClr val="0E0E0E"/>
                </a:solidFill>
                <a:effectLst/>
                <a:latin typeface=".SF NS"/>
              </a:rPr>
            </a:br>
            <a:endParaRPr lang="de-DE" dirty="0"/>
          </a:p>
        </p:txBody>
      </p:sp>
      <p:sp>
        <p:nvSpPr>
          <p:cNvPr id="4" name="Textplatzhalter 3">
            <a:extLst>
              <a:ext uri="{FF2B5EF4-FFF2-40B4-BE49-F238E27FC236}">
                <a16:creationId xmlns:a16="http://schemas.microsoft.com/office/drawing/2014/main" id="{C4CA3F84-8CFB-337B-9E55-5F2F5DB1FD69}"/>
              </a:ext>
            </a:extLst>
          </p:cNvPr>
          <p:cNvSpPr>
            <a:spLocks noGrp="1"/>
          </p:cNvSpPr>
          <p:nvPr>
            <p:ph type="body" idx="2"/>
          </p:nvPr>
        </p:nvSpPr>
        <p:spPr>
          <a:xfrm>
            <a:off x="1206500" y="3695611"/>
            <a:ext cx="20101147" cy="6504345"/>
          </a:xfrm>
          <a:noFill/>
          <a:ln>
            <a:noFill/>
          </a:ln>
        </p:spPr>
        <p:txBody>
          <a:bodyPr spcFirstLastPara="1" wrap="square" lIns="50800" tIns="50800" rIns="50800" bIns="50800" rtlCol="0" anchor="t" anchorCtr="0">
            <a:spAutoFit/>
          </a:bodyPr>
          <a:lstStyle/>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Verantwortliche Person: David Smyth, Head </a:t>
            </a:r>
            <a:r>
              <a:rPr lang="de-DE" sz="3200" dirty="0" err="1">
                <a:latin typeface="Helvetica Neue" panose="02000503000000020004" pitchFamily="2" charset="0"/>
                <a:ea typeface="Helvetica Neue" panose="02000503000000020004" pitchFamily="2" charset="0"/>
                <a:cs typeface="Helvetica Neue" panose="02000503000000020004" pitchFamily="2" charset="0"/>
              </a:rPr>
              <a:t>of</a:t>
            </a:r>
            <a:r>
              <a:rPr lang="de-DE" sz="3200" dirty="0">
                <a:latin typeface="Helvetica Neue" panose="02000503000000020004" pitchFamily="2" charset="0"/>
                <a:ea typeface="Helvetica Neue" panose="02000503000000020004" pitchFamily="2" charset="0"/>
                <a:cs typeface="Helvetica Neue" panose="02000503000000020004" pitchFamily="2" charset="0"/>
              </a:rPr>
              <a:t> Global Leadership Development</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Motivation für IDGs:</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Google wollte die Resilienz und Innovationskraft seiner Führungskräfte stärken. „Unsere Branche ist ständig im Wandel. Wir müssen sicherstellen, dass unsere Führungskräfte darauf vorbereitet sind, diese Herausforderungen zu meistern.“</a:t>
            </a:r>
          </a:p>
          <a:p>
            <a:pPr>
              <a:lnSpc>
                <a:spcPct val="100000"/>
              </a:lnSpc>
              <a:spcBef>
                <a:spcPts val="0"/>
              </a:spcBef>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Integration der IDGs:</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Einführung eines IDG-Labs, das zunächst als Pilotprojekt gestartet wurde. Ziel war es, die Relevanz der IDGs im täglichen Geschäftsumfeld zu testen. „Das IDG-Lab ermöglichte uns, die praktischen Anwendungen der IDGs in einem sicheren Rahmen zu erproben.“</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Grafik 4">
            <a:extLst>
              <a:ext uri="{FF2B5EF4-FFF2-40B4-BE49-F238E27FC236}">
                <a16:creationId xmlns:a16="http://schemas.microsoft.com/office/drawing/2014/main" id="{E5BE5DD5-8239-0A21-9B07-D87B97CC0B82}"/>
              </a:ext>
            </a:extLst>
          </p:cNvPr>
          <p:cNvPicPr>
            <a:picLocks noChangeAspect="1"/>
          </p:cNvPicPr>
          <p:nvPr/>
        </p:nvPicPr>
        <p:blipFill>
          <a:blip r:embed="rId3"/>
          <a:stretch>
            <a:fillRect/>
          </a:stretch>
        </p:blipFill>
        <p:spPr>
          <a:xfrm>
            <a:off x="22117635" y="1079500"/>
            <a:ext cx="1059865" cy="1025398"/>
          </a:xfrm>
          <a:prstGeom prst="rect">
            <a:avLst/>
          </a:prstGeom>
        </p:spPr>
      </p:pic>
    </p:spTree>
    <p:extLst>
      <p:ext uri="{BB962C8B-B14F-4D97-AF65-F5344CB8AC3E}">
        <p14:creationId xmlns:p14="http://schemas.microsoft.com/office/powerpoint/2010/main" val="2226205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A7BE12AD-D808-BDE0-3EB8-5BC50B1D8474}"/>
              </a:ext>
            </a:extLst>
          </p:cNvPr>
          <p:cNvSpPr>
            <a:spLocks noGrp="1"/>
          </p:cNvSpPr>
          <p:nvPr>
            <p:ph type="title"/>
          </p:nvPr>
        </p:nvSpPr>
        <p:spPr>
          <a:xfrm>
            <a:off x="1828800" y="1166649"/>
            <a:ext cx="20543520" cy="1828800"/>
          </a:xfrm>
        </p:spPr>
        <p:txBody>
          <a:bodyPr rtlCol="0">
            <a:normAutofit/>
          </a:bodyPr>
          <a:lstStyle>
            <a:defPPr>
              <a:defRPr lang="de-DE"/>
            </a:defPPr>
          </a:lstStyle>
          <a:p>
            <a:pPr rtl="0"/>
            <a:r>
              <a:rPr lang="de-DE" dirty="0"/>
              <a:t>Warum wir jetzt handeln müssen: Die globalen Krisen als Weckruf</a:t>
            </a:r>
          </a:p>
        </p:txBody>
      </p:sp>
      <p:sp>
        <p:nvSpPr>
          <p:cNvPr id="8" name="Inhaltsplatzhalter 7">
            <a:extLst>
              <a:ext uri="{FF2B5EF4-FFF2-40B4-BE49-F238E27FC236}">
                <a16:creationId xmlns:a16="http://schemas.microsoft.com/office/drawing/2014/main" id="{BCFDA37B-399A-B9F0-7A7D-2A891EB7FFA6}"/>
              </a:ext>
            </a:extLst>
          </p:cNvPr>
          <p:cNvSpPr>
            <a:spLocks noGrp="1"/>
          </p:cNvSpPr>
          <p:nvPr>
            <p:ph sz="quarter" idx="10"/>
          </p:nvPr>
        </p:nvSpPr>
        <p:spPr>
          <a:xfrm>
            <a:off x="1828800" y="3154583"/>
            <a:ext cx="20878800" cy="6713152"/>
          </a:xfrm>
        </p:spPr>
        <p:txBody>
          <a:bodyPr rtlCol="0">
            <a:noAutofit/>
          </a:bodyPr>
          <a:lstStyle>
            <a:defPPr>
              <a:defRPr lang="de-DE"/>
            </a:defPPr>
          </a:lstStyle>
          <a:p>
            <a:pPr marL="0" indent="0" rtl="0">
              <a:buNone/>
            </a:pPr>
            <a:r>
              <a:rPr lang="de-DE" sz="3200" b="1" dirty="0"/>
              <a:t>Vielfältige Krisen: </a:t>
            </a:r>
            <a:r>
              <a:rPr lang="de-DE" sz="3200" dirty="0"/>
              <a:t>Die Welt steckt in parallelen Krisen wie dem Klimawandel, Pandemien und sozialen Ungleichheiten, die die Stabilität und den Fortschritt bedrohen. Diese Herausforderungen erfordern ein generelles Umdenken und eine Neuausrichtung – auch in Unternehmen.</a:t>
            </a:r>
          </a:p>
          <a:p>
            <a:pPr marL="0" indent="0" rtl="0">
              <a:buNone/>
            </a:pPr>
            <a:r>
              <a:rPr lang="de-DE" sz="3200" b="1" dirty="0"/>
              <a:t>Zunehmende Schnelligkeit und Komplexität: </a:t>
            </a:r>
            <a:r>
              <a:rPr lang="de-DE" sz="3200" dirty="0"/>
              <a:t>Die schnelle technologische Entwicklung, Digitalisierung und zunehmende Komplexität der globalen Märkte erfordern von Unternehmen und Mitarbeitern eine hohe Anpassungsfähigkeit. Ohne diese Anpassungsfähigkeit riskieren Unternehmen, den Anschluss zu verlieren.</a:t>
            </a:r>
          </a:p>
          <a:p>
            <a:pPr marL="0" indent="0" rtl="0">
              <a:buNone/>
            </a:pPr>
            <a:r>
              <a:rPr lang="de-DE" sz="3200" b="1" dirty="0"/>
              <a:t>Nachhaltigkeit: </a:t>
            </a:r>
            <a:r>
              <a:rPr lang="de-DE" sz="3200" dirty="0"/>
              <a:t>Nachhaltigkeit ist nicht nur ein Trend, sondern eine Notwendigkeit für langfristigen Erfolg und Überleben in der modernen Geschäftswelt. Unternehmen, die sich nicht nachhaltig ausrichten, werden Schwierigkeiten haben, auf Dauer zu bestehen.</a:t>
            </a:r>
          </a:p>
          <a:p>
            <a:pPr marL="0" indent="0">
              <a:buNone/>
            </a:pPr>
            <a:r>
              <a:rPr lang="de-DE" sz="3200" b="1" dirty="0"/>
              <a:t>Fachkräftemangel: </a:t>
            </a:r>
            <a:r>
              <a:rPr lang="de-DE" sz="3200" dirty="0"/>
              <a:t>Viele Branchen haben Schwierigkeiten, qualifizierte Arbeitskräfte zu finden und zu halten. Der demografische Wandel und der globale Wettbewerb um Talente verschärfen dieses Problem. Unternehmen müssen effektive Strategien entwickeln, um auch diesbezüglich ihre Wettbewerbsfähigkeit zu sichern.</a:t>
            </a:r>
          </a:p>
          <a:p>
            <a:pPr marL="0" indent="0" rtl="0">
              <a:buNone/>
            </a:pPr>
            <a:r>
              <a:rPr lang="de-DE" sz="3200" b="1" dirty="0"/>
              <a:t>ESG-Anforderungen: </a:t>
            </a:r>
            <a:r>
              <a:rPr lang="de-DE" sz="3200" dirty="0"/>
              <a:t>ESG (Environmental, </a:t>
            </a:r>
            <a:r>
              <a:rPr lang="de-DE" sz="3200" dirty="0" err="1"/>
              <a:t>Social</a:t>
            </a:r>
            <a:r>
              <a:rPr lang="de-DE" sz="3200" dirty="0"/>
              <a:t>, </a:t>
            </a:r>
            <a:r>
              <a:rPr lang="de-DE" sz="3200" dirty="0" err="1"/>
              <a:t>Governance</a:t>
            </a:r>
            <a:r>
              <a:rPr lang="de-DE" sz="3200" dirty="0"/>
              <a:t>)-Kriterien sind inzwischen ein unverzichtbarer Bestandteil der Unternehmensführung und tragen zur nachhaltigen Entwicklung bei. Unternehmen, die ESG ignorieren, werden zunehmend regulatorischen und gesellschaftlichen Druck spüren.</a:t>
            </a:r>
          </a:p>
        </p:txBody>
      </p:sp>
      <p:sp>
        <p:nvSpPr>
          <p:cNvPr id="3" name="Foliennummernplatzhalter 2">
            <a:extLst>
              <a:ext uri="{FF2B5EF4-FFF2-40B4-BE49-F238E27FC236}">
                <a16:creationId xmlns:a16="http://schemas.microsoft.com/office/drawing/2014/main" id="{50CD348E-9357-0442-4555-AF6B4AFE34B6}"/>
              </a:ext>
            </a:extLst>
          </p:cNvPr>
          <p:cNvSpPr>
            <a:spLocks noGrp="1"/>
          </p:cNvSpPr>
          <p:nvPr>
            <p:ph type="sldNum" sz="quarter" idx="4"/>
          </p:nvPr>
        </p:nvSpPr>
        <p:spPr>
          <a:xfrm>
            <a:off x="22707600" y="12240009"/>
            <a:ext cx="1322832" cy="830997"/>
          </a:xfrm>
        </p:spPr>
        <p:txBody>
          <a:bodyPr rtlCol="0"/>
          <a:lstStyle>
            <a:defPPr>
              <a:defRPr lang="de-DE"/>
            </a:defPPr>
          </a:lstStyle>
          <a:p>
            <a:pPr rtl="0"/>
            <a:fld id="{58FB4751-880F-D840-AAA9-3A15815CC996}" type="slidenum">
              <a:rPr lang="de-DE" smtClean="0"/>
              <a:pPr rtl="0"/>
              <a:t>3</a:t>
            </a:fld>
            <a:endParaRPr lang="de-DE" dirty="0"/>
          </a:p>
        </p:txBody>
      </p:sp>
    </p:spTree>
    <p:extLst>
      <p:ext uri="{BB962C8B-B14F-4D97-AF65-F5344CB8AC3E}">
        <p14:creationId xmlns:p14="http://schemas.microsoft.com/office/powerpoint/2010/main" val="1966913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0874C414-E955-7D68-8D6A-C84265F5DE36}"/>
              </a:ext>
            </a:extLst>
          </p:cNvPr>
          <p:cNvSpPr>
            <a:spLocks noGrp="1"/>
          </p:cNvSpPr>
          <p:nvPr>
            <p:ph type="body" idx="2"/>
          </p:nvPr>
        </p:nvSpPr>
        <p:spPr>
          <a:xfrm>
            <a:off x="1206500" y="3716876"/>
            <a:ext cx="20037351" cy="6011902"/>
          </a:xfrm>
          <a:noFill/>
          <a:ln>
            <a:noFill/>
          </a:ln>
        </p:spPr>
        <p:txBody>
          <a:bodyPr spcFirstLastPara="1" wrap="square" lIns="50800" tIns="50800" rIns="50800" bIns="50800" rtlCol="0" anchor="t" anchorCtr="0">
            <a:spAutoFit/>
          </a:bodyPr>
          <a:lstStyle/>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Herausforderungen und Umgang damit:</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IDGs in einen bereits vollen Arbeitsalltag der Führungskräfte zu integrieren. Sicherstellung, dass die Prinzipien der IDGs langfristig beibehalten werden. Lösungsansatz: IDG-Labs als wiederkehrende, reflektierende Sessions, um kontinuierliches Lernen zu gewährleisten. „Es war entscheidend, dass wir regelmäßig Zeit für Reflexion und Weiterentwicklung einplanten.“</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err="1">
                <a:latin typeface="Helvetica Neue" panose="02000503000000020004" pitchFamily="2" charset="0"/>
                <a:ea typeface="Helvetica Neue" panose="02000503000000020004" pitchFamily="2" charset="0"/>
                <a:cs typeface="Helvetica Neue" panose="02000503000000020004" pitchFamily="2" charset="0"/>
              </a:rPr>
              <a:t>Learnings</a:t>
            </a:r>
            <a:r>
              <a:rPr lang="de-DE" sz="3200" dirty="0">
                <a:latin typeface="Helvetica Neue" panose="02000503000000020004" pitchFamily="2" charset="0"/>
                <a:ea typeface="Helvetica Neue" panose="02000503000000020004" pitchFamily="2" charset="0"/>
                <a:cs typeface="Helvetica Neue" panose="02000503000000020004" pitchFamily="2" charset="0"/>
              </a:rPr>
              <a:t> und Empfehlungen:</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Pilotprojekte helfen, die Akzeptanz zu testen und die Implementierung anzupassen. Die Schaffung eines Raums für kontinuierliche Entwicklung stärkt das Engagement. </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Nutzen Sie Pilotprojekte, um Erfahrungen zu sammeln und Iterationen vorzunehmen. „Beginnen Sie klein, lernen Sie, passen Sie an und skalieren Sie dann.“</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itel 1">
            <a:extLst>
              <a:ext uri="{FF2B5EF4-FFF2-40B4-BE49-F238E27FC236}">
                <a16:creationId xmlns:a16="http://schemas.microsoft.com/office/drawing/2014/main" id="{E684EECA-DEE0-C195-5009-0CB9A08E1991}"/>
              </a:ext>
            </a:extLst>
          </p:cNvPr>
          <p:cNvSpPr>
            <a:spLocks noGrp="1"/>
          </p:cNvSpPr>
          <p:nvPr>
            <p:ph type="title"/>
          </p:nvPr>
        </p:nvSpPr>
        <p:spPr>
          <a:xfrm>
            <a:off x="1206500" y="1079500"/>
            <a:ext cx="21971000" cy="1433163"/>
          </a:xfrm>
        </p:spPr>
        <p:txBody>
          <a:bodyPr>
            <a:normAutofit fontScale="90000"/>
          </a:bodyPr>
          <a:lstStyle/>
          <a:p>
            <a:r>
              <a:rPr lang="de-DE" sz="71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Use Case 2: Google - Pilotprojekte und IDG-Labs II</a:t>
            </a:r>
            <a:br>
              <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br>
            <a:endPar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Grafik 5">
            <a:extLst>
              <a:ext uri="{FF2B5EF4-FFF2-40B4-BE49-F238E27FC236}">
                <a16:creationId xmlns:a16="http://schemas.microsoft.com/office/drawing/2014/main" id="{A982B5D7-450A-A2D8-D543-08FB02F0AE71}"/>
              </a:ext>
            </a:extLst>
          </p:cNvPr>
          <p:cNvPicPr>
            <a:picLocks noChangeAspect="1"/>
          </p:cNvPicPr>
          <p:nvPr/>
        </p:nvPicPr>
        <p:blipFill>
          <a:blip r:embed="rId3"/>
          <a:stretch>
            <a:fillRect/>
          </a:stretch>
        </p:blipFill>
        <p:spPr>
          <a:xfrm>
            <a:off x="22117635" y="1079500"/>
            <a:ext cx="1059865" cy="1025398"/>
          </a:xfrm>
          <a:prstGeom prst="rect">
            <a:avLst/>
          </a:prstGeom>
        </p:spPr>
      </p:pic>
    </p:spTree>
    <p:extLst>
      <p:ext uri="{BB962C8B-B14F-4D97-AF65-F5344CB8AC3E}">
        <p14:creationId xmlns:p14="http://schemas.microsoft.com/office/powerpoint/2010/main" val="3550759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AF089-A332-8C29-09D4-72B2058E3164}"/>
              </a:ext>
            </a:extLst>
          </p:cNvPr>
          <p:cNvSpPr>
            <a:spLocks noGrp="1"/>
          </p:cNvSpPr>
          <p:nvPr>
            <p:ph type="title"/>
          </p:nvPr>
        </p:nvSpPr>
        <p:spPr/>
        <p:txBody>
          <a:bodyPr>
            <a:noAutofit/>
          </a:bodyPr>
          <a:lstStyle/>
          <a:p>
            <a:r>
              <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Use Case 3: </a:t>
            </a:r>
            <a:r>
              <a:rPr lang="de-DE" sz="6400" dirty="0" err="1">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Stena</a:t>
            </a:r>
            <a:r>
              <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 - Ganzheitlicher Ansatz zur Nachhaltigkeit I</a:t>
            </a:r>
            <a:br>
              <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br>
            <a:endPar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platzhalter 3">
            <a:extLst>
              <a:ext uri="{FF2B5EF4-FFF2-40B4-BE49-F238E27FC236}">
                <a16:creationId xmlns:a16="http://schemas.microsoft.com/office/drawing/2014/main" id="{5E2F814D-8A09-CE32-D8F4-781BE033AF34}"/>
              </a:ext>
            </a:extLst>
          </p:cNvPr>
          <p:cNvSpPr>
            <a:spLocks noGrp="1"/>
          </p:cNvSpPr>
          <p:nvPr>
            <p:ph type="body" idx="2"/>
          </p:nvPr>
        </p:nvSpPr>
        <p:spPr>
          <a:xfrm>
            <a:off x="1206500" y="3844467"/>
            <a:ext cx="20122412" cy="5519460"/>
          </a:xfrm>
          <a:noFill/>
          <a:ln>
            <a:noFill/>
          </a:ln>
        </p:spPr>
        <p:txBody>
          <a:bodyPr spcFirstLastPara="1" wrap="square" lIns="50800" tIns="50800" rIns="50800" bIns="50800" rtlCol="0" anchor="t" anchorCtr="0">
            <a:spAutoFit/>
          </a:bodyPr>
          <a:lstStyle/>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Verantwortliche Person: Maria Svensson, Chief </a:t>
            </a:r>
            <a:r>
              <a:rPr lang="de-DE" sz="3200" dirty="0" err="1">
                <a:latin typeface="Helvetica Neue" panose="02000503000000020004" pitchFamily="2" charset="0"/>
                <a:ea typeface="Helvetica Neue" panose="02000503000000020004" pitchFamily="2" charset="0"/>
                <a:cs typeface="Helvetica Neue" panose="02000503000000020004" pitchFamily="2" charset="0"/>
              </a:rPr>
              <a:t>Sustainability</a:t>
            </a:r>
            <a:r>
              <a:rPr lang="de-DE" sz="3200" dirty="0">
                <a:latin typeface="Helvetica Neue" panose="02000503000000020004" pitchFamily="2" charset="0"/>
                <a:ea typeface="Helvetica Neue" panose="02000503000000020004" pitchFamily="2" charset="0"/>
                <a:cs typeface="Helvetica Neue" panose="02000503000000020004" pitchFamily="2" charset="0"/>
              </a:rPr>
              <a:t> Officer (CSO)</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Motivation für IDGs:</a:t>
            </a:r>
          </a:p>
          <a:p>
            <a:pPr>
              <a:lnSpc>
                <a:spcPct val="100000"/>
              </a:lnSpc>
              <a:spcBef>
                <a:spcPts val="0"/>
              </a:spcBef>
            </a:pPr>
            <a:r>
              <a:rPr lang="de-DE" sz="3200" dirty="0" err="1">
                <a:latin typeface="Helvetica Neue" panose="02000503000000020004" pitchFamily="2" charset="0"/>
                <a:ea typeface="Helvetica Neue" panose="02000503000000020004" pitchFamily="2" charset="0"/>
                <a:cs typeface="Helvetica Neue" panose="02000503000000020004" pitchFamily="2" charset="0"/>
              </a:rPr>
              <a:t>Stena</a:t>
            </a:r>
            <a:r>
              <a:rPr lang="de-DE" sz="3200" dirty="0">
                <a:latin typeface="Helvetica Neue" panose="02000503000000020004" pitchFamily="2" charset="0"/>
                <a:ea typeface="Helvetica Neue" panose="02000503000000020004" pitchFamily="2" charset="0"/>
                <a:cs typeface="Helvetica Neue" panose="02000503000000020004" pitchFamily="2" charset="0"/>
              </a:rPr>
              <a:t> wollte Nachhaltigkeit in allen Geschäftsbereichen verankern und die Zusammenarbeit fördern. „Unsere Vision war es, Nachhaltigkeit als integralen Bestandteil unserer Unternehmenskultur zu etablieren.“</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Implementierung:</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Einführung der IDGs in der gesamten Organisation, nicht nur auf Führungsebene. Fokus auf kollektivem Verständnis und gemeinsamer Zielerreichung. „Es war uns wichtig, dass jede Abteilung und jeder Mitarbeiter die IDGs versteht und in ihre Arbeit integriert.“</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5" name="Grafik 4">
            <a:extLst>
              <a:ext uri="{FF2B5EF4-FFF2-40B4-BE49-F238E27FC236}">
                <a16:creationId xmlns:a16="http://schemas.microsoft.com/office/drawing/2014/main" id="{5B654F17-57EF-3C29-9FC8-052F578286A1}"/>
              </a:ext>
            </a:extLst>
          </p:cNvPr>
          <p:cNvPicPr>
            <a:picLocks noChangeAspect="1"/>
          </p:cNvPicPr>
          <p:nvPr/>
        </p:nvPicPr>
        <p:blipFill>
          <a:blip r:embed="rId3"/>
          <a:stretch>
            <a:fillRect/>
          </a:stretch>
        </p:blipFill>
        <p:spPr>
          <a:xfrm>
            <a:off x="21253692" y="1079499"/>
            <a:ext cx="1923808" cy="666173"/>
          </a:xfrm>
          <a:prstGeom prst="rect">
            <a:avLst/>
          </a:prstGeom>
        </p:spPr>
      </p:pic>
    </p:spTree>
    <p:extLst>
      <p:ext uri="{BB962C8B-B14F-4D97-AF65-F5344CB8AC3E}">
        <p14:creationId xmlns:p14="http://schemas.microsoft.com/office/powerpoint/2010/main" val="187013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AF089-A332-8C29-09D4-72B2058E3164}"/>
              </a:ext>
            </a:extLst>
          </p:cNvPr>
          <p:cNvSpPr>
            <a:spLocks noGrp="1"/>
          </p:cNvSpPr>
          <p:nvPr>
            <p:ph type="title"/>
          </p:nvPr>
        </p:nvSpPr>
        <p:spPr/>
        <p:txBody>
          <a:bodyPr>
            <a:noAutofit/>
          </a:bodyPr>
          <a:lstStyle/>
          <a:p>
            <a:r>
              <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Use Case 3: </a:t>
            </a:r>
            <a:r>
              <a:rPr lang="de-DE" sz="6400" dirty="0" err="1">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Stena</a:t>
            </a:r>
            <a:r>
              <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 - Ganzheitlicher Ansatz zur Nachhaltigkeit II</a:t>
            </a:r>
            <a:br>
              <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br>
            <a:endParaRPr lang="de-DE" sz="64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platzhalter 3">
            <a:extLst>
              <a:ext uri="{FF2B5EF4-FFF2-40B4-BE49-F238E27FC236}">
                <a16:creationId xmlns:a16="http://schemas.microsoft.com/office/drawing/2014/main" id="{5E2F814D-8A09-CE32-D8F4-781BE033AF34}"/>
              </a:ext>
            </a:extLst>
          </p:cNvPr>
          <p:cNvSpPr>
            <a:spLocks noGrp="1"/>
          </p:cNvSpPr>
          <p:nvPr>
            <p:ph type="body" idx="2"/>
          </p:nvPr>
        </p:nvSpPr>
        <p:spPr>
          <a:xfrm>
            <a:off x="1206500" y="3716876"/>
            <a:ext cx="20101147" cy="6504345"/>
          </a:xfrm>
          <a:noFill/>
          <a:ln>
            <a:noFill/>
          </a:ln>
        </p:spPr>
        <p:txBody>
          <a:bodyPr spcFirstLastPara="1" wrap="square" lIns="50800" tIns="50800" rIns="50800" bIns="50800" rtlCol="0" anchor="t" anchorCtr="0">
            <a:spAutoFit/>
          </a:bodyPr>
          <a:lstStyle/>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Herausforderungen und Lösungen:</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Einheitliches Verständnis und Akzeptanz der IDGs unter allen Mitarbeitern sicherstellen. Unterschiede in der Bereitschaft der verschiedenen Abteilungen. Lösungsansatz: Intensive Schulungen und Workshops, um das kollektive Verständnis zu fördern. „Unsere Workshops waren entscheidend, um eine einheitliche Basis für alle zu schaffen.“</a:t>
            </a:r>
          </a:p>
          <a:p>
            <a:pPr>
              <a:lnSpc>
                <a:spcPct val="100000"/>
              </a:lnSpc>
              <a:spcBef>
                <a:spcPts val="0"/>
              </a:spcBef>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err="1">
                <a:latin typeface="Helvetica Neue" panose="02000503000000020004" pitchFamily="2" charset="0"/>
                <a:ea typeface="Helvetica Neue" panose="02000503000000020004" pitchFamily="2" charset="0"/>
                <a:cs typeface="Helvetica Neue" panose="02000503000000020004" pitchFamily="2" charset="0"/>
              </a:rPr>
              <a:t>Learnings</a:t>
            </a:r>
            <a:r>
              <a:rPr lang="de-DE" sz="3200" dirty="0">
                <a:latin typeface="Helvetica Neue" panose="02000503000000020004" pitchFamily="2" charset="0"/>
                <a:ea typeface="Helvetica Neue" panose="02000503000000020004" pitchFamily="2" charset="0"/>
                <a:cs typeface="Helvetica Neue" panose="02000503000000020004" pitchFamily="2" charset="0"/>
              </a:rPr>
              <a:t> und Empfehlungen:</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Ein ganzheitlicher Ansatz stärkt die Zusammenarbeit und das gemeinsame Verständnis. Nachhaltigkeit kann nur durch die Integration in alle Geschäftsbereiche erreicht werden. Empfehlungen: Entwickeln Sie einen umfassenden Plan, der alle Abteilungen einbezieht. „Die gesamte Organisation muss an einem Strang ziehen, um wirklich nachhaltig zu sein.“</a:t>
            </a:r>
          </a:p>
          <a:p>
            <a:pPr>
              <a:lnSpc>
                <a:spcPct val="100000"/>
              </a:lnSpc>
              <a:spcBef>
                <a:spcPts val="0"/>
              </a:spcBef>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Grafik 2">
            <a:extLst>
              <a:ext uri="{FF2B5EF4-FFF2-40B4-BE49-F238E27FC236}">
                <a16:creationId xmlns:a16="http://schemas.microsoft.com/office/drawing/2014/main" id="{DB74E1F2-4AD4-7F8A-DB91-2B42C112869B}"/>
              </a:ext>
            </a:extLst>
          </p:cNvPr>
          <p:cNvPicPr>
            <a:picLocks noChangeAspect="1"/>
          </p:cNvPicPr>
          <p:nvPr/>
        </p:nvPicPr>
        <p:blipFill>
          <a:blip r:embed="rId3"/>
          <a:stretch>
            <a:fillRect/>
          </a:stretch>
        </p:blipFill>
        <p:spPr>
          <a:xfrm>
            <a:off x="21253692" y="1079499"/>
            <a:ext cx="1923808" cy="666173"/>
          </a:xfrm>
          <a:prstGeom prst="rect">
            <a:avLst/>
          </a:prstGeom>
        </p:spPr>
      </p:pic>
    </p:spTree>
    <p:extLst>
      <p:ext uri="{BB962C8B-B14F-4D97-AF65-F5344CB8AC3E}">
        <p14:creationId xmlns:p14="http://schemas.microsoft.com/office/powerpoint/2010/main" val="1583580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AF089-A332-8C29-09D4-72B2058E3164}"/>
              </a:ext>
            </a:extLst>
          </p:cNvPr>
          <p:cNvSpPr>
            <a:spLocks noGrp="1"/>
          </p:cNvSpPr>
          <p:nvPr>
            <p:ph type="title"/>
          </p:nvPr>
        </p:nvSpPr>
        <p:spPr/>
        <p:txBody>
          <a:bodyPr>
            <a:normAutofit fontScale="90000"/>
          </a:bodyPr>
          <a:lstStyle/>
          <a:p>
            <a:r>
              <a:rPr lang="de-DE" sz="71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Use Case 4: </a:t>
            </a:r>
            <a:r>
              <a:rPr lang="de-DE" sz="7100" dirty="0" err="1">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Icebug</a:t>
            </a:r>
            <a:r>
              <a:rPr lang="de-DE" sz="71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 - 100-Tage-Zyklen zur  schrittweisen Einführung I</a:t>
            </a:r>
            <a:br>
              <a:rPr lang="de-DE" b="1" dirty="0">
                <a:solidFill>
                  <a:srgbClr val="0E0E0E"/>
                </a:solidFill>
                <a:effectLst/>
                <a:latin typeface=".SF NS"/>
              </a:rPr>
            </a:br>
            <a:br>
              <a:rPr lang="de-DE" b="1" dirty="0">
                <a:solidFill>
                  <a:srgbClr val="0E0E0E"/>
                </a:solidFill>
                <a:effectLst/>
                <a:latin typeface=".SF NS"/>
              </a:rPr>
            </a:br>
            <a:endParaRPr lang="de-DE" dirty="0"/>
          </a:p>
        </p:txBody>
      </p:sp>
      <p:sp>
        <p:nvSpPr>
          <p:cNvPr id="4" name="Textplatzhalter 3">
            <a:extLst>
              <a:ext uri="{FF2B5EF4-FFF2-40B4-BE49-F238E27FC236}">
                <a16:creationId xmlns:a16="http://schemas.microsoft.com/office/drawing/2014/main" id="{5E2F814D-8A09-CE32-D8F4-781BE033AF34}"/>
              </a:ext>
            </a:extLst>
          </p:cNvPr>
          <p:cNvSpPr>
            <a:spLocks noGrp="1"/>
          </p:cNvSpPr>
          <p:nvPr>
            <p:ph type="body" idx="2"/>
          </p:nvPr>
        </p:nvSpPr>
        <p:spPr>
          <a:xfrm>
            <a:off x="1206500" y="3759407"/>
            <a:ext cx="20058616" cy="6504345"/>
          </a:xfrm>
          <a:noFill/>
          <a:ln>
            <a:noFill/>
          </a:ln>
        </p:spPr>
        <p:txBody>
          <a:bodyPr spcFirstLastPara="1" wrap="square" lIns="50800" tIns="50800" rIns="50800" bIns="50800" rtlCol="0" anchor="t" anchorCtr="0">
            <a:spAutoFit/>
          </a:bodyPr>
          <a:lstStyle/>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Verantwortliche Person: Erik Nilsson, Chief Executive Officer (CEO)</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Motivation für IDGs:</a:t>
            </a:r>
          </a:p>
          <a:p>
            <a:pPr>
              <a:lnSpc>
                <a:spcPct val="100000"/>
              </a:lnSpc>
              <a:spcBef>
                <a:spcPts val="0"/>
              </a:spcBef>
            </a:pPr>
            <a:r>
              <a:rPr lang="de-DE" sz="3200" dirty="0" err="1">
                <a:latin typeface="Helvetica Neue" panose="02000503000000020004" pitchFamily="2" charset="0"/>
                <a:ea typeface="Helvetica Neue" panose="02000503000000020004" pitchFamily="2" charset="0"/>
                <a:cs typeface="Helvetica Neue" panose="02000503000000020004" pitchFamily="2" charset="0"/>
              </a:rPr>
              <a:t>Icebug</a:t>
            </a:r>
            <a:r>
              <a:rPr lang="de-DE" sz="3200" dirty="0">
                <a:latin typeface="Helvetica Neue" panose="02000503000000020004" pitchFamily="2" charset="0"/>
                <a:ea typeface="Helvetica Neue" panose="02000503000000020004" pitchFamily="2" charset="0"/>
                <a:cs typeface="Helvetica Neue" panose="02000503000000020004" pitchFamily="2" charset="0"/>
              </a:rPr>
              <a:t> strebte kontinuierliche Verbesserung und nachhaltige Entwicklung in kleinen, fokussierten Schritten an. „Wir wollten den Wandel nicht überstürzen, sondern in nachhaltigen, überschaubaren Schritten vorantreiben.“ Visualisierung: Langfristige Strategie vs. kurzfristige Erfolge.</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Implementierung:</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Umsetzung der IDGs in 100-Tage-Zyklen, wobei jede Periode auf die Entwicklung spezifischer Fähigkeiten fokussiert ist. „Diese Methode half uns, den Fokus zu behalten und kontinuierlich kleine Erfolge zu feiern.“ Visualisierung: Zeitplan und Ziele für 100-Tage-Zyklen.</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Grafik 2">
            <a:extLst>
              <a:ext uri="{FF2B5EF4-FFF2-40B4-BE49-F238E27FC236}">
                <a16:creationId xmlns:a16="http://schemas.microsoft.com/office/drawing/2014/main" id="{5B00513E-2BD7-3049-2563-24C929E3C620}"/>
              </a:ext>
            </a:extLst>
          </p:cNvPr>
          <p:cNvPicPr>
            <a:picLocks noChangeAspect="1"/>
          </p:cNvPicPr>
          <p:nvPr/>
        </p:nvPicPr>
        <p:blipFill>
          <a:blip r:embed="rId3"/>
          <a:stretch>
            <a:fillRect/>
          </a:stretch>
        </p:blipFill>
        <p:spPr>
          <a:xfrm>
            <a:off x="20861426" y="1079499"/>
            <a:ext cx="2316074" cy="472209"/>
          </a:xfrm>
          <a:prstGeom prst="rect">
            <a:avLst/>
          </a:prstGeom>
        </p:spPr>
      </p:pic>
    </p:spTree>
    <p:extLst>
      <p:ext uri="{BB962C8B-B14F-4D97-AF65-F5344CB8AC3E}">
        <p14:creationId xmlns:p14="http://schemas.microsoft.com/office/powerpoint/2010/main" val="1166332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AF089-A332-8C29-09D4-72B2058E3164}"/>
              </a:ext>
            </a:extLst>
          </p:cNvPr>
          <p:cNvSpPr>
            <a:spLocks noGrp="1"/>
          </p:cNvSpPr>
          <p:nvPr>
            <p:ph type="title"/>
          </p:nvPr>
        </p:nvSpPr>
        <p:spPr/>
        <p:txBody>
          <a:bodyPr>
            <a:normAutofit fontScale="90000"/>
          </a:bodyPr>
          <a:lstStyle/>
          <a:p>
            <a:r>
              <a:rPr lang="de-DE" sz="71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Use Case 4: </a:t>
            </a:r>
            <a:r>
              <a:rPr lang="de-DE" sz="7100" dirty="0" err="1">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Icebug</a:t>
            </a:r>
            <a:r>
              <a:rPr lang="de-DE" sz="71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 - 100-Tage-Zyklen zur  schrittweisen Einführung II</a:t>
            </a:r>
            <a:br>
              <a:rPr lang="de-DE" b="1" dirty="0">
                <a:solidFill>
                  <a:srgbClr val="0E0E0E"/>
                </a:solidFill>
                <a:effectLst/>
                <a:latin typeface=".SF NS"/>
              </a:rPr>
            </a:br>
            <a:br>
              <a:rPr lang="de-DE" b="1" dirty="0">
                <a:solidFill>
                  <a:srgbClr val="0E0E0E"/>
                </a:solidFill>
                <a:effectLst/>
                <a:latin typeface=".SF NS"/>
              </a:rPr>
            </a:br>
            <a:endParaRPr lang="de-DE" dirty="0"/>
          </a:p>
        </p:txBody>
      </p:sp>
      <p:sp>
        <p:nvSpPr>
          <p:cNvPr id="4" name="Textplatzhalter 3">
            <a:extLst>
              <a:ext uri="{FF2B5EF4-FFF2-40B4-BE49-F238E27FC236}">
                <a16:creationId xmlns:a16="http://schemas.microsoft.com/office/drawing/2014/main" id="{5E2F814D-8A09-CE32-D8F4-781BE033AF34}"/>
              </a:ext>
            </a:extLst>
          </p:cNvPr>
          <p:cNvSpPr>
            <a:spLocks noGrp="1"/>
          </p:cNvSpPr>
          <p:nvPr>
            <p:ph type="body" idx="2"/>
          </p:nvPr>
        </p:nvSpPr>
        <p:spPr>
          <a:xfrm>
            <a:off x="1206500" y="3695611"/>
            <a:ext cx="20037351" cy="7489230"/>
          </a:xfrm>
          <a:noFill/>
          <a:ln>
            <a:noFill/>
          </a:ln>
        </p:spPr>
        <p:txBody>
          <a:bodyPr spcFirstLastPara="1" wrap="square" lIns="50800" tIns="50800" rIns="50800" bIns="50800" rtlCol="0" anchor="t" anchorCtr="0">
            <a:spAutoFit/>
          </a:bodyPr>
          <a:lstStyle/>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Herausforderungen und Lösungen:</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Sicherstellung, dass die Zyklen kontinuierlich und effektiv durchgeführt werden. Aufrechterhaltung der Motivation und des Engagements über mehrere Zyklen hinweg. Lösungsansatz: Regelmäßige Feedback-Sessions und Anpassungen der Ziele je nach Fortschritt. „Die Flexibilität, Ziele anzupassen, war entscheidend für den langfristigen Erfolg.“ Visualisierung: Feedback-Schleifen und Anpassung der Zyklen.</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err="1">
                <a:latin typeface="Helvetica Neue" panose="02000503000000020004" pitchFamily="2" charset="0"/>
                <a:ea typeface="Helvetica Neue" panose="02000503000000020004" pitchFamily="2" charset="0"/>
                <a:cs typeface="Helvetica Neue" panose="02000503000000020004" pitchFamily="2" charset="0"/>
              </a:rPr>
              <a:t>Learnings</a:t>
            </a:r>
            <a:r>
              <a:rPr lang="de-DE" sz="3200" dirty="0">
                <a:latin typeface="Helvetica Neue" panose="02000503000000020004" pitchFamily="2" charset="0"/>
                <a:ea typeface="Helvetica Neue" panose="02000503000000020004" pitchFamily="2" charset="0"/>
                <a:cs typeface="Helvetica Neue" panose="02000503000000020004" pitchFamily="2" charset="0"/>
              </a:rPr>
              <a:t> und Empfehlungen:</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Schrittweise Einführung ermöglicht nachhaltige Veränderung. Fokussierte Zyklen erleichtern die Konzentration auf spezifische Ziele und deren Erreichung. Empfehlungen: Nutzen Sie kurze, fokussierte Zyklen, um kontinuierliche Fortschritte zu erzielen. „Die kleinen, aber stetigen Fortschritte haben uns geholfen, das Vertrauen in den Wandel zu stärken.“ Visualisierung: Erfolgsdiagramm mit kleinen Schritten und kumulativem Wachstum.</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00000"/>
              </a:lnSpc>
              <a:spcBef>
                <a:spcPts val="0"/>
              </a:spcBef>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Grafik 2">
            <a:extLst>
              <a:ext uri="{FF2B5EF4-FFF2-40B4-BE49-F238E27FC236}">
                <a16:creationId xmlns:a16="http://schemas.microsoft.com/office/drawing/2014/main" id="{97401836-544F-499B-F7E5-634FAAC8E224}"/>
              </a:ext>
            </a:extLst>
          </p:cNvPr>
          <p:cNvPicPr>
            <a:picLocks noChangeAspect="1"/>
          </p:cNvPicPr>
          <p:nvPr/>
        </p:nvPicPr>
        <p:blipFill>
          <a:blip r:embed="rId3"/>
          <a:stretch>
            <a:fillRect/>
          </a:stretch>
        </p:blipFill>
        <p:spPr>
          <a:xfrm>
            <a:off x="20861426" y="1079499"/>
            <a:ext cx="2316074" cy="472209"/>
          </a:xfrm>
          <a:prstGeom prst="rect">
            <a:avLst/>
          </a:prstGeom>
        </p:spPr>
      </p:pic>
    </p:spTree>
    <p:extLst>
      <p:ext uri="{BB962C8B-B14F-4D97-AF65-F5344CB8AC3E}">
        <p14:creationId xmlns:p14="http://schemas.microsoft.com/office/powerpoint/2010/main" val="1202060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AF089-A332-8C29-09D4-72B2058E3164}"/>
              </a:ext>
            </a:extLst>
          </p:cNvPr>
          <p:cNvSpPr>
            <a:spLocks noGrp="1"/>
          </p:cNvSpPr>
          <p:nvPr>
            <p:ph type="title"/>
          </p:nvPr>
        </p:nvSpPr>
        <p:spPr/>
        <p:txBody>
          <a:bodyPr>
            <a:normAutofit fontScale="90000"/>
          </a:bodyPr>
          <a:lstStyle/>
          <a:p>
            <a:r>
              <a:rPr lang="de-DE" sz="71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Use Case 5: Ericsson - Systemisches Denken und Innovationskraft I</a:t>
            </a:r>
            <a:br>
              <a:rPr lang="de-DE" dirty="0">
                <a:solidFill>
                  <a:srgbClr val="0E0E0E"/>
                </a:solidFill>
                <a:effectLst/>
                <a:latin typeface=".SF NS"/>
              </a:rPr>
            </a:br>
            <a:br>
              <a:rPr lang="de-DE" b="1" dirty="0">
                <a:solidFill>
                  <a:srgbClr val="0E0E0E"/>
                </a:solidFill>
                <a:effectLst/>
                <a:latin typeface=".SF NS"/>
              </a:rPr>
            </a:br>
            <a:br>
              <a:rPr lang="de-DE" b="1" dirty="0">
                <a:solidFill>
                  <a:srgbClr val="0E0E0E"/>
                </a:solidFill>
                <a:effectLst/>
                <a:latin typeface=".SF NS"/>
              </a:rPr>
            </a:br>
            <a:endParaRPr lang="de-DE" dirty="0"/>
          </a:p>
        </p:txBody>
      </p:sp>
      <p:sp>
        <p:nvSpPr>
          <p:cNvPr id="4" name="Textplatzhalter 3">
            <a:extLst>
              <a:ext uri="{FF2B5EF4-FFF2-40B4-BE49-F238E27FC236}">
                <a16:creationId xmlns:a16="http://schemas.microsoft.com/office/drawing/2014/main" id="{5E2F814D-8A09-CE32-D8F4-781BE033AF34}"/>
              </a:ext>
            </a:extLst>
          </p:cNvPr>
          <p:cNvSpPr>
            <a:spLocks noGrp="1"/>
          </p:cNvSpPr>
          <p:nvPr>
            <p:ph type="body" idx="2"/>
          </p:nvPr>
        </p:nvSpPr>
        <p:spPr>
          <a:xfrm>
            <a:off x="1206500" y="3823202"/>
            <a:ext cx="20122412" cy="7489230"/>
          </a:xfrm>
          <a:noFill/>
          <a:ln>
            <a:noFill/>
          </a:ln>
        </p:spPr>
        <p:txBody>
          <a:bodyPr spcFirstLastPara="1" wrap="square" lIns="50800" tIns="50800" rIns="50800" bIns="50800" rtlCol="0" anchor="t" anchorCtr="0">
            <a:spAutoFit/>
          </a:bodyPr>
          <a:lstStyle/>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Motivation für IDGs:</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Ericsson wollte systemisches Denken und Innovationsfähigkeit fördern, um in einer dynamischen Branche wettbewerbsfähig zu bleiben. „Systemisches Denken hilft uns, die Komplexität unserer Branche besser zu verstehen und darauf zu reagieren.“ Visualisierung: Herausforderung der Branche und Rolle des systemischen Denkens.</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Implementierung:</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Fokus auf die Entwicklung von systemischem Denken bei Führungskräften und deren Teams. Integration der IDGs in bestehende Innovationsprozesse. „Unsere Innovationsfähigkeit hängt direkt davon ab, wie gut wir systemisch denken und handeln können.“ Visualisierung: Systemische Innovationsprozesse bei Ericsson.</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00000"/>
              </a:lnSpc>
              <a:spcBef>
                <a:spcPts val="0"/>
              </a:spcBef>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Grafik 2">
            <a:extLst>
              <a:ext uri="{FF2B5EF4-FFF2-40B4-BE49-F238E27FC236}">
                <a16:creationId xmlns:a16="http://schemas.microsoft.com/office/drawing/2014/main" id="{FAD23D23-77BD-2AB7-9597-F0C1E02667C2}"/>
              </a:ext>
            </a:extLst>
          </p:cNvPr>
          <p:cNvPicPr>
            <a:picLocks noChangeAspect="1"/>
          </p:cNvPicPr>
          <p:nvPr/>
        </p:nvPicPr>
        <p:blipFill>
          <a:blip r:embed="rId3"/>
          <a:stretch>
            <a:fillRect/>
          </a:stretch>
        </p:blipFill>
        <p:spPr>
          <a:xfrm>
            <a:off x="21928213" y="1079500"/>
            <a:ext cx="1249287" cy="1038470"/>
          </a:xfrm>
          <a:prstGeom prst="rect">
            <a:avLst/>
          </a:prstGeom>
        </p:spPr>
      </p:pic>
    </p:spTree>
    <p:extLst>
      <p:ext uri="{BB962C8B-B14F-4D97-AF65-F5344CB8AC3E}">
        <p14:creationId xmlns:p14="http://schemas.microsoft.com/office/powerpoint/2010/main" val="3945724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AF089-A332-8C29-09D4-72B2058E3164}"/>
              </a:ext>
            </a:extLst>
          </p:cNvPr>
          <p:cNvSpPr>
            <a:spLocks noGrp="1"/>
          </p:cNvSpPr>
          <p:nvPr>
            <p:ph type="title"/>
          </p:nvPr>
        </p:nvSpPr>
        <p:spPr/>
        <p:txBody>
          <a:bodyPr>
            <a:normAutofit fontScale="90000"/>
          </a:bodyPr>
          <a:lstStyle/>
          <a:p>
            <a:r>
              <a:rPr lang="de-DE" sz="7100" dirty="0">
                <a:solidFill>
                  <a:srgbClr val="0E0E0E"/>
                </a:solidFill>
                <a:latin typeface="Helvetica Neue" panose="02000503000000020004" pitchFamily="2" charset="0"/>
                <a:ea typeface="Helvetica Neue" panose="02000503000000020004" pitchFamily="2" charset="0"/>
                <a:cs typeface="Helvetica Neue" panose="02000503000000020004" pitchFamily="2" charset="0"/>
              </a:rPr>
              <a:t>Use Case 5: Ericsson - Systemisches Denken und Innovationskraft II</a:t>
            </a:r>
            <a:br>
              <a:rPr lang="de-DE" dirty="0">
                <a:solidFill>
                  <a:srgbClr val="0E0E0E"/>
                </a:solidFill>
                <a:effectLst/>
                <a:latin typeface=".SF NS"/>
              </a:rPr>
            </a:br>
            <a:br>
              <a:rPr lang="de-DE" b="1" dirty="0">
                <a:solidFill>
                  <a:srgbClr val="0E0E0E"/>
                </a:solidFill>
                <a:effectLst/>
                <a:latin typeface=".SF NS"/>
              </a:rPr>
            </a:br>
            <a:br>
              <a:rPr lang="de-DE" b="1" dirty="0">
                <a:solidFill>
                  <a:srgbClr val="0E0E0E"/>
                </a:solidFill>
                <a:effectLst/>
                <a:latin typeface=".SF NS"/>
              </a:rPr>
            </a:br>
            <a:endParaRPr lang="de-DE" dirty="0"/>
          </a:p>
        </p:txBody>
      </p:sp>
      <p:sp>
        <p:nvSpPr>
          <p:cNvPr id="4" name="Textplatzhalter 3">
            <a:extLst>
              <a:ext uri="{FF2B5EF4-FFF2-40B4-BE49-F238E27FC236}">
                <a16:creationId xmlns:a16="http://schemas.microsoft.com/office/drawing/2014/main" id="{5E2F814D-8A09-CE32-D8F4-781BE033AF34}"/>
              </a:ext>
            </a:extLst>
          </p:cNvPr>
          <p:cNvSpPr>
            <a:spLocks noGrp="1"/>
          </p:cNvSpPr>
          <p:nvPr>
            <p:ph type="body" idx="2"/>
          </p:nvPr>
        </p:nvSpPr>
        <p:spPr>
          <a:xfrm>
            <a:off x="1206500" y="3823202"/>
            <a:ext cx="19824700" cy="11428770"/>
          </a:xfrm>
          <a:noFill/>
          <a:ln>
            <a:noFill/>
          </a:ln>
        </p:spPr>
        <p:txBody>
          <a:bodyPr spcFirstLastPara="1" wrap="square" lIns="50800" tIns="50800" rIns="50800" bIns="50800" rtlCol="0" anchor="t" anchorCtr="0">
            <a:spAutoFit/>
          </a:bodyPr>
          <a:lstStyle/>
          <a:p>
            <a:pPr marL="88011" indent="0">
              <a:lnSpc>
                <a:spcPct val="100000"/>
              </a:lnSpc>
              <a:spcBef>
                <a:spcPts val="0"/>
              </a:spcBef>
              <a:buNone/>
            </a:pPr>
            <a:r>
              <a:rPr lang="de-DE" sz="3200" dirty="0">
                <a:latin typeface="Helvetica Neue" panose="02000503000000020004" pitchFamily="2" charset="0"/>
                <a:ea typeface="Helvetica Neue" panose="02000503000000020004" pitchFamily="2" charset="0"/>
                <a:cs typeface="Helvetica Neue" panose="02000503000000020004" pitchFamily="2" charset="0"/>
              </a:rPr>
              <a:t>Herausforderungen und Lösungen:</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Sicherstellung, dass systemisches Denken nicht nur ein theoretisches Konzept bleibt, sondern im Alltag angewendet wird. Integration der IDGs in die schnelle und sich ständig ändernde Technologiebranche. Lösungsansatz: Regelmäßige Praxis-Workshops und Real-Life-Cases, um systemisches Denken zu vertiefen. „Es war wichtig, dass unsere Teams das Systemdenken direkt in ihren Projekten anwenden konnten.“ </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r>
              <a:rPr lang="de-DE" sz="3200" dirty="0" err="1">
                <a:latin typeface="Helvetica Neue" panose="02000503000000020004" pitchFamily="2" charset="0"/>
                <a:ea typeface="Helvetica Neue" panose="02000503000000020004" pitchFamily="2" charset="0"/>
                <a:cs typeface="Helvetica Neue" panose="02000503000000020004" pitchFamily="2" charset="0"/>
              </a:rPr>
              <a:t>Learnings</a:t>
            </a:r>
            <a:r>
              <a:rPr lang="de-DE" sz="3200" dirty="0">
                <a:latin typeface="Helvetica Neue" panose="02000503000000020004" pitchFamily="2" charset="0"/>
                <a:ea typeface="Helvetica Neue" panose="02000503000000020004" pitchFamily="2" charset="0"/>
                <a:cs typeface="Helvetica Neue" panose="02000503000000020004" pitchFamily="2" charset="0"/>
              </a:rPr>
              <a:t> und Empfehlungen:</a:t>
            </a:r>
          </a:p>
          <a:p>
            <a:pPr>
              <a:lnSpc>
                <a:spcPct val="100000"/>
              </a:lnSpc>
              <a:spcBef>
                <a:spcPts val="0"/>
              </a:spcBef>
            </a:pPr>
            <a:r>
              <a:rPr lang="de-DE" sz="3200" dirty="0">
                <a:latin typeface="Helvetica Neue" panose="02000503000000020004" pitchFamily="2" charset="0"/>
                <a:ea typeface="Helvetica Neue" panose="02000503000000020004" pitchFamily="2" charset="0"/>
                <a:cs typeface="Helvetica Neue" panose="02000503000000020004" pitchFamily="2" charset="0"/>
              </a:rPr>
              <a:t>Systemisches Denken unterstützt langfristige Innovationskraft und Anpassungsfähigkeit. Die Verankerung von IDGs in Innovationsprozesse hilft, langfristige Erfolge sicherzustellen. Fördern Sie systemisches Denken als Grundlage für Innovation und Anpassungsfähigkeit. „Systemisches Denken ist der Schlüssel, um in einer sich schnell verändernden Welt innovativ und erfolgreich zu bleiben.“ </a:t>
            </a: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a:lnSpc>
                <a:spcPct val="100000"/>
              </a:lnSpc>
              <a:spcBef>
                <a:spcPts val="0"/>
              </a:spcBef>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a:p>
            <a:pPr marL="88011" indent="0">
              <a:lnSpc>
                <a:spcPct val="100000"/>
              </a:lnSpc>
              <a:spcBef>
                <a:spcPts val="0"/>
              </a:spcBef>
              <a:buNone/>
            </a:pPr>
            <a:endParaRPr lang="de-DE" sz="3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Grafik 2">
            <a:extLst>
              <a:ext uri="{FF2B5EF4-FFF2-40B4-BE49-F238E27FC236}">
                <a16:creationId xmlns:a16="http://schemas.microsoft.com/office/drawing/2014/main" id="{4CAEA528-36A0-E007-1F53-CA31E460B429}"/>
              </a:ext>
            </a:extLst>
          </p:cNvPr>
          <p:cNvPicPr>
            <a:picLocks noChangeAspect="1"/>
          </p:cNvPicPr>
          <p:nvPr/>
        </p:nvPicPr>
        <p:blipFill>
          <a:blip r:embed="rId3"/>
          <a:stretch>
            <a:fillRect/>
          </a:stretch>
        </p:blipFill>
        <p:spPr>
          <a:xfrm>
            <a:off x="21928213" y="1079500"/>
            <a:ext cx="1249287" cy="1038470"/>
          </a:xfrm>
          <a:prstGeom prst="rect">
            <a:avLst/>
          </a:prstGeom>
        </p:spPr>
      </p:pic>
    </p:spTree>
    <p:extLst>
      <p:ext uri="{BB962C8B-B14F-4D97-AF65-F5344CB8AC3E}">
        <p14:creationId xmlns:p14="http://schemas.microsoft.com/office/powerpoint/2010/main" val="3727535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1">
            <a:extLst>
              <a:ext uri="{FF2B5EF4-FFF2-40B4-BE49-F238E27FC236}">
                <a16:creationId xmlns:a16="http://schemas.microsoft.com/office/drawing/2014/main" id="{E33D2FEE-9C85-7A0B-CD11-9F6B2361F8E5}"/>
              </a:ext>
            </a:extLst>
          </p:cNvPr>
          <p:cNvSpPr/>
          <p:nvPr/>
        </p:nvSpPr>
        <p:spPr>
          <a:xfrm>
            <a:off x="15625015" y="4084420"/>
            <a:ext cx="2856786" cy="2856786"/>
          </a:xfrm>
          <a:prstGeom prst="ellipse">
            <a:avLst/>
          </a:prstGeom>
          <a:solidFill>
            <a:srgbClr val="B9D5B1"/>
          </a:solidFill>
        </p:spPr>
      </p:sp>
      <p:sp>
        <p:nvSpPr>
          <p:cNvPr id="3" name="Object 2"/>
          <p:cNvSpPr/>
          <p:nvPr/>
        </p:nvSpPr>
        <p:spPr>
          <a:xfrm>
            <a:off x="1246909" y="1313661"/>
            <a:ext cx="23130995" cy="952262"/>
          </a:xfrm>
          <a:prstGeom prst="rect">
            <a:avLst/>
          </a:prstGeom>
          <a:noFill/>
          <a:ln>
            <a:noFill/>
          </a:ln>
        </p:spPr>
        <p:txBody>
          <a:bodyPr spcFirstLastPara="1" wrap="square" lIns="50800" tIns="50800" rIns="50800" bIns="50800" rtlCol="0" anchor="b" anchorCtr="0">
            <a:normAutofit/>
          </a:bodyPr>
          <a:lstStyle/>
          <a:p>
            <a:pPr>
              <a:lnSpc>
                <a:spcPct val="80000"/>
              </a:lnSpc>
              <a:buSzPts val="8500"/>
            </a:pPr>
            <a:r>
              <a:rPr lang="en-US" sz="6400" b="1" dirty="0" err="1">
                <a:latin typeface="Helvetica Neue"/>
                <a:ea typeface="Helvetica Neue"/>
                <a:cs typeface="Helvetica Neue"/>
                <a:sym typeface="Helvetica Neue"/>
              </a:rPr>
              <a:t>Werde</a:t>
            </a:r>
            <a:r>
              <a:rPr lang="en-US" sz="6400" b="1" dirty="0">
                <a:latin typeface="Helvetica Neue"/>
                <a:ea typeface="Helvetica Neue"/>
                <a:cs typeface="Helvetica Neue"/>
                <a:sym typeface="Helvetica Neue"/>
              </a:rPr>
              <a:t> </a:t>
            </a:r>
            <a:r>
              <a:rPr lang="en-US" sz="6400" b="1" dirty="0" err="1">
                <a:latin typeface="Helvetica Neue"/>
                <a:ea typeface="Helvetica Neue"/>
                <a:cs typeface="Helvetica Neue"/>
                <a:sym typeface="Helvetica Neue"/>
              </a:rPr>
              <a:t>jetzt</a:t>
            </a:r>
            <a:r>
              <a:rPr lang="en-US" sz="6400" b="1" dirty="0">
                <a:latin typeface="Helvetica Neue"/>
                <a:ea typeface="Helvetica Neue"/>
                <a:cs typeface="Helvetica Neue"/>
                <a:sym typeface="Helvetica Neue"/>
              </a:rPr>
              <a:t> </a:t>
            </a:r>
            <a:r>
              <a:rPr lang="en-US" sz="6400" b="1" dirty="0" err="1">
                <a:latin typeface="Helvetica Neue"/>
                <a:ea typeface="Helvetica Neue"/>
                <a:cs typeface="Helvetica Neue"/>
                <a:sym typeface="Helvetica Neue"/>
              </a:rPr>
              <a:t>aktiv</a:t>
            </a:r>
            <a:r>
              <a:rPr lang="en-US" sz="6400" b="1" dirty="0">
                <a:latin typeface="Helvetica Neue"/>
                <a:ea typeface="Helvetica Neue"/>
                <a:cs typeface="Helvetica Neue"/>
                <a:sym typeface="Helvetica Neue"/>
              </a:rPr>
              <a:t>!</a:t>
            </a:r>
          </a:p>
        </p:txBody>
      </p:sp>
      <p:sp>
        <p:nvSpPr>
          <p:cNvPr id="4" name="Object 3"/>
          <p:cNvSpPr/>
          <p:nvPr/>
        </p:nvSpPr>
        <p:spPr>
          <a:xfrm>
            <a:off x="1677399" y="4083777"/>
            <a:ext cx="2856786" cy="2856786"/>
          </a:xfrm>
          <a:prstGeom prst="ellipse">
            <a:avLst/>
          </a:prstGeom>
          <a:solidFill>
            <a:srgbClr val="B9D5B1"/>
          </a:solidFill>
        </p:spPr>
      </p:sp>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1312" y="4834720"/>
            <a:ext cx="971308" cy="1276030"/>
          </a:xfrm>
          <a:prstGeom prst="rect">
            <a:avLst/>
          </a:prstGeom>
        </p:spPr>
      </p:pic>
      <p:sp>
        <p:nvSpPr>
          <p:cNvPr id="6" name="Object 5"/>
          <p:cNvSpPr/>
          <p:nvPr/>
        </p:nvSpPr>
        <p:spPr>
          <a:xfrm>
            <a:off x="-382343" y="7116731"/>
            <a:ext cx="6976270" cy="457086"/>
          </a:xfrm>
          <a:prstGeom prst="rect">
            <a:avLst/>
          </a:prstGeom>
          <a:noFill/>
        </p:spPr>
        <p:txBody>
          <a:bodyPr wrap="square" lIns="0" tIns="0" rIns="0" bIns="0" rtlCol="0" anchor="t"/>
          <a:lstStyle/>
          <a:p>
            <a:pPr algn="ctr">
              <a:lnSpc>
                <a:spcPts val="3628"/>
              </a:lnSpc>
            </a:pP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Selbsttest durchführen</a:t>
            </a:r>
            <a:endParaRPr lang="en-US" sz="23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Object 6"/>
          <p:cNvSpPr/>
          <p:nvPr/>
        </p:nvSpPr>
        <p:spPr>
          <a:xfrm>
            <a:off x="892271" y="7746710"/>
            <a:ext cx="4380599" cy="1675980"/>
          </a:xfrm>
          <a:prstGeom prst="rect">
            <a:avLst/>
          </a:prstGeom>
          <a:noFill/>
        </p:spPr>
        <p:txBody>
          <a:bodyPr wrap="square" lIns="0" tIns="0" rIns="0" bIns="0" rtlCol="0" anchor="t"/>
          <a:lstStyle/>
          <a:p>
            <a:pPr algn="ctr">
              <a:lnSpc>
                <a:spcPts val="3360"/>
              </a:lnSpc>
              <a:spcBef>
                <a:spcPts val="1336"/>
              </a:spcBef>
            </a:pP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Nutze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den </a:t>
            </a:r>
            <a:r>
              <a:rPr lang="en-US" sz="2200" dirty="0">
                <a:solidFill>
                  <a:srgbClr val="000000">
                    <a:alpha val="80000"/>
                  </a:srgbClr>
                </a:solidFill>
                <a:highlight>
                  <a:srgbClr val="FF0000"/>
                </a:highlight>
                <a:latin typeface="Helvetica Neue" panose="02000503000000020004" pitchFamily="2" charset="0"/>
                <a:ea typeface="Helvetica Neue" panose="02000503000000020004" pitchFamily="2" charset="0"/>
                <a:cs typeface="Helvetica Neue" panose="02000503000000020004" pitchFamily="2" charset="0"/>
              </a:rPr>
              <a:t>IDG-Selbsttes</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t, um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Deine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persönlichen Stärken und Entwicklungspotenziale zu identifizieren.</a:t>
            </a: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Object 7"/>
          <p:cNvSpPr/>
          <p:nvPr/>
        </p:nvSpPr>
        <p:spPr>
          <a:xfrm>
            <a:off x="6133143" y="4083777"/>
            <a:ext cx="2856786" cy="2856786"/>
          </a:xfrm>
          <a:prstGeom prst="ellipse">
            <a:avLst/>
          </a:prstGeom>
          <a:solidFill>
            <a:srgbClr val="B9D5B1"/>
          </a:solidFill>
        </p:spPr>
      </p:sp>
      <p:pic>
        <p:nvPicPr>
          <p:cNvPr id="9" name="Object 8"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397779" y="4823050"/>
            <a:ext cx="1333166" cy="1390302"/>
          </a:xfrm>
          <a:prstGeom prst="rect">
            <a:avLst/>
          </a:prstGeom>
        </p:spPr>
      </p:pic>
      <p:sp>
        <p:nvSpPr>
          <p:cNvPr id="10" name="Object 9"/>
          <p:cNvSpPr/>
          <p:nvPr/>
        </p:nvSpPr>
        <p:spPr>
          <a:xfrm>
            <a:off x="3759152" y="7116731"/>
            <a:ext cx="7604764" cy="457086"/>
          </a:xfrm>
          <a:prstGeom prst="rect">
            <a:avLst/>
          </a:prstGeom>
          <a:noFill/>
        </p:spPr>
        <p:txBody>
          <a:bodyPr wrap="square" lIns="0" tIns="0" rIns="0" bIns="0" rtlCol="0" anchor="t"/>
          <a:lstStyle/>
          <a:p>
            <a:pPr algn="ctr">
              <a:lnSpc>
                <a:spcPts val="3628"/>
              </a:lnSpc>
            </a:pP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Werkzeugkoffer</a:t>
            </a: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 </a:t>
            </a: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nutzen</a:t>
            </a:r>
            <a:endParaRPr lang="en-US" sz="23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Object 10"/>
          <p:cNvSpPr/>
          <p:nvPr/>
        </p:nvSpPr>
        <p:spPr>
          <a:xfrm>
            <a:off x="5231536" y="7780947"/>
            <a:ext cx="4775248" cy="1675980"/>
          </a:xfrm>
          <a:prstGeom prst="rect">
            <a:avLst/>
          </a:prstGeom>
          <a:noFill/>
        </p:spPr>
        <p:txBody>
          <a:bodyPr wrap="square" lIns="0" tIns="0" rIns="0" bIns="0" rtlCol="0" anchor="t"/>
          <a:lstStyle/>
          <a:p>
            <a:pPr algn="ctr">
              <a:lnSpc>
                <a:spcPts val="3360"/>
              </a:lnSpc>
              <a:spcBef>
                <a:spcPts val="1336"/>
              </a:spcBef>
            </a:pP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Es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gibt</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viele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Beispiele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Methoden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Tools und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Übungen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um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sich</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den IDGs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nähern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sie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in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eine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Organisation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zu</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bringen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Fang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hier</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an: </a:t>
            </a:r>
            <a:r>
              <a:rPr lang="en-US" sz="2200" dirty="0" err="1">
                <a:solidFill>
                  <a:srgbClr val="000000">
                    <a:alpha val="80000"/>
                  </a:srgbClr>
                </a:solidFill>
                <a:highlight>
                  <a:srgbClr val="FF0000"/>
                </a:highlight>
                <a:latin typeface="Helvetica Neue" panose="02000503000000020004" pitchFamily="2" charset="0"/>
                <a:ea typeface="Helvetica Neue" panose="02000503000000020004" pitchFamily="2" charset="0"/>
                <a:cs typeface="Helvetica Neue" panose="02000503000000020004" pitchFamily="2" charset="0"/>
              </a:rPr>
              <a:t>Kontakt</a:t>
            </a:r>
            <a:r>
              <a:rPr lang="en-US" sz="2200" dirty="0">
                <a:solidFill>
                  <a:srgbClr val="000000">
                    <a:alpha val="80000"/>
                  </a:srgbClr>
                </a:solidFill>
                <a:highlight>
                  <a:srgbClr val="FF0000"/>
                </a:highlight>
                <a:latin typeface="Helvetica Neue" panose="02000503000000020004" pitchFamily="2" charset="0"/>
                <a:ea typeface="Helvetica Neue" panose="02000503000000020004" pitchFamily="2" charset="0"/>
                <a:cs typeface="Helvetica Neue" panose="02000503000000020004" pitchFamily="2" charset="0"/>
              </a:rPr>
              <a:t>: </a:t>
            </a:r>
            <a:endParaRPr lang="en-US" sz="2200" dirty="0">
              <a:highlight>
                <a:srgbClr val="FF0000"/>
              </a:highligh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Object 11"/>
          <p:cNvSpPr/>
          <p:nvPr/>
        </p:nvSpPr>
        <p:spPr>
          <a:xfrm>
            <a:off x="10949107" y="4083777"/>
            <a:ext cx="2856786" cy="2856786"/>
          </a:xfrm>
          <a:prstGeom prst="ellipse">
            <a:avLst/>
          </a:prstGeom>
          <a:solidFill>
            <a:srgbClr val="B9D5B1"/>
          </a:solidFill>
        </p:spPr>
      </p:sp>
      <p:pic>
        <p:nvPicPr>
          <p:cNvPr id="13" name="Object 1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41415" y="4876031"/>
            <a:ext cx="1276030" cy="1276030"/>
          </a:xfrm>
          <a:prstGeom prst="rect">
            <a:avLst/>
          </a:prstGeom>
        </p:spPr>
      </p:pic>
      <p:sp>
        <p:nvSpPr>
          <p:cNvPr id="14" name="Object 13"/>
          <p:cNvSpPr/>
          <p:nvPr/>
        </p:nvSpPr>
        <p:spPr>
          <a:xfrm>
            <a:off x="8889365" y="7116731"/>
            <a:ext cx="6976270" cy="457086"/>
          </a:xfrm>
          <a:prstGeom prst="rect">
            <a:avLst/>
          </a:prstGeom>
          <a:noFill/>
        </p:spPr>
        <p:txBody>
          <a:bodyPr wrap="square" lIns="0" tIns="0" rIns="0" bIns="0" rtlCol="0" anchor="t"/>
          <a:lstStyle/>
          <a:p>
            <a:pPr algn="ctr">
              <a:lnSpc>
                <a:spcPts val="3628"/>
              </a:lnSpc>
            </a:pP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Mitglied</a:t>
            </a: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 </a:t>
            </a: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werden</a:t>
            </a:r>
            <a:endParaRPr lang="en-US" sz="23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Object 14"/>
          <p:cNvSpPr/>
          <p:nvPr/>
        </p:nvSpPr>
        <p:spPr>
          <a:xfrm>
            <a:off x="10261799" y="7772708"/>
            <a:ext cx="4380599" cy="1675980"/>
          </a:xfrm>
          <a:prstGeom prst="rect">
            <a:avLst/>
          </a:prstGeom>
          <a:noFill/>
        </p:spPr>
        <p:txBody>
          <a:bodyPr wrap="square" lIns="0" tIns="0" rIns="0" bIns="0" rtlCol="0" anchor="t"/>
          <a:lstStyle/>
          <a:p>
            <a:pPr algn="ctr">
              <a:lnSpc>
                <a:spcPts val="3360"/>
              </a:lnSpc>
              <a:spcBef>
                <a:spcPts val="1336"/>
              </a:spcBef>
            </a:pP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Nimm</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an der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hlinkClick r:id="rId9"/>
              </a:rPr>
              <a:t>offiziellen LinkedIn-Gruppe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der IDGs in HH teil, um von den Erfahrungen anderer zu lernen und Dich zu vernetzen.</a:t>
            </a: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bject 15"/>
          <p:cNvSpPr/>
          <p:nvPr/>
        </p:nvSpPr>
        <p:spPr>
          <a:xfrm>
            <a:off x="0" y="11274781"/>
            <a:ext cx="24377904" cy="2437790"/>
          </a:xfrm>
          <a:prstGeom prst="rect">
            <a:avLst/>
          </a:prstGeom>
          <a:solidFill>
            <a:srgbClr val="143642"/>
          </a:solidFill>
        </p:spPr>
      </p:sp>
      <p:sp>
        <p:nvSpPr>
          <p:cNvPr id="17" name="Object 16"/>
          <p:cNvSpPr/>
          <p:nvPr/>
        </p:nvSpPr>
        <p:spPr>
          <a:xfrm>
            <a:off x="180930" y="11899703"/>
            <a:ext cx="24016044" cy="1142714"/>
          </a:xfrm>
          <a:prstGeom prst="rect">
            <a:avLst/>
          </a:prstGeom>
          <a:noFill/>
        </p:spPr>
        <p:txBody>
          <a:bodyPr wrap="square" lIns="0" tIns="0" rIns="0" bIns="0" rtlCol="0" anchor="t"/>
          <a:lstStyle/>
          <a:p>
            <a:pPr algn="ctr">
              <a:lnSpc>
                <a:spcPts val="4536"/>
              </a:lnSpc>
            </a:pP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Durch diese konkreten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Schritte</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wirkst</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Du aktiv an der Implementierung der IDGs in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Deinem</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Unternehmen</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mit</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a:t>
            </a:r>
          </a:p>
          <a:p>
            <a:pPr algn="ctr">
              <a:lnSpc>
                <a:spcPts val="4536"/>
              </a:lnSpc>
            </a:pP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und </a:t>
            </a:r>
            <a:r>
              <a:rPr lang="en-US" sz="3600" dirty="0" err="1">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profitierst</a:t>
            </a:r>
            <a:r>
              <a:rPr lang="en-US" sz="3600" dirty="0">
                <a:solidFill>
                  <a:srgbClr val="F5F6F2"/>
                </a:solidFill>
                <a:latin typeface="Helvetica Neue" panose="02000503000000020004" pitchFamily="2" charset="0"/>
                <a:ea typeface="Helvetica Neue" panose="02000503000000020004" pitchFamily="2" charset="0"/>
                <a:cs typeface="Helvetica Neue" panose="02000503000000020004" pitchFamily="2" charset="0"/>
              </a:rPr>
              <a:t> von den Synergien der Community.</a:t>
            </a:r>
            <a:endParaRPr lang="en-US" sz="2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bject 11">
            <a:extLst>
              <a:ext uri="{FF2B5EF4-FFF2-40B4-BE49-F238E27FC236}">
                <a16:creationId xmlns:a16="http://schemas.microsoft.com/office/drawing/2014/main" id="{A96B7774-DE48-F439-D8A1-0F85233EC5AE}"/>
              </a:ext>
            </a:extLst>
          </p:cNvPr>
          <p:cNvSpPr/>
          <p:nvPr/>
        </p:nvSpPr>
        <p:spPr>
          <a:xfrm>
            <a:off x="20190087" y="4044342"/>
            <a:ext cx="2856786" cy="2856786"/>
          </a:xfrm>
          <a:prstGeom prst="ellipse">
            <a:avLst/>
          </a:prstGeom>
          <a:solidFill>
            <a:srgbClr val="B9D5B1"/>
          </a:solidFill>
        </p:spPr>
      </p:sp>
      <p:sp>
        <p:nvSpPr>
          <p:cNvPr id="20" name="Object 13">
            <a:extLst>
              <a:ext uri="{FF2B5EF4-FFF2-40B4-BE49-F238E27FC236}">
                <a16:creationId xmlns:a16="http://schemas.microsoft.com/office/drawing/2014/main" id="{1D0BA355-ED2A-A387-6FBE-853C94EE683D}"/>
              </a:ext>
            </a:extLst>
          </p:cNvPr>
          <p:cNvSpPr/>
          <p:nvPr/>
        </p:nvSpPr>
        <p:spPr>
          <a:xfrm>
            <a:off x="13576227" y="7169565"/>
            <a:ext cx="6976270" cy="457086"/>
          </a:xfrm>
          <a:prstGeom prst="rect">
            <a:avLst/>
          </a:prstGeom>
          <a:noFill/>
        </p:spPr>
        <p:txBody>
          <a:bodyPr wrap="square" lIns="0" tIns="0" rIns="0" bIns="0" rtlCol="0" anchor="t"/>
          <a:lstStyle/>
          <a:p>
            <a:pPr algn="ctr">
              <a:lnSpc>
                <a:spcPts val="3628"/>
              </a:lnSpc>
            </a:pP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IDG </a:t>
            </a: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Bewegung</a:t>
            </a: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 </a:t>
            </a: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entdecken</a:t>
            </a:r>
            <a:endParaRPr lang="en-US" sz="23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Object 14">
            <a:extLst>
              <a:ext uri="{FF2B5EF4-FFF2-40B4-BE49-F238E27FC236}">
                <a16:creationId xmlns:a16="http://schemas.microsoft.com/office/drawing/2014/main" id="{EA612D87-C98D-8725-0AD3-C9DAA01CB622}"/>
              </a:ext>
            </a:extLst>
          </p:cNvPr>
          <p:cNvSpPr/>
          <p:nvPr/>
        </p:nvSpPr>
        <p:spPr>
          <a:xfrm>
            <a:off x="14948661" y="7825542"/>
            <a:ext cx="4380599" cy="1675980"/>
          </a:xfrm>
          <a:prstGeom prst="rect">
            <a:avLst/>
          </a:prstGeom>
          <a:noFill/>
        </p:spPr>
        <p:txBody>
          <a:bodyPr wrap="square" lIns="0" tIns="0" rIns="0" bIns="0" rtlCol="0" anchor="t"/>
          <a:lstStyle/>
          <a:p>
            <a:pPr algn="ctr">
              <a:lnSpc>
                <a:spcPts val="3360"/>
              </a:lnSpc>
              <a:spcBef>
                <a:spcPts val="1336"/>
              </a:spcBef>
            </a:pP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Tauche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tiefer</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auf der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hlinkClick r:id="rId10"/>
              </a:rPr>
              <a:t>Homepage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der IDGs in das Thema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ein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viele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Ideen,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Beispiele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Inspiration, Gruppen, Partner und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Austausch</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Object 13">
            <a:extLst>
              <a:ext uri="{FF2B5EF4-FFF2-40B4-BE49-F238E27FC236}">
                <a16:creationId xmlns:a16="http://schemas.microsoft.com/office/drawing/2014/main" id="{1237B2F3-47C8-25AB-44DB-C028DBE94919}"/>
              </a:ext>
            </a:extLst>
          </p:cNvPr>
          <p:cNvSpPr/>
          <p:nvPr/>
        </p:nvSpPr>
        <p:spPr>
          <a:xfrm>
            <a:off x="18219690" y="7129037"/>
            <a:ext cx="6976270" cy="457086"/>
          </a:xfrm>
          <a:prstGeom prst="rect">
            <a:avLst/>
          </a:prstGeom>
          <a:noFill/>
        </p:spPr>
        <p:txBody>
          <a:bodyPr wrap="square" lIns="0" tIns="0" rIns="0" bIns="0" rtlCol="0" anchor="t"/>
          <a:lstStyle/>
          <a:p>
            <a:pPr algn="ctr">
              <a:lnSpc>
                <a:spcPts val="3628"/>
              </a:lnSpc>
            </a:pPr>
            <a:r>
              <a:rPr lang="en-US" sz="2300" b="1" dirty="0">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Use Cases </a:t>
            </a:r>
            <a:r>
              <a:rPr lang="en-US" sz="2300" b="1" dirty="0" err="1">
                <a:solidFill>
                  <a:srgbClr val="071023"/>
                </a:solidFill>
                <a:latin typeface="Helvetica Neue" panose="02000503000000020004" pitchFamily="2" charset="0"/>
                <a:ea typeface="Helvetica Neue" panose="02000503000000020004" pitchFamily="2" charset="0"/>
                <a:cs typeface="Helvetica Neue" panose="02000503000000020004" pitchFamily="2" charset="0"/>
              </a:rPr>
              <a:t>lesen</a:t>
            </a:r>
            <a:endParaRPr lang="en-US" sz="23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Object 14">
            <a:extLst>
              <a:ext uri="{FF2B5EF4-FFF2-40B4-BE49-F238E27FC236}">
                <a16:creationId xmlns:a16="http://schemas.microsoft.com/office/drawing/2014/main" id="{A034F261-1741-A87B-86DA-5969D005C78E}"/>
              </a:ext>
            </a:extLst>
          </p:cNvPr>
          <p:cNvSpPr/>
          <p:nvPr/>
        </p:nvSpPr>
        <p:spPr>
          <a:xfrm>
            <a:off x="19592124" y="7785014"/>
            <a:ext cx="4380599" cy="1675980"/>
          </a:xfrm>
          <a:prstGeom prst="rect">
            <a:avLst/>
          </a:prstGeom>
          <a:noFill/>
        </p:spPr>
        <p:txBody>
          <a:bodyPr wrap="square" lIns="0" tIns="0" rIns="0" bIns="0" rtlCol="0" anchor="t"/>
          <a:lstStyle/>
          <a:p>
            <a:pPr algn="ctr">
              <a:lnSpc>
                <a:spcPts val="3360"/>
              </a:lnSpc>
              <a:spcBef>
                <a:spcPts val="1336"/>
              </a:spcBef>
            </a:pP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Lass Dich von den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hlinkClick r:id="rId11"/>
              </a:rPr>
              <a:t>Use Cases von Partnerunternehmen </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der IDGs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inspirieren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und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finde</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Deinen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individuellen</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 </a:t>
            </a:r>
            <a:r>
              <a:rPr lang="en-US" sz="2200" dirty="0" err="1">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Startpunkt</a:t>
            </a:r>
            <a:r>
              <a:rPr lang="en-US" sz="2200" dirty="0">
                <a:solidFill>
                  <a:srgbClr val="000000">
                    <a:alpha val="80000"/>
                  </a:srgbClr>
                </a:solidFill>
                <a:latin typeface="Helvetica Neue" panose="02000503000000020004" pitchFamily="2" charset="0"/>
                <a:ea typeface="Helvetica Neue" panose="02000503000000020004" pitchFamily="2" charset="0"/>
                <a:cs typeface="Helvetica Neue" panose="02000503000000020004" pitchFamily="2" charset="0"/>
              </a:rPr>
              <a:t>.</a:t>
            </a:r>
            <a:endParaRPr lang="en-US" sz="2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7" name="Grafik 26">
            <a:extLst>
              <a:ext uri="{FF2B5EF4-FFF2-40B4-BE49-F238E27FC236}">
                <a16:creationId xmlns:a16="http://schemas.microsoft.com/office/drawing/2014/main" id="{0C0C6267-DFC9-135D-71DB-961102049892}"/>
              </a:ext>
            </a:extLst>
          </p:cNvPr>
          <p:cNvPicPr>
            <a:picLocks noChangeAspect="1"/>
          </p:cNvPicPr>
          <p:nvPr/>
        </p:nvPicPr>
        <p:blipFill>
          <a:blip r:embed="rId12"/>
          <a:stretch>
            <a:fillRect/>
          </a:stretch>
        </p:blipFill>
        <p:spPr>
          <a:xfrm>
            <a:off x="20879776" y="5022799"/>
            <a:ext cx="1656097" cy="971469"/>
          </a:xfrm>
          <a:prstGeom prst="rect">
            <a:avLst/>
          </a:prstGeom>
        </p:spPr>
      </p:pic>
      <p:pic>
        <p:nvPicPr>
          <p:cNvPr id="29" name="Grafik 28" descr="Koffer">
            <a:extLst>
              <a:ext uri="{FF2B5EF4-FFF2-40B4-BE49-F238E27FC236}">
                <a16:creationId xmlns:a16="http://schemas.microsoft.com/office/drawing/2014/main" id="{E8748714-7E79-D458-86A3-CFEDECAA103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58639" y="4883159"/>
            <a:ext cx="1221984" cy="1221984"/>
          </a:xfrm>
          <a:prstGeom prst="rect">
            <a:avLst/>
          </a:prstGeom>
        </p:spPr>
      </p:pic>
    </p:spTree>
    <p:extLst>
      <p:ext uri="{BB962C8B-B14F-4D97-AF65-F5344CB8AC3E}">
        <p14:creationId xmlns:p14="http://schemas.microsoft.com/office/powerpoint/2010/main" val="2250638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7D51D-7971-AE89-63C6-5EE8CD29D891}"/>
              </a:ext>
            </a:extLst>
          </p:cNvPr>
          <p:cNvSpPr>
            <a:spLocks noGrp="1"/>
          </p:cNvSpPr>
          <p:nvPr>
            <p:ph type="title"/>
          </p:nvPr>
        </p:nvSpPr>
        <p:spPr/>
        <p:txBody>
          <a:bodyPr/>
          <a:lstStyle/>
          <a:p>
            <a:r>
              <a:rPr lang="de-DE" dirty="0"/>
              <a:t>Back Up</a:t>
            </a:r>
          </a:p>
        </p:txBody>
      </p:sp>
    </p:spTree>
    <p:extLst>
      <p:ext uri="{BB962C8B-B14F-4D97-AF65-F5344CB8AC3E}">
        <p14:creationId xmlns:p14="http://schemas.microsoft.com/office/powerpoint/2010/main" val="4094629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Grafik 1">
            <a:extLst>
              <a:ext uri="{FF2B5EF4-FFF2-40B4-BE49-F238E27FC236}">
                <a16:creationId xmlns:a16="http://schemas.microsoft.com/office/drawing/2014/main" id="{74BBE1F2-B81B-4A9E-DB54-77865717BB97}"/>
              </a:ext>
            </a:extLst>
          </p:cNvPr>
          <p:cNvPicPr>
            <a:picLocks noChangeAspect="1"/>
          </p:cNvPicPr>
          <p:nvPr/>
        </p:nvPicPr>
        <p:blipFill>
          <a:blip r:embed="rId3"/>
          <a:stretch>
            <a:fillRect/>
          </a:stretch>
        </p:blipFill>
        <p:spPr>
          <a:xfrm>
            <a:off x="0" y="131329"/>
            <a:ext cx="24384000" cy="13584671"/>
          </a:xfrm>
          <a:prstGeom prst="rect">
            <a:avLst/>
          </a:prstGeom>
        </p:spPr>
      </p:pic>
    </p:spTree>
    <p:extLst>
      <p:ext uri="{BB962C8B-B14F-4D97-AF65-F5344CB8AC3E}">
        <p14:creationId xmlns:p14="http://schemas.microsoft.com/office/powerpoint/2010/main" val="483982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A7BE12AD-D808-BDE0-3EB8-5BC50B1D8474}"/>
              </a:ext>
            </a:extLst>
          </p:cNvPr>
          <p:cNvSpPr>
            <a:spLocks noGrp="1"/>
          </p:cNvSpPr>
          <p:nvPr>
            <p:ph type="title"/>
          </p:nvPr>
        </p:nvSpPr>
        <p:spPr>
          <a:xfrm>
            <a:off x="1828798" y="1040525"/>
            <a:ext cx="20067671" cy="1828800"/>
          </a:xfrm>
        </p:spPr>
        <p:txBody>
          <a:bodyPr rtlCol="0">
            <a:normAutofit/>
          </a:bodyPr>
          <a:lstStyle>
            <a:defPPr>
              <a:defRPr lang="de-DE"/>
            </a:defPPr>
          </a:lstStyle>
          <a:p>
            <a:pPr rtl="0"/>
            <a:r>
              <a:rPr lang="de-DE" dirty="0"/>
              <a:t>Erfolgreich in turbulenten Zeiten: So werden Unternehmen flexibel und anpassungsfähig</a:t>
            </a:r>
          </a:p>
        </p:txBody>
      </p:sp>
      <p:sp>
        <p:nvSpPr>
          <p:cNvPr id="3" name="Foliennummernplatzhalter 2">
            <a:extLst>
              <a:ext uri="{FF2B5EF4-FFF2-40B4-BE49-F238E27FC236}">
                <a16:creationId xmlns:a16="http://schemas.microsoft.com/office/drawing/2014/main" id="{50CD348E-9357-0442-4555-AF6B4AFE34B6}"/>
              </a:ext>
            </a:extLst>
          </p:cNvPr>
          <p:cNvSpPr>
            <a:spLocks noGrp="1"/>
          </p:cNvSpPr>
          <p:nvPr>
            <p:ph type="sldNum" sz="quarter" idx="4"/>
          </p:nvPr>
        </p:nvSpPr>
        <p:spPr>
          <a:xfrm>
            <a:off x="22707600" y="12240009"/>
            <a:ext cx="1322832" cy="830997"/>
          </a:xfrm>
        </p:spPr>
        <p:txBody>
          <a:bodyPr rtlCol="0"/>
          <a:lstStyle>
            <a:defPPr>
              <a:defRPr lang="de-DE"/>
            </a:defPPr>
          </a:lstStyle>
          <a:p>
            <a:pPr rtl="0"/>
            <a:fld id="{58FB4751-880F-D840-AAA9-3A15815CC996}" type="slidenum">
              <a:rPr lang="de-DE" smtClean="0"/>
              <a:pPr rtl="0"/>
              <a:t>4</a:t>
            </a:fld>
            <a:endParaRPr lang="de-DE" dirty="0"/>
          </a:p>
        </p:txBody>
      </p:sp>
      <p:graphicFrame>
        <p:nvGraphicFramePr>
          <p:cNvPr id="4" name="Diagramm 3">
            <a:extLst>
              <a:ext uri="{FF2B5EF4-FFF2-40B4-BE49-F238E27FC236}">
                <a16:creationId xmlns:a16="http://schemas.microsoft.com/office/drawing/2014/main" id="{8329B32A-4B31-4A1E-52BD-FC424BD28040}"/>
              </a:ext>
            </a:extLst>
          </p:cNvPr>
          <p:cNvGraphicFramePr/>
          <p:nvPr>
            <p:extLst>
              <p:ext uri="{D42A27DB-BD31-4B8C-83A1-F6EECF244321}">
                <p14:modId xmlns:p14="http://schemas.microsoft.com/office/powerpoint/2010/main" val="98324244"/>
              </p:ext>
            </p:extLst>
          </p:nvPr>
        </p:nvGraphicFramePr>
        <p:xfrm>
          <a:off x="4329560" y="3774934"/>
          <a:ext cx="13225517" cy="814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feld 10">
            <a:extLst>
              <a:ext uri="{FF2B5EF4-FFF2-40B4-BE49-F238E27FC236}">
                <a16:creationId xmlns:a16="http://schemas.microsoft.com/office/drawing/2014/main" id="{A8998949-680F-F89A-B058-199209FC5AA2}"/>
              </a:ext>
            </a:extLst>
          </p:cNvPr>
          <p:cNvSpPr txBox="1"/>
          <p:nvPr/>
        </p:nvSpPr>
        <p:spPr>
          <a:xfrm>
            <a:off x="8818023" y="11133407"/>
            <a:ext cx="4731722" cy="1754326"/>
          </a:xfrm>
          <a:prstGeom prst="rect">
            <a:avLst/>
          </a:prstGeom>
          <a:noFill/>
          <a:ln>
            <a:solidFill>
              <a:schemeClr val="tx1"/>
            </a:solidFill>
          </a:ln>
        </p:spPr>
        <p:txBody>
          <a:bodyPr wrap="square" rtlCol="0">
            <a:spAutoFit/>
          </a:bodyPr>
          <a:lstStyle/>
          <a:p>
            <a:pPr algn="just"/>
            <a:r>
              <a:rPr lang="de-DE" sz="1800" dirty="0">
                <a:latin typeface="Helvetica Neue" panose="02000503000000020004" pitchFamily="2" charset="0"/>
                <a:ea typeface="Helvetica Neue" panose="02000503000000020004" pitchFamily="2" charset="0"/>
                <a:cs typeface="Helvetica Neue" panose="02000503000000020004" pitchFamily="2" charset="0"/>
              </a:rPr>
              <a:t>Eine systemische Denkweise ist erforderlich, um komplexe Zusammenhänge zu verstehen und effektiv zu handeln. Unternehmen, die systemisch denken, können Probleme ganzheitlicher lösen und nachhaltige Entscheidungen treffen.</a:t>
            </a:r>
          </a:p>
        </p:txBody>
      </p:sp>
      <p:sp>
        <p:nvSpPr>
          <p:cNvPr id="13" name="Textfeld 12">
            <a:extLst>
              <a:ext uri="{FF2B5EF4-FFF2-40B4-BE49-F238E27FC236}">
                <a16:creationId xmlns:a16="http://schemas.microsoft.com/office/drawing/2014/main" id="{9906F061-1C77-9806-48F5-569383510E20}"/>
              </a:ext>
            </a:extLst>
          </p:cNvPr>
          <p:cNvSpPr txBox="1"/>
          <p:nvPr/>
        </p:nvSpPr>
        <p:spPr>
          <a:xfrm>
            <a:off x="2427889" y="4918413"/>
            <a:ext cx="4248589" cy="1754326"/>
          </a:xfrm>
          <a:prstGeom prst="rect">
            <a:avLst/>
          </a:prstGeom>
          <a:noFill/>
          <a:ln>
            <a:solidFill>
              <a:schemeClr val="tx1"/>
            </a:solidFill>
          </a:ln>
        </p:spPr>
        <p:txBody>
          <a:bodyPr wrap="square" rtlCol="0">
            <a:spAutoFit/>
          </a:bodyPr>
          <a:lstStyle/>
          <a:p>
            <a:pPr marL="0" indent="0" algn="just">
              <a:buSzPct val="183000"/>
              <a:buNone/>
            </a:pPr>
            <a:r>
              <a:rPr lang="de-DE" sz="1800" dirty="0">
                <a:latin typeface="Helvetica Neue" panose="02000503000000020004" pitchFamily="2" charset="0"/>
                <a:ea typeface="Helvetica Neue" panose="02000503000000020004" pitchFamily="2" charset="0"/>
                <a:cs typeface="Helvetica Neue" panose="02000503000000020004" pitchFamily="2" charset="0"/>
              </a:rPr>
              <a:t>Es braucht lebenslanges Lernen! Die Entwicklung innerer Fähigkeiten ist entscheidend, um den heutigen Anforderungen gerecht zu werden, die Resilienz und Innovationsfähigkeit der Mitarbeiter zu stärken.</a:t>
            </a:r>
            <a:endParaRPr lang="de-DE" sz="1800" dirty="0">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14" name="Textfeld 13">
            <a:extLst>
              <a:ext uri="{FF2B5EF4-FFF2-40B4-BE49-F238E27FC236}">
                <a16:creationId xmlns:a16="http://schemas.microsoft.com/office/drawing/2014/main" id="{A48FD409-A550-3651-54B2-E5EA21A1E5C4}"/>
              </a:ext>
            </a:extLst>
          </p:cNvPr>
          <p:cNvSpPr txBox="1"/>
          <p:nvPr/>
        </p:nvSpPr>
        <p:spPr>
          <a:xfrm>
            <a:off x="14851116" y="4918413"/>
            <a:ext cx="4248589" cy="1754326"/>
          </a:xfrm>
          <a:prstGeom prst="rect">
            <a:avLst/>
          </a:prstGeom>
          <a:noFill/>
          <a:ln>
            <a:solidFill>
              <a:schemeClr val="tx1"/>
            </a:solidFill>
          </a:ln>
        </p:spPr>
        <p:txBody>
          <a:bodyPr wrap="square" rtlCol="0">
            <a:spAutoFit/>
          </a:bodyPr>
          <a:lstStyle/>
          <a:p>
            <a:r>
              <a:rPr lang="de-DE" sz="1800" dirty="0">
                <a:latin typeface="Helvetica Neue" panose="02000503000000020004" pitchFamily="2" charset="0"/>
                <a:ea typeface="Helvetica Neue" panose="02000503000000020004" pitchFamily="2" charset="0"/>
                <a:cs typeface="Helvetica Neue" panose="02000503000000020004" pitchFamily="2" charset="0"/>
              </a:rPr>
              <a:t>Unternehmen müssen flexibel und agil sein, um in einem sich schnell verändernden Umfeld bestehen zu können. Diese Flexibilität ist </a:t>
            </a:r>
            <a:r>
              <a:rPr lang="de-DE" sz="1800" dirty="0" err="1">
                <a:latin typeface="Helvetica Neue" panose="02000503000000020004" pitchFamily="2" charset="0"/>
                <a:ea typeface="Helvetica Neue" panose="02000503000000020004" pitchFamily="2" charset="0"/>
                <a:cs typeface="Helvetica Neue" panose="02000503000000020004" pitchFamily="2" charset="0"/>
              </a:rPr>
              <a:t>entschei-dend</a:t>
            </a:r>
            <a:r>
              <a:rPr lang="de-DE" sz="1800" dirty="0">
                <a:latin typeface="Helvetica Neue" panose="02000503000000020004" pitchFamily="2" charset="0"/>
                <a:ea typeface="Helvetica Neue" panose="02000503000000020004" pitchFamily="2" charset="0"/>
                <a:cs typeface="Helvetica Neue" panose="02000503000000020004" pitchFamily="2" charset="0"/>
              </a:rPr>
              <a:t>, um auf unerwartete Heraus-forderungen reagieren zu können.</a:t>
            </a:r>
          </a:p>
        </p:txBody>
      </p:sp>
    </p:spTree>
    <p:extLst>
      <p:ext uri="{BB962C8B-B14F-4D97-AF65-F5344CB8AC3E}">
        <p14:creationId xmlns:p14="http://schemas.microsoft.com/office/powerpoint/2010/main" val="1375215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11" name="Grafik 10">
            <a:extLst>
              <a:ext uri="{FF2B5EF4-FFF2-40B4-BE49-F238E27FC236}">
                <a16:creationId xmlns:a16="http://schemas.microsoft.com/office/drawing/2014/main" id="{D966360A-E971-C536-46EF-D3C2E7A86E68}"/>
              </a:ext>
            </a:extLst>
          </p:cNvPr>
          <p:cNvPicPr>
            <a:picLocks noChangeAspect="1"/>
          </p:cNvPicPr>
          <p:nvPr/>
        </p:nvPicPr>
        <p:blipFill>
          <a:blip r:embed="rId3"/>
          <a:stretch>
            <a:fillRect/>
          </a:stretch>
        </p:blipFill>
        <p:spPr>
          <a:xfrm>
            <a:off x="0" y="104050"/>
            <a:ext cx="24384000" cy="13611950"/>
          </a:xfrm>
          <a:prstGeom prst="rect">
            <a:avLst/>
          </a:prstGeom>
        </p:spPr>
      </p:pic>
    </p:spTree>
    <p:extLst>
      <p:ext uri="{BB962C8B-B14F-4D97-AF65-F5344CB8AC3E}">
        <p14:creationId xmlns:p14="http://schemas.microsoft.com/office/powerpoint/2010/main" val="1790328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Grafik 1">
            <a:extLst>
              <a:ext uri="{FF2B5EF4-FFF2-40B4-BE49-F238E27FC236}">
                <a16:creationId xmlns:a16="http://schemas.microsoft.com/office/drawing/2014/main" id="{DEC58584-ADFC-3E45-BAFA-1AD975E1C663}"/>
              </a:ext>
            </a:extLst>
          </p:cNvPr>
          <p:cNvPicPr>
            <a:picLocks noChangeAspect="1"/>
          </p:cNvPicPr>
          <p:nvPr/>
        </p:nvPicPr>
        <p:blipFill>
          <a:blip r:embed="rId3"/>
          <a:stretch>
            <a:fillRect/>
          </a:stretch>
        </p:blipFill>
        <p:spPr>
          <a:xfrm>
            <a:off x="-93114" y="50800"/>
            <a:ext cx="24487801" cy="13563600"/>
          </a:xfrm>
          <a:prstGeom prst="rect">
            <a:avLst/>
          </a:prstGeom>
        </p:spPr>
      </p:pic>
    </p:spTree>
    <p:extLst>
      <p:ext uri="{BB962C8B-B14F-4D97-AF65-F5344CB8AC3E}">
        <p14:creationId xmlns:p14="http://schemas.microsoft.com/office/powerpoint/2010/main" val="3492509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Grafik 1">
            <a:extLst>
              <a:ext uri="{FF2B5EF4-FFF2-40B4-BE49-F238E27FC236}">
                <a16:creationId xmlns:a16="http://schemas.microsoft.com/office/drawing/2014/main" id="{F8CB9297-0FD0-6AF2-5310-DF4A601BD935}"/>
              </a:ext>
            </a:extLst>
          </p:cNvPr>
          <p:cNvPicPr>
            <a:picLocks noChangeAspect="1"/>
          </p:cNvPicPr>
          <p:nvPr/>
        </p:nvPicPr>
        <p:blipFill>
          <a:blip r:embed="rId3"/>
          <a:stretch>
            <a:fillRect/>
          </a:stretch>
        </p:blipFill>
        <p:spPr>
          <a:xfrm>
            <a:off x="0" y="0"/>
            <a:ext cx="24644396" cy="13716000"/>
          </a:xfrm>
          <a:prstGeom prst="rect">
            <a:avLst/>
          </a:prstGeom>
        </p:spPr>
      </p:pic>
    </p:spTree>
    <p:extLst>
      <p:ext uri="{BB962C8B-B14F-4D97-AF65-F5344CB8AC3E}">
        <p14:creationId xmlns:p14="http://schemas.microsoft.com/office/powerpoint/2010/main" val="3119083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Grafik 1">
            <a:extLst>
              <a:ext uri="{FF2B5EF4-FFF2-40B4-BE49-F238E27FC236}">
                <a16:creationId xmlns:a16="http://schemas.microsoft.com/office/drawing/2014/main" id="{EFAB7E91-C084-4E06-9BF4-E6CDD53A5C04}"/>
              </a:ext>
            </a:extLst>
          </p:cNvPr>
          <p:cNvPicPr>
            <a:picLocks noChangeAspect="1"/>
          </p:cNvPicPr>
          <p:nvPr/>
        </p:nvPicPr>
        <p:blipFill>
          <a:blip r:embed="rId3"/>
          <a:stretch>
            <a:fillRect/>
          </a:stretch>
        </p:blipFill>
        <p:spPr>
          <a:xfrm>
            <a:off x="0" y="56091"/>
            <a:ext cx="24383999" cy="13633538"/>
          </a:xfrm>
          <a:prstGeom prst="rect">
            <a:avLst/>
          </a:prstGeom>
        </p:spPr>
      </p:pic>
    </p:spTree>
    <p:extLst>
      <p:ext uri="{BB962C8B-B14F-4D97-AF65-F5344CB8AC3E}">
        <p14:creationId xmlns:p14="http://schemas.microsoft.com/office/powerpoint/2010/main" val="1905837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4D0CD9-42FF-547B-B74C-D1F24BAA2613}"/>
              </a:ext>
            </a:extLst>
          </p:cNvPr>
          <p:cNvSpPr>
            <a:spLocks noGrp="1"/>
          </p:cNvSpPr>
          <p:nvPr>
            <p:ph type="title"/>
          </p:nvPr>
        </p:nvSpPr>
        <p:spPr>
          <a:xfrm>
            <a:off x="1816100" y="1079500"/>
            <a:ext cx="21971000" cy="2120900"/>
          </a:xfrm>
        </p:spPr>
        <p:txBody>
          <a:bodyPr>
            <a:normAutofit/>
          </a:bodyPr>
          <a:lstStyle/>
          <a:p>
            <a:r>
              <a:rPr lang="de-DE" sz="6400" dirty="0"/>
              <a:t>Die innere Entwicklung als Basis für eine nachhaltige Entwicklung: „</a:t>
            </a:r>
            <a:r>
              <a:rPr lang="de-DE" sz="6400" dirty="0" err="1"/>
              <a:t>It</a:t>
            </a:r>
            <a:r>
              <a:rPr lang="de-DE" sz="6400" dirty="0"/>
              <a:t> </a:t>
            </a:r>
            <a:r>
              <a:rPr lang="de-DE" sz="6400" dirty="0" err="1"/>
              <a:t>is</a:t>
            </a:r>
            <a:r>
              <a:rPr lang="de-DE" sz="6400" dirty="0"/>
              <a:t> </a:t>
            </a:r>
            <a:r>
              <a:rPr lang="de-DE" sz="6400" dirty="0" err="1"/>
              <a:t>difficult</a:t>
            </a:r>
            <a:r>
              <a:rPr lang="de-DE" sz="6400" dirty="0"/>
              <a:t> </a:t>
            </a:r>
            <a:r>
              <a:rPr lang="de-DE" sz="6400" dirty="0" err="1"/>
              <a:t>to</a:t>
            </a:r>
            <a:r>
              <a:rPr lang="de-DE" sz="6400" dirty="0"/>
              <a:t> </a:t>
            </a:r>
            <a:r>
              <a:rPr lang="de-DE" sz="6400" dirty="0" err="1"/>
              <a:t>learn</a:t>
            </a:r>
            <a:r>
              <a:rPr lang="de-DE" sz="6400" dirty="0"/>
              <a:t> </a:t>
            </a:r>
            <a:r>
              <a:rPr lang="de-DE" sz="6400" dirty="0" err="1"/>
              <a:t>if</a:t>
            </a:r>
            <a:r>
              <a:rPr lang="de-DE" sz="6400" dirty="0"/>
              <a:t> </a:t>
            </a:r>
            <a:r>
              <a:rPr lang="de-DE" sz="6400" dirty="0" err="1"/>
              <a:t>you</a:t>
            </a:r>
            <a:r>
              <a:rPr lang="de-DE" sz="6400" dirty="0"/>
              <a:t> </a:t>
            </a:r>
            <a:r>
              <a:rPr lang="de-DE" sz="6400" dirty="0" err="1"/>
              <a:t>already</a:t>
            </a:r>
            <a:r>
              <a:rPr lang="de-DE" sz="6400" dirty="0"/>
              <a:t> </a:t>
            </a:r>
            <a:r>
              <a:rPr lang="de-DE" sz="6400" dirty="0" err="1"/>
              <a:t>know</a:t>
            </a:r>
            <a:r>
              <a:rPr lang="de-DE" sz="6400" dirty="0"/>
              <a:t>“</a:t>
            </a:r>
          </a:p>
        </p:txBody>
      </p:sp>
      <p:sp>
        <p:nvSpPr>
          <p:cNvPr id="5" name="Textfeld 4">
            <a:extLst>
              <a:ext uri="{FF2B5EF4-FFF2-40B4-BE49-F238E27FC236}">
                <a16:creationId xmlns:a16="http://schemas.microsoft.com/office/drawing/2014/main" id="{FA69497A-780C-6197-2081-2E75BB7D7691}"/>
              </a:ext>
            </a:extLst>
          </p:cNvPr>
          <p:cNvSpPr txBox="1"/>
          <p:nvPr/>
        </p:nvSpPr>
        <p:spPr>
          <a:xfrm>
            <a:off x="1625600" y="8865883"/>
            <a:ext cx="20586700" cy="3539430"/>
          </a:xfrm>
          <a:prstGeom prst="rect">
            <a:avLst/>
          </a:prstGeom>
          <a:noFill/>
        </p:spPr>
        <p:txBody>
          <a:bodyPr wrap="square">
            <a:spAutoFit/>
          </a:bodyPr>
          <a:lstStyle/>
          <a:p>
            <a:pPr algn="l"/>
            <a:endParaRPr lang="de-DE" sz="3200" b="0" i="0" u="none" strike="noStrike" dirty="0">
              <a:solidFill>
                <a:srgbClr val="000000"/>
              </a:solidFill>
              <a:effectLst/>
            </a:endParaRPr>
          </a:p>
          <a:p>
            <a:pPr algn="l"/>
            <a:r>
              <a:rPr lang="de-DE" sz="3200" b="0" i="0" u="none" strike="noStrike" dirty="0">
                <a:solidFill>
                  <a:srgbClr val="000000"/>
                </a:solidFill>
                <a:effectLst/>
              </a:rPr>
              <a:t>Die </a:t>
            </a:r>
            <a:r>
              <a:rPr lang="de-DE" sz="3200" b="0" i="0" u="none" strike="noStrike" dirty="0" err="1">
                <a:solidFill>
                  <a:srgbClr val="000000"/>
                </a:solidFill>
                <a:effectLst/>
              </a:rPr>
              <a:t>Inner</a:t>
            </a:r>
            <a:r>
              <a:rPr lang="de-DE" sz="3200" b="0" i="0" u="none" strike="noStrike" dirty="0">
                <a:solidFill>
                  <a:srgbClr val="000000"/>
                </a:solidFill>
                <a:effectLst/>
              </a:rPr>
              <a:t> Development Goals (IDG) sind ein Entwurf für die Fähigkeiten, Qualitäten und Kompetenzen, die wir benötigen, um die 17 Ziele für nachhaltige Entwicklung (SDG) zu erreichen. Wir möchten Menschen bilden, inspirieren und befähigen, eine positive Kraft für Veränderung in der Gesellschaft zu sein und eine sinnvollere Sichtweise auf unser Leben und das Leben der Menschen um uns herum zu finden.</a:t>
            </a:r>
          </a:p>
          <a:p>
            <a:pPr algn="l"/>
            <a:r>
              <a:rPr lang="de-DE" sz="3200" b="0" i="0" u="none" strike="noStrike" dirty="0">
                <a:solidFill>
                  <a:srgbClr val="000000"/>
                </a:solidFill>
                <a:effectLst/>
              </a:rPr>
              <a:t>Sie sind eine globale Initiative, die innere Fähigkeiten, Kompetenzen und andere Qualitäten für Menschen und Organisationen entwickelt, um zu einer nachhaltigeren globalen Gesellschaft beizutragen.</a:t>
            </a:r>
          </a:p>
        </p:txBody>
      </p:sp>
      <p:pic>
        <p:nvPicPr>
          <p:cNvPr id="7" name="Grafik 6" descr="Ein Bild, das Text, Screenshot, Schrift, Logo enthält.&#10;&#10;Automatisch generierte Beschreibung">
            <a:extLst>
              <a:ext uri="{FF2B5EF4-FFF2-40B4-BE49-F238E27FC236}">
                <a16:creationId xmlns:a16="http://schemas.microsoft.com/office/drawing/2014/main" id="{D11110BE-CA8C-8204-4E46-EA620F952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6100" y="3481461"/>
            <a:ext cx="8514590" cy="5512863"/>
          </a:xfrm>
          <a:prstGeom prst="rect">
            <a:avLst/>
          </a:prstGeom>
          <a:ln w="9525">
            <a:solidFill>
              <a:schemeClr val="tx1"/>
            </a:solidFill>
          </a:ln>
        </p:spPr>
      </p:pic>
      <p:pic>
        <p:nvPicPr>
          <p:cNvPr id="9" name="Onlinemedien 8" descr="Inner Development Goals film">
            <a:hlinkClick r:id="" action="ppaction://media"/>
            <a:extLst>
              <a:ext uri="{FF2B5EF4-FFF2-40B4-BE49-F238E27FC236}">
                <a16:creationId xmlns:a16="http://schemas.microsoft.com/office/drawing/2014/main" id="{CD70E554-190F-2EAC-8FB3-EA767FC9A8DC}"/>
              </a:ext>
            </a:extLst>
          </p:cNvPr>
          <p:cNvPicPr>
            <a:picLocks noRot="1" noChangeAspect="1"/>
          </p:cNvPicPr>
          <p:nvPr>
            <a:videoFile r:link="rId1"/>
          </p:nvPr>
        </p:nvPicPr>
        <p:blipFill>
          <a:blip r:embed="rId5"/>
          <a:stretch>
            <a:fillRect/>
          </a:stretch>
        </p:blipFill>
        <p:spPr>
          <a:xfrm>
            <a:off x="11642947" y="3481461"/>
            <a:ext cx="9757279" cy="5512863"/>
          </a:xfrm>
          <a:prstGeom prst="rect">
            <a:avLst/>
          </a:prstGeom>
        </p:spPr>
      </p:pic>
    </p:spTree>
    <p:extLst>
      <p:ext uri="{BB962C8B-B14F-4D97-AF65-F5344CB8AC3E}">
        <p14:creationId xmlns:p14="http://schemas.microsoft.com/office/powerpoint/2010/main" val="37031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F46C7B-D29F-368C-FEEC-CDFA125F8E5C}"/>
              </a:ext>
            </a:extLst>
          </p:cNvPr>
          <p:cNvSpPr>
            <a:spLocks noGrp="1"/>
          </p:cNvSpPr>
          <p:nvPr>
            <p:ph type="title"/>
          </p:nvPr>
        </p:nvSpPr>
        <p:spPr/>
        <p:txBody>
          <a:bodyPr rtlCol="0"/>
          <a:lstStyle>
            <a:defPPr>
              <a:defRPr lang="de-DE"/>
            </a:defPPr>
          </a:lstStyle>
          <a:p>
            <a:pPr rtl="0"/>
            <a:r>
              <a:rPr lang="de-DE" dirty="0"/>
              <a:t>Inhalt</a:t>
            </a:r>
          </a:p>
        </p:txBody>
      </p:sp>
      <p:graphicFrame>
        <p:nvGraphicFramePr>
          <p:cNvPr id="6" name="Tabelle 4">
            <a:extLst>
              <a:ext uri="{FF2B5EF4-FFF2-40B4-BE49-F238E27FC236}">
                <a16:creationId xmlns:a16="http://schemas.microsoft.com/office/drawing/2014/main" id="{0D6FB95E-6987-A57C-3663-3FD6F6FAC24E}"/>
              </a:ext>
            </a:extLst>
          </p:cNvPr>
          <p:cNvGraphicFramePr>
            <a:graphicFrameLocks noGrp="1"/>
          </p:cNvGraphicFramePr>
          <p:nvPr>
            <p:ph idx="1"/>
            <p:extLst>
              <p:ext uri="{D42A27DB-BD31-4B8C-83A1-F6EECF244321}">
                <p14:modId xmlns:p14="http://schemas.microsoft.com/office/powerpoint/2010/main" val="4088545502"/>
              </p:ext>
            </p:extLst>
          </p:nvPr>
        </p:nvGraphicFramePr>
        <p:xfrm>
          <a:off x="1676401" y="3651250"/>
          <a:ext cx="21031194" cy="9229636"/>
        </p:xfrm>
        <a:graphic>
          <a:graphicData uri="http://schemas.openxmlformats.org/drawingml/2006/table">
            <a:tbl>
              <a:tblPr firstRow="1" bandRow="1"/>
              <a:tblGrid>
                <a:gridCol w="21031194">
                  <a:extLst>
                    <a:ext uri="{9D8B030D-6E8A-4147-A177-3AD203B41FA5}">
                      <a16:colId xmlns:a16="http://schemas.microsoft.com/office/drawing/2014/main" val="1563570424"/>
                    </a:ext>
                  </a:extLst>
                </a:gridCol>
              </a:tblGrid>
              <a:tr h="1645920">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latin typeface="+mn-lt"/>
                          <a:cs typeface="Gill Sans Light" panose="020B0302020104020203" pitchFamily="34" charset="-79"/>
                        </a:rPr>
                        <a:t>Warum wir jetzt handeln</a:t>
                      </a:r>
                      <a:r>
                        <a:rPr lang="de-DE" sz="4800" b="0" baseline="0" dirty="0">
                          <a:latin typeface="+mn-lt"/>
                          <a:cs typeface="Gill Sans Light" panose="020B0302020104020203" pitchFamily="34" charset="-79"/>
                        </a:rPr>
                        <a:t> müssen</a:t>
                      </a:r>
                      <a:endParaRPr lang="de-DE" sz="4800" b="0" dirty="0">
                        <a:latin typeface="+mn-lt"/>
                        <a:cs typeface="Gill Sans Light" panose="020B0302020104020203" pitchFamily="34" charset="-79"/>
                      </a:endParaRPr>
                    </a:p>
                    <a:p>
                      <a:pPr algn="r" rtl="0"/>
                      <a:r>
                        <a:rPr lang="de-DE" sz="4800" b="0" dirty="0">
                          <a:latin typeface="+mj-lt"/>
                        </a:rPr>
                        <a:t>3</a:t>
                      </a:r>
                    </a:p>
                  </a:txBody>
                  <a:tcPr marL="458862" marR="458862" marT="91440" marB="9144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958016">
                <a:tc>
                  <a:txBody>
                    <a:bodyPr/>
                    <a:lstStyle>
                      <a:defPPr>
                        <a:defRPr lang="de-DE"/>
                      </a:defPPr>
                    </a:lstStyle>
                    <a:p>
                      <a:pPr algn="r" rtl="0"/>
                      <a:r>
                        <a:rPr lang="de-DE" sz="4800" b="1" dirty="0"/>
                        <a:t>Vision für nachhaltigen Wandel: Die </a:t>
                      </a:r>
                      <a:r>
                        <a:rPr lang="de-DE" sz="4800" b="1" dirty="0" err="1"/>
                        <a:t>Inner</a:t>
                      </a:r>
                      <a:r>
                        <a:rPr lang="de-DE" sz="4800" b="1" dirty="0"/>
                        <a:t> Development Goals</a:t>
                      </a:r>
                    </a:p>
                    <a:p>
                      <a:pPr marL="0" algn="r" defTabSz="914400" rtl="0" eaLnBrk="1" latinLnBrk="0" hangingPunct="1"/>
                      <a:r>
                        <a:rPr lang="de-DE" sz="4800" b="0" kern="1200" dirty="0">
                          <a:solidFill>
                            <a:schemeClr val="tx1"/>
                          </a:solidFill>
                          <a:latin typeface="+mj-lt"/>
                          <a:ea typeface="+mn-ea"/>
                          <a:cs typeface="+mn-cs"/>
                        </a:rPr>
                        <a:t>6</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1997974">
                <a:tc>
                  <a:txBody>
                    <a:bodyPr/>
                    <a:lstStyle>
                      <a:defPPr>
                        <a:defRPr lang="de-DE"/>
                      </a:defPPr>
                    </a:lstStyle>
                    <a:p>
                      <a:pPr algn="r" rtl="0"/>
                      <a:r>
                        <a:rPr lang="de-DE" sz="4800" b="0" dirty="0"/>
                        <a:t>Ganzheitliche Transformation des Systems</a:t>
                      </a:r>
                    </a:p>
                    <a:p>
                      <a:pPr marL="0" algn="r" defTabSz="914400" rtl="0" eaLnBrk="1" latinLnBrk="0" hangingPunct="1"/>
                      <a:r>
                        <a:rPr lang="de-DE" sz="4800" b="0" kern="1200" dirty="0">
                          <a:solidFill>
                            <a:schemeClr val="tx1"/>
                          </a:solidFill>
                          <a:latin typeface="+mj-lt"/>
                          <a:ea typeface="+mn-ea"/>
                          <a:cs typeface="+mn-cs"/>
                        </a:rPr>
                        <a:t>10</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1918056">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t>Implementierung: Herausforderungen, Erfolgsfaktoren, Beispiele  </a:t>
                      </a:r>
                    </a:p>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kern="1200" dirty="0">
                          <a:solidFill>
                            <a:schemeClr val="tx1"/>
                          </a:solidFill>
                          <a:latin typeface="+mj-lt"/>
                          <a:ea typeface="+mn-ea"/>
                          <a:cs typeface="+mn-cs"/>
                        </a:rPr>
                        <a:t>13</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1709670">
                <a:tc>
                  <a:txBody>
                    <a:bodyPr/>
                    <a:lstStyle>
                      <a:defPPr>
                        <a:defRPr lang="de-DE"/>
                      </a:defPPr>
                    </a:lstStyle>
                    <a:p>
                      <a:pPr marL="0" marR="0" lvl="0" indent="0" algn="r" defTabSz="914400" rtl="0" eaLnBrk="1" fontAlgn="auto" latinLnBrk="0" hangingPunct="1">
                        <a:lnSpc>
                          <a:spcPct val="100000"/>
                        </a:lnSpc>
                        <a:spcBef>
                          <a:spcPts val="0"/>
                        </a:spcBef>
                        <a:spcAft>
                          <a:spcPts val="0"/>
                        </a:spcAft>
                        <a:buClrTx/>
                        <a:buSzTx/>
                        <a:buFontTx/>
                        <a:buNone/>
                        <a:tabLst/>
                        <a:defRPr lang="de-DE"/>
                      </a:pPr>
                      <a:r>
                        <a:rPr lang="de-DE" sz="4800" b="0" dirty="0"/>
                        <a:t>Erste Schritte: Werde jetzt aktiv!</a:t>
                      </a:r>
                      <a:endParaRPr lang="de-DE" sz="4800" b="0" dirty="0">
                        <a:latin typeface="+mn-lt"/>
                        <a:cs typeface="Gill Sans Light" panose="020B0302020104020203" pitchFamily="34" charset="-79"/>
                      </a:endParaRPr>
                    </a:p>
                    <a:p>
                      <a:pPr marL="0" algn="r" defTabSz="914400" rtl="0" eaLnBrk="1" latinLnBrk="0" hangingPunct="1"/>
                      <a:r>
                        <a:rPr lang="de-DE" sz="4800" b="0" kern="1200" dirty="0">
                          <a:solidFill>
                            <a:schemeClr val="tx1"/>
                          </a:solidFill>
                          <a:latin typeface="+mj-lt"/>
                          <a:ea typeface="+mn-ea"/>
                          <a:cs typeface="+mn-cs"/>
                        </a:rPr>
                        <a:t>20</a:t>
                      </a:r>
                    </a:p>
                  </a:txBody>
                  <a:tcPr marL="458862" marR="458862" marT="91440" marB="9144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1088815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A7BE12AD-D808-BDE0-3EB8-5BC50B1D8474}"/>
              </a:ext>
            </a:extLst>
          </p:cNvPr>
          <p:cNvSpPr>
            <a:spLocks noGrp="1"/>
          </p:cNvSpPr>
          <p:nvPr>
            <p:ph type="title"/>
          </p:nvPr>
        </p:nvSpPr>
        <p:spPr>
          <a:xfrm>
            <a:off x="1828798" y="1008994"/>
            <a:ext cx="20177760" cy="1828800"/>
          </a:xfrm>
        </p:spPr>
        <p:txBody>
          <a:bodyPr rtlCol="0">
            <a:normAutofit/>
          </a:bodyPr>
          <a:lstStyle>
            <a:defPPr>
              <a:defRPr lang="de-DE"/>
            </a:defPPr>
          </a:lstStyle>
          <a:p>
            <a:pPr rtl="0"/>
            <a:r>
              <a:rPr lang="de-DE" dirty="0"/>
              <a:t>Eine Vision für nachhaltigen Wandel: Die Kraft der </a:t>
            </a:r>
            <a:r>
              <a:rPr lang="de-DE" dirty="0" err="1"/>
              <a:t>Inner</a:t>
            </a:r>
            <a:r>
              <a:rPr lang="de-DE" dirty="0"/>
              <a:t> Development Goals (IDG)</a:t>
            </a:r>
          </a:p>
        </p:txBody>
      </p:sp>
      <p:sp>
        <p:nvSpPr>
          <p:cNvPr id="8" name="Inhaltsplatzhalter 7">
            <a:extLst>
              <a:ext uri="{FF2B5EF4-FFF2-40B4-BE49-F238E27FC236}">
                <a16:creationId xmlns:a16="http://schemas.microsoft.com/office/drawing/2014/main" id="{BCFDA37B-399A-B9F0-7A7D-2A891EB7FFA6}"/>
              </a:ext>
            </a:extLst>
          </p:cNvPr>
          <p:cNvSpPr>
            <a:spLocks noGrp="1"/>
          </p:cNvSpPr>
          <p:nvPr>
            <p:ph sz="quarter" idx="10"/>
          </p:nvPr>
        </p:nvSpPr>
        <p:spPr>
          <a:xfrm>
            <a:off x="3184634" y="3321480"/>
            <a:ext cx="17909628" cy="6106299"/>
          </a:xfrm>
        </p:spPr>
        <p:txBody>
          <a:bodyPr rtlCol="0">
            <a:noAutofit/>
          </a:bodyPr>
          <a:lstStyle>
            <a:defPPr>
              <a:defRPr lang="de-DE"/>
            </a:defPPr>
          </a:lstStyle>
          <a:p>
            <a:pPr marL="0" indent="0">
              <a:buNone/>
            </a:pPr>
            <a:r>
              <a:rPr lang="de-DE" sz="3200" dirty="0"/>
              <a:t>Die Vision der </a:t>
            </a:r>
            <a:r>
              <a:rPr lang="de-DE" sz="3200" dirty="0" err="1"/>
              <a:t>Inner</a:t>
            </a:r>
            <a:r>
              <a:rPr lang="de-DE" sz="3200" dirty="0"/>
              <a:t> Development Goals ist es, die inneren Fähigkeiten der Menschen zu fördern, um die Arbeit an den UN-Nachhaltigkeitszielen zu ermöglichen. Diese Vision betont die Notwendigkeit einer inneren Transformation, um äußere Veränderungen zu ermöglichen.</a:t>
            </a:r>
          </a:p>
          <a:p>
            <a:pPr marL="0" indent="0">
              <a:buNone/>
            </a:pPr>
            <a:r>
              <a:rPr lang="de-DE" sz="3200" dirty="0"/>
              <a:t>Die Ziele umfassen die Entwicklung spezifischer innerer Fähigkeiten und Qualitäten, die notwendig sind, um globale Herausforderungen effektiv anzugehen. Dies führt zu nachhaltigeren und erfolgreicheren Unternehmen.</a:t>
            </a:r>
          </a:p>
          <a:p>
            <a:pPr marL="0" indent="0">
              <a:buNone/>
            </a:pPr>
            <a:r>
              <a:rPr lang="de-DE" sz="3200" dirty="0"/>
              <a:t>Historie: Die IDG-Initiative wurde 2021 von Gründern, CEOs und Führungskräften aus verschiedenen Bereichen ins Leben gerufen. Durch eine Befragung wurden aus den 800 gesammelten Antworten 23 Schlüsselkompetenzen in fünf Dimensionen identifiziert, um besser auf die komplexen globalen Herausforderungen reagieren zu können.</a:t>
            </a:r>
          </a:p>
          <a:p>
            <a:pPr marL="0" indent="0">
              <a:buNone/>
            </a:pPr>
            <a:endParaRPr lang="de-DE" sz="3200" dirty="0"/>
          </a:p>
        </p:txBody>
      </p:sp>
      <p:sp>
        <p:nvSpPr>
          <p:cNvPr id="3" name="Foliennummernplatzhalter 2">
            <a:extLst>
              <a:ext uri="{FF2B5EF4-FFF2-40B4-BE49-F238E27FC236}">
                <a16:creationId xmlns:a16="http://schemas.microsoft.com/office/drawing/2014/main" id="{50CD348E-9357-0442-4555-AF6B4AFE34B6}"/>
              </a:ext>
            </a:extLst>
          </p:cNvPr>
          <p:cNvSpPr>
            <a:spLocks noGrp="1"/>
          </p:cNvSpPr>
          <p:nvPr>
            <p:ph type="sldNum" sz="quarter" idx="4"/>
          </p:nvPr>
        </p:nvSpPr>
        <p:spPr>
          <a:xfrm>
            <a:off x="22707600" y="12240009"/>
            <a:ext cx="1322832" cy="830997"/>
          </a:xfrm>
        </p:spPr>
        <p:txBody>
          <a:bodyPr rtlCol="0"/>
          <a:lstStyle>
            <a:defPPr>
              <a:defRPr lang="de-DE"/>
            </a:defPPr>
          </a:lstStyle>
          <a:p>
            <a:pPr rtl="0"/>
            <a:fld id="{58FB4751-880F-D840-AAA9-3A15815CC996}" type="slidenum">
              <a:rPr lang="de-DE" smtClean="0"/>
              <a:pPr rtl="0"/>
              <a:t>7</a:t>
            </a:fld>
            <a:endParaRPr lang="de-DE" dirty="0"/>
          </a:p>
        </p:txBody>
      </p:sp>
      <p:pic>
        <p:nvPicPr>
          <p:cNvPr id="6" name="Grafik 5" descr="Flagge">
            <a:extLst>
              <a:ext uri="{FF2B5EF4-FFF2-40B4-BE49-F238E27FC236}">
                <a16:creationId xmlns:a16="http://schemas.microsoft.com/office/drawing/2014/main" id="{298A406C-7486-A37B-7940-66A3DE70BF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8798" y="4130562"/>
            <a:ext cx="914400" cy="914400"/>
          </a:xfrm>
          <a:prstGeom prst="rect">
            <a:avLst/>
          </a:prstGeom>
        </p:spPr>
      </p:pic>
      <p:pic>
        <p:nvPicPr>
          <p:cNvPr id="9" name="Grafik 8" descr="Zielgruppe">
            <a:extLst>
              <a:ext uri="{FF2B5EF4-FFF2-40B4-BE49-F238E27FC236}">
                <a16:creationId xmlns:a16="http://schemas.microsoft.com/office/drawing/2014/main" id="{EC6B8765-6C85-F0F6-F8E9-46996ECED0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8798" y="6101248"/>
            <a:ext cx="914400" cy="914400"/>
          </a:xfrm>
          <a:prstGeom prst="rect">
            <a:avLst/>
          </a:prstGeom>
        </p:spPr>
      </p:pic>
      <p:pic>
        <p:nvPicPr>
          <p:cNvPr id="11" name="Grafik 10" descr="Gruppieren">
            <a:extLst>
              <a:ext uri="{FF2B5EF4-FFF2-40B4-BE49-F238E27FC236}">
                <a16:creationId xmlns:a16="http://schemas.microsoft.com/office/drawing/2014/main" id="{66931300-DBA6-FF61-66C2-062323CDF1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28798" y="8119230"/>
            <a:ext cx="914400" cy="914400"/>
          </a:xfrm>
          <a:prstGeom prst="rect">
            <a:avLst/>
          </a:prstGeom>
        </p:spPr>
      </p:pic>
    </p:spTree>
    <p:extLst>
      <p:ext uri="{BB962C8B-B14F-4D97-AF65-F5344CB8AC3E}">
        <p14:creationId xmlns:p14="http://schemas.microsoft.com/office/powerpoint/2010/main" val="1892453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48FF0-3FE6-FAC6-34E7-6A4EBEFA62EA}"/>
              </a:ext>
            </a:extLst>
          </p:cNvPr>
          <p:cNvSpPr>
            <a:spLocks noGrp="1"/>
          </p:cNvSpPr>
          <p:nvPr>
            <p:ph type="title"/>
          </p:nvPr>
        </p:nvSpPr>
        <p:spPr>
          <a:xfrm>
            <a:off x="1828798" y="945932"/>
            <a:ext cx="20320002" cy="1828800"/>
          </a:xfrm>
        </p:spPr>
        <p:txBody>
          <a:bodyPr>
            <a:noAutofit/>
          </a:bodyPr>
          <a:lstStyle/>
          <a:p>
            <a:r>
              <a:rPr lang="de-DE" kern="1200" dirty="0">
                <a:solidFill>
                  <a:schemeClr val="tx1"/>
                </a:solidFill>
              </a:rPr>
              <a:t>Ganzheitliche Transformation durch 					   das </a:t>
            </a:r>
            <a:r>
              <a:rPr lang="de-DE" kern="1200" dirty="0" err="1">
                <a:solidFill>
                  <a:schemeClr val="tx1"/>
                </a:solidFill>
              </a:rPr>
              <a:t>Inner</a:t>
            </a:r>
            <a:r>
              <a:rPr lang="de-DE" kern="1200" dirty="0">
                <a:solidFill>
                  <a:schemeClr val="tx1"/>
                </a:solidFill>
              </a:rPr>
              <a:t> Development Framework</a:t>
            </a:r>
            <a:endParaRPr lang="de-DE" dirty="0"/>
          </a:p>
        </p:txBody>
      </p:sp>
      <p:sp>
        <p:nvSpPr>
          <p:cNvPr id="4" name="Foliennummernplatzhalter 3">
            <a:extLst>
              <a:ext uri="{FF2B5EF4-FFF2-40B4-BE49-F238E27FC236}">
                <a16:creationId xmlns:a16="http://schemas.microsoft.com/office/drawing/2014/main" id="{271FF91C-BAC8-3097-0B1B-322D75D9D0FF}"/>
              </a:ext>
            </a:extLst>
          </p:cNvPr>
          <p:cNvSpPr>
            <a:spLocks noGrp="1"/>
          </p:cNvSpPr>
          <p:nvPr>
            <p:ph type="sldNum" sz="quarter" idx="4"/>
          </p:nvPr>
        </p:nvSpPr>
        <p:spPr>
          <a:xfrm>
            <a:off x="22707600" y="12240009"/>
            <a:ext cx="1322832" cy="830997"/>
          </a:xfrm>
        </p:spPr>
        <p:txBody>
          <a:bodyPr/>
          <a:lstStyle/>
          <a:p>
            <a:pPr rtl="0"/>
            <a:fld id="{58FB4751-880F-D840-AAA9-3A15815CC996}" type="slidenum">
              <a:rPr lang="de-DE" smtClean="0"/>
              <a:pPr rtl="0"/>
              <a:t>8</a:t>
            </a:fld>
            <a:endParaRPr lang="de-DE" dirty="0"/>
          </a:p>
        </p:txBody>
      </p:sp>
      <p:pic>
        <p:nvPicPr>
          <p:cNvPr id="101" name="Grafik 100">
            <a:extLst>
              <a:ext uri="{FF2B5EF4-FFF2-40B4-BE49-F238E27FC236}">
                <a16:creationId xmlns:a16="http://schemas.microsoft.com/office/drawing/2014/main" id="{24E0C291-20EF-B388-A392-B1889801D3C6}"/>
              </a:ext>
            </a:extLst>
          </p:cNvPr>
          <p:cNvPicPr>
            <a:picLocks noChangeAspect="1"/>
          </p:cNvPicPr>
          <p:nvPr/>
        </p:nvPicPr>
        <p:blipFill rotWithShape="1">
          <a:blip r:embed="rId3"/>
          <a:srcRect l="5844" t="6491" r="6207" b="7602"/>
          <a:stretch/>
        </p:blipFill>
        <p:spPr>
          <a:xfrm>
            <a:off x="1828798" y="3178477"/>
            <a:ext cx="17424402" cy="9573537"/>
          </a:xfrm>
          <a:prstGeom prst="rect">
            <a:avLst/>
          </a:prstGeom>
        </p:spPr>
      </p:pic>
    </p:spTree>
    <p:extLst>
      <p:ext uri="{BB962C8B-B14F-4D97-AF65-F5344CB8AC3E}">
        <p14:creationId xmlns:p14="http://schemas.microsoft.com/office/powerpoint/2010/main" val="3457904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48FF0-3FE6-FAC6-34E7-6A4EBEFA62EA}"/>
              </a:ext>
            </a:extLst>
          </p:cNvPr>
          <p:cNvSpPr>
            <a:spLocks noGrp="1"/>
          </p:cNvSpPr>
          <p:nvPr>
            <p:ph type="title"/>
          </p:nvPr>
        </p:nvSpPr>
        <p:spPr>
          <a:xfrm>
            <a:off x="1828798" y="945932"/>
            <a:ext cx="20320002" cy="1828800"/>
          </a:xfrm>
        </p:spPr>
        <p:txBody>
          <a:bodyPr>
            <a:noAutofit/>
          </a:bodyPr>
          <a:lstStyle/>
          <a:p>
            <a:r>
              <a:rPr lang="de-DE" kern="1200" dirty="0">
                <a:solidFill>
                  <a:schemeClr val="tx1"/>
                </a:solidFill>
              </a:rPr>
              <a:t>Das IDG Framework: 5 eng verwobene Dimensionen für eine ganzheitliche Entwicklung</a:t>
            </a:r>
            <a:endParaRPr lang="de-DE" dirty="0"/>
          </a:p>
        </p:txBody>
      </p:sp>
      <p:sp>
        <p:nvSpPr>
          <p:cNvPr id="4" name="Foliennummernplatzhalter 3">
            <a:extLst>
              <a:ext uri="{FF2B5EF4-FFF2-40B4-BE49-F238E27FC236}">
                <a16:creationId xmlns:a16="http://schemas.microsoft.com/office/drawing/2014/main" id="{271FF91C-BAC8-3097-0B1B-322D75D9D0FF}"/>
              </a:ext>
            </a:extLst>
          </p:cNvPr>
          <p:cNvSpPr>
            <a:spLocks noGrp="1"/>
          </p:cNvSpPr>
          <p:nvPr>
            <p:ph type="sldNum" sz="quarter" idx="4"/>
          </p:nvPr>
        </p:nvSpPr>
        <p:spPr>
          <a:xfrm>
            <a:off x="22707600" y="12240009"/>
            <a:ext cx="1322832" cy="830997"/>
          </a:xfrm>
        </p:spPr>
        <p:txBody>
          <a:bodyPr/>
          <a:lstStyle/>
          <a:p>
            <a:pPr rtl="0"/>
            <a:fld id="{58FB4751-880F-D840-AAA9-3A15815CC996}" type="slidenum">
              <a:rPr lang="de-DE" smtClean="0"/>
              <a:pPr rtl="0"/>
              <a:t>9</a:t>
            </a:fld>
            <a:endParaRPr lang="de-DE" dirty="0"/>
          </a:p>
        </p:txBody>
      </p:sp>
      <p:sp>
        <p:nvSpPr>
          <p:cNvPr id="103" name="Inhaltsplatzhalter 7">
            <a:extLst>
              <a:ext uri="{FF2B5EF4-FFF2-40B4-BE49-F238E27FC236}">
                <a16:creationId xmlns:a16="http://schemas.microsoft.com/office/drawing/2014/main" id="{38B4FF87-4707-25DD-EEA4-4588D5674A5F}"/>
              </a:ext>
            </a:extLst>
          </p:cNvPr>
          <p:cNvSpPr>
            <a:spLocks noGrp="1"/>
          </p:cNvSpPr>
          <p:nvPr>
            <p:ph sz="quarter" idx="10"/>
          </p:nvPr>
        </p:nvSpPr>
        <p:spPr>
          <a:xfrm>
            <a:off x="1828798" y="3221633"/>
            <a:ext cx="10566402" cy="6106299"/>
          </a:xfrm>
        </p:spPr>
        <p:txBody>
          <a:bodyPr rtlCol="0">
            <a:noAutofit/>
          </a:bodyPr>
          <a:lstStyle>
            <a:defPPr>
              <a:defRPr lang="de-DE"/>
            </a:defPPr>
          </a:lstStyle>
          <a:p>
            <a:pPr marL="0" indent="0">
              <a:buNone/>
            </a:pPr>
            <a:r>
              <a:rPr lang="de-DE" sz="3200" dirty="0"/>
              <a:t>Die IDG-Dimensionen sind eng miteinander verbunden und beeinflussen sich gegenseitig. </a:t>
            </a:r>
          </a:p>
          <a:p>
            <a:pPr marL="0" indent="0">
              <a:buNone/>
            </a:pPr>
            <a:r>
              <a:rPr lang="de-DE" sz="3200" dirty="0"/>
              <a:t>Sein schafft die Grundlage für persönliche Integrität und Authentizität, was notwendig ist, um effektiv in Beziehung zu gehen und zusammen zu arbeiten. </a:t>
            </a:r>
          </a:p>
          <a:p>
            <a:pPr marL="0" indent="0">
              <a:buNone/>
            </a:pPr>
            <a:r>
              <a:rPr lang="de-DE" sz="3200" dirty="0"/>
              <a:t>Denken ermöglicht das Verständnis komplexer Herausforderungen, was wiederum Handeln informiert, um effektive und nachhaltige Maßnahmen zu ergreifen. </a:t>
            </a:r>
          </a:p>
          <a:p>
            <a:pPr marL="0" indent="0">
              <a:buNone/>
            </a:pPr>
            <a:r>
              <a:rPr lang="de-DE" sz="3200" dirty="0"/>
              <a:t>Zusammenarbeit und Beziehung fördern eine Kultur des Vertrauens &amp; der Zusammenarbeit, was Handeln unterstützt.</a:t>
            </a:r>
          </a:p>
          <a:p>
            <a:pPr marL="0" indent="0">
              <a:buNone/>
            </a:pPr>
            <a:endParaRPr lang="de-DE" sz="3200" dirty="0"/>
          </a:p>
        </p:txBody>
      </p:sp>
      <p:pic>
        <p:nvPicPr>
          <p:cNvPr id="105" name="Grafik 104">
            <a:extLst>
              <a:ext uri="{FF2B5EF4-FFF2-40B4-BE49-F238E27FC236}">
                <a16:creationId xmlns:a16="http://schemas.microsoft.com/office/drawing/2014/main" id="{3F00D3AE-6A8D-9A43-022C-4519A6F504EF}"/>
              </a:ext>
            </a:extLst>
          </p:cNvPr>
          <p:cNvPicPr>
            <a:picLocks noChangeAspect="1"/>
          </p:cNvPicPr>
          <p:nvPr/>
        </p:nvPicPr>
        <p:blipFill>
          <a:blip r:embed="rId3"/>
          <a:stretch>
            <a:fillRect/>
          </a:stretch>
        </p:blipFill>
        <p:spPr>
          <a:xfrm>
            <a:off x="14102241" y="3531942"/>
            <a:ext cx="7030559" cy="6799508"/>
          </a:xfrm>
          <a:prstGeom prst="rect">
            <a:avLst/>
          </a:prstGeom>
        </p:spPr>
      </p:pic>
      <p:sp>
        <p:nvSpPr>
          <p:cNvPr id="3" name="Textfeld 2">
            <a:extLst>
              <a:ext uri="{FF2B5EF4-FFF2-40B4-BE49-F238E27FC236}">
                <a16:creationId xmlns:a16="http://schemas.microsoft.com/office/drawing/2014/main" id="{0E320F6F-8802-E037-D3A4-FCDF16896C5B}"/>
              </a:ext>
            </a:extLst>
          </p:cNvPr>
          <p:cNvSpPr txBox="1"/>
          <p:nvPr/>
        </p:nvSpPr>
        <p:spPr>
          <a:xfrm>
            <a:off x="17983200" y="8928577"/>
            <a:ext cx="1809148" cy="430887"/>
          </a:xfrm>
          <a:prstGeom prst="rect">
            <a:avLst/>
          </a:prstGeom>
          <a:solidFill>
            <a:srgbClr val="FF4A40"/>
          </a:solidFill>
        </p:spPr>
        <p:txBody>
          <a:bodyPr wrap="square" rtlCol="0" anchor="ctr">
            <a:spAutoFit/>
          </a:bodyPr>
          <a:lstStyle/>
          <a:p>
            <a:pPr algn="ctr"/>
            <a:r>
              <a:rPr lang="de-DE" sz="2000" b="1" dirty="0">
                <a:solidFill>
                  <a:schemeClr val="bg1"/>
                </a:solidFill>
              </a:rPr>
              <a:t>B</a:t>
            </a:r>
            <a:r>
              <a:rPr lang="de-DE" sz="2200" b="1" dirty="0">
                <a:solidFill>
                  <a:schemeClr val="bg1"/>
                </a:solidFill>
              </a:rPr>
              <a:t>eziehung</a:t>
            </a:r>
            <a:r>
              <a:rPr lang="de-DE" sz="2000" b="1" dirty="0">
                <a:solidFill>
                  <a:schemeClr val="bg1"/>
                </a:solidFill>
              </a:rPr>
              <a:t>    </a:t>
            </a:r>
          </a:p>
        </p:txBody>
      </p:sp>
      <p:sp>
        <p:nvSpPr>
          <p:cNvPr id="5" name="Textfeld 4">
            <a:extLst>
              <a:ext uri="{FF2B5EF4-FFF2-40B4-BE49-F238E27FC236}">
                <a16:creationId xmlns:a16="http://schemas.microsoft.com/office/drawing/2014/main" id="{D2085371-41E6-54AB-44A8-49D1322051F1}"/>
              </a:ext>
            </a:extLst>
          </p:cNvPr>
          <p:cNvSpPr txBox="1"/>
          <p:nvPr/>
        </p:nvSpPr>
        <p:spPr>
          <a:xfrm>
            <a:off x="15301588" y="8846245"/>
            <a:ext cx="2275920" cy="399355"/>
          </a:xfrm>
          <a:prstGeom prst="rect">
            <a:avLst/>
          </a:prstGeom>
          <a:solidFill>
            <a:srgbClr val="FF6C1E"/>
          </a:solidFill>
        </p:spPr>
        <p:txBody>
          <a:bodyPr wrap="square" rtlCol="0" anchor="ctr">
            <a:spAutoFit/>
          </a:bodyPr>
          <a:lstStyle/>
          <a:p>
            <a:pPr algn="ctr"/>
            <a:r>
              <a:rPr lang="de-DE" sz="2000" b="1" dirty="0">
                <a:solidFill>
                  <a:schemeClr val="bg1"/>
                </a:solidFill>
              </a:rPr>
              <a:t>Zusammenarbeit</a:t>
            </a:r>
          </a:p>
        </p:txBody>
      </p:sp>
      <p:sp>
        <p:nvSpPr>
          <p:cNvPr id="6" name="Textfeld 5">
            <a:extLst>
              <a:ext uri="{FF2B5EF4-FFF2-40B4-BE49-F238E27FC236}">
                <a16:creationId xmlns:a16="http://schemas.microsoft.com/office/drawing/2014/main" id="{A5BE9307-7AED-5E66-0453-B337E51FDBB5}"/>
              </a:ext>
            </a:extLst>
          </p:cNvPr>
          <p:cNvSpPr txBox="1"/>
          <p:nvPr/>
        </p:nvSpPr>
        <p:spPr>
          <a:xfrm>
            <a:off x="14564988" y="6274783"/>
            <a:ext cx="1767212" cy="399354"/>
          </a:xfrm>
          <a:prstGeom prst="rect">
            <a:avLst/>
          </a:prstGeom>
          <a:solidFill>
            <a:srgbClr val="7F1F3B"/>
          </a:solidFill>
        </p:spPr>
        <p:txBody>
          <a:bodyPr wrap="square" rtlCol="0" anchor="ctr">
            <a:spAutoFit/>
          </a:bodyPr>
          <a:lstStyle/>
          <a:p>
            <a:pPr algn="ctr"/>
            <a:r>
              <a:rPr lang="de-DE" sz="2000" b="1" dirty="0">
                <a:solidFill>
                  <a:schemeClr val="bg1"/>
                </a:solidFill>
              </a:rPr>
              <a:t>Handeln</a:t>
            </a:r>
          </a:p>
        </p:txBody>
      </p:sp>
      <p:sp>
        <p:nvSpPr>
          <p:cNvPr id="7" name="Textfeld 6">
            <a:extLst>
              <a:ext uri="{FF2B5EF4-FFF2-40B4-BE49-F238E27FC236}">
                <a16:creationId xmlns:a16="http://schemas.microsoft.com/office/drawing/2014/main" id="{E2A7D534-ACD0-EBA0-70A8-0658DC3ACD64}"/>
              </a:ext>
            </a:extLst>
          </p:cNvPr>
          <p:cNvSpPr txBox="1"/>
          <p:nvPr/>
        </p:nvSpPr>
        <p:spPr>
          <a:xfrm>
            <a:off x="16657413" y="4514698"/>
            <a:ext cx="1630587" cy="400110"/>
          </a:xfrm>
          <a:prstGeom prst="rect">
            <a:avLst/>
          </a:prstGeom>
          <a:solidFill>
            <a:srgbClr val="E4C594"/>
          </a:solidFill>
        </p:spPr>
        <p:txBody>
          <a:bodyPr wrap="square" rtlCol="0" anchor="ctr">
            <a:spAutoFit/>
          </a:bodyPr>
          <a:lstStyle/>
          <a:p>
            <a:pPr algn="ctr"/>
            <a:r>
              <a:rPr lang="de-DE" sz="2000" b="1" dirty="0">
                <a:solidFill>
                  <a:schemeClr val="bg1"/>
                </a:solidFill>
              </a:rPr>
              <a:t>Sein</a:t>
            </a:r>
          </a:p>
        </p:txBody>
      </p:sp>
      <p:sp>
        <p:nvSpPr>
          <p:cNvPr id="8" name="Textfeld 7">
            <a:extLst>
              <a:ext uri="{FF2B5EF4-FFF2-40B4-BE49-F238E27FC236}">
                <a16:creationId xmlns:a16="http://schemas.microsoft.com/office/drawing/2014/main" id="{8E657482-5929-0F06-1D65-94D34E1E2B9A}"/>
              </a:ext>
            </a:extLst>
          </p:cNvPr>
          <p:cNvSpPr txBox="1"/>
          <p:nvPr/>
        </p:nvSpPr>
        <p:spPr>
          <a:xfrm>
            <a:off x="19014719" y="6204586"/>
            <a:ext cx="1483081" cy="400110"/>
          </a:xfrm>
          <a:prstGeom prst="rect">
            <a:avLst/>
          </a:prstGeom>
          <a:solidFill>
            <a:srgbClr val="F58EAD"/>
          </a:solidFill>
        </p:spPr>
        <p:txBody>
          <a:bodyPr wrap="square" rtlCol="0" anchor="ctr">
            <a:spAutoFit/>
          </a:bodyPr>
          <a:lstStyle/>
          <a:p>
            <a:pPr algn="ctr"/>
            <a:r>
              <a:rPr lang="de-DE" sz="2000" b="1" dirty="0">
                <a:solidFill>
                  <a:schemeClr val="bg1"/>
                </a:solidFill>
              </a:rPr>
              <a:t>Denken</a:t>
            </a:r>
          </a:p>
        </p:txBody>
      </p:sp>
    </p:spTree>
    <p:extLst>
      <p:ext uri="{BB962C8B-B14F-4D97-AF65-F5344CB8AC3E}">
        <p14:creationId xmlns:p14="http://schemas.microsoft.com/office/powerpoint/2010/main" val="2721366508"/>
      </p:ext>
    </p:extLst>
  </p:cSld>
  <p:clrMapOvr>
    <a:masterClrMapping/>
  </p:clrMapOvr>
</p:sld>
</file>

<file path=ppt/theme/theme1.xml><?xml version="1.0" encoding="utf-8"?>
<a:theme xmlns:a="http://schemas.openxmlformats.org/drawingml/2006/main" name="21_BasicWhite">
  <a:themeElements>
    <a:clrScheme name="IDG 1">
      <a:dk1>
        <a:srgbClr val="010101"/>
      </a:dk1>
      <a:lt1>
        <a:srgbClr val="FFFFFF"/>
      </a:lt1>
      <a:dk2>
        <a:srgbClr val="FEFFFF"/>
      </a:dk2>
      <a:lt2>
        <a:srgbClr val="D5D5D5"/>
      </a:lt2>
      <a:accent1>
        <a:srgbClr val="D4B789"/>
      </a:accent1>
      <a:accent2>
        <a:srgbClr val="E585A1"/>
      </a:accent2>
      <a:accent3>
        <a:srgbClr val="E74039"/>
      </a:accent3>
      <a:accent4>
        <a:srgbClr val="FF6820"/>
      </a:accent4>
      <a:accent5>
        <a:srgbClr val="66192F"/>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5628</Words>
  <Application>Microsoft Macintosh PowerPoint</Application>
  <PresentationFormat>Benutzerdefiniert</PresentationFormat>
  <Paragraphs>453</Paragraphs>
  <Slides>43</Slides>
  <Notes>40</Notes>
  <HiddenSlides>1</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43</vt:i4>
      </vt:variant>
    </vt:vector>
  </HeadingPairs>
  <TitlesOfParts>
    <vt:vector size="51" baseType="lpstr">
      <vt:lpstr>Times New Roman</vt:lpstr>
      <vt:lpstr>.SF NS</vt:lpstr>
      <vt:lpstr>Systemschrift Normal</vt:lpstr>
      <vt:lpstr>Sagona Book</vt:lpstr>
      <vt:lpstr>Courier New</vt:lpstr>
      <vt:lpstr>Helvetica Neue</vt:lpstr>
      <vt:lpstr>Arial</vt:lpstr>
      <vt:lpstr>21_BasicWhite</vt:lpstr>
      <vt:lpstr>Inner Development Goals für die Transformation</vt:lpstr>
      <vt:lpstr>Inhalt</vt:lpstr>
      <vt:lpstr>Warum wir jetzt handeln müssen: Die globalen Krisen als Weckruf</vt:lpstr>
      <vt:lpstr>Erfolgreich in turbulenten Zeiten: So werden Unternehmen flexibel und anpassungsfähig</vt:lpstr>
      <vt:lpstr>Die innere Entwicklung als Basis für eine nachhaltige Entwicklung: „It is difficult to learn if you already know“</vt:lpstr>
      <vt:lpstr>Inhalt</vt:lpstr>
      <vt:lpstr>Eine Vision für nachhaltigen Wandel: Die Kraft der Inner Development Goals (IDG)</vt:lpstr>
      <vt:lpstr>Ganzheitliche Transformation durch         das Inner Development Framework</vt:lpstr>
      <vt:lpstr>Das IDG Framework: 5 eng verwobene Dimensionen für eine ganzheitliche Entwicklung</vt:lpstr>
      <vt:lpstr>Inhalt</vt:lpstr>
      <vt:lpstr>Die IDG bilden die Grundlage für nachhaltige Transformationsprozesse auf allen Ebenen</vt:lpstr>
      <vt:lpstr>Mit Anpassungsfähigkeit und Innovation in die Zukunft: Die Vorteile der IDGs </vt:lpstr>
      <vt:lpstr>Inhalt</vt:lpstr>
      <vt:lpstr>Herausforderungen meistern: Der Weg zur erfolgreichen IDG-Implementierung</vt:lpstr>
      <vt:lpstr>Erfolgsfaktoren: Was die Einführung der IDGs unterstützt</vt:lpstr>
      <vt:lpstr>Wie führende Unternehmen in Schweden die Einführung der IDGs gestartet haben </vt:lpstr>
      <vt:lpstr>Flexible Implementierung der IDG: Maßgeschneiderte Ansätze für nachhaltigen Erfolg</vt:lpstr>
      <vt:lpstr>PowerPoint-Präsentation</vt:lpstr>
      <vt:lpstr>PowerPoint-Präsentation</vt:lpstr>
      <vt:lpstr>Inhalt</vt:lpstr>
      <vt:lpstr>Häufige Fragen zu den IDGs und mögliche Antworten</vt:lpstr>
      <vt:lpstr>PowerPoint-Präsentation</vt:lpstr>
      <vt:lpstr>PowerPoint-Präsentation</vt:lpstr>
      <vt:lpstr> Use Cases  Pragmatische Ansätze zur Einführung der Inner Development Goals:  Erfahrungsberichte aus 5 IDG-Partnerunternehmen</vt:lpstr>
      <vt:lpstr>Wie führende Unternehmen in Schweden die Einführung der IDGs gestartet haben </vt:lpstr>
      <vt:lpstr>Wie führende Unternehmen in Schweden die Einführung der IDGs gestartet haben </vt:lpstr>
      <vt:lpstr>Use Case 1: IKEA - Führungskräfteprogramm als Startpunkt I </vt:lpstr>
      <vt:lpstr>Use Case 1: IKEA - Führungskräfteprogramm als Startpunkt II </vt:lpstr>
      <vt:lpstr>Use Case 2: Google - Pilotprojekte und IDG-Labs I   </vt:lpstr>
      <vt:lpstr>Use Case 2: Google - Pilotprojekte und IDG-Labs II </vt:lpstr>
      <vt:lpstr>Use Case 3: Stena - Ganzheitlicher Ansatz zur Nachhaltigkeit I </vt:lpstr>
      <vt:lpstr>Use Case 3: Stena - Ganzheitlicher Ansatz zur Nachhaltigkeit II </vt:lpstr>
      <vt:lpstr>Use Case 4: Icebug - 100-Tage-Zyklen zur  schrittweisen Einführung I  </vt:lpstr>
      <vt:lpstr>Use Case 4: Icebug - 100-Tage-Zyklen zur  schrittweisen Einführung II  </vt:lpstr>
      <vt:lpstr>Use Case 5: Ericsson - Systemisches Denken und Innovationskraft I   </vt:lpstr>
      <vt:lpstr>Use Case 5: Ericsson - Systemisches Denken und Innovationskraft II   </vt:lpstr>
      <vt:lpstr>PowerPoint-Präsentation</vt:lpstr>
      <vt:lpstr>Back Up</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Microsoft Office User</cp:lastModifiedBy>
  <cp:revision>22</cp:revision>
  <dcterms:modified xsi:type="dcterms:W3CDTF">2024-08-21T13:26:50Z</dcterms:modified>
</cp:coreProperties>
</file>