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346" r:id="rId2"/>
    <p:sldId id="378" r:id="rId3"/>
    <p:sldId id="379" r:id="rId4"/>
    <p:sldId id="339" r:id="rId5"/>
    <p:sldId id="347" r:id="rId6"/>
    <p:sldId id="345" r:id="rId7"/>
    <p:sldId id="340" r:id="rId8"/>
    <p:sldId id="341" r:id="rId9"/>
    <p:sldId id="348" r:id="rId10"/>
    <p:sldId id="349" r:id="rId11"/>
    <p:sldId id="350" r:id="rId12"/>
    <p:sldId id="351" r:id="rId13"/>
    <p:sldId id="352" r:id="rId14"/>
    <p:sldId id="358" r:id="rId15"/>
  </p:sldIdLst>
  <p:sldSz cx="24384000" cy="13716000"/>
  <p:notesSz cx="6858000" cy="9144000"/>
  <p:embeddedFontLst>
    <p:embeddedFont>
      <p:font typeface="Helvetica Neue" panose="02000503000000020004" pitchFamily="2" charset="0"/>
      <p:regular r:id="rId17"/>
      <p:bold r:id="rId18"/>
      <p:italic r:id="rId19"/>
      <p:boldItalic r:id="rId20"/>
    </p:embeddedFont>
    <p:embeddedFont>
      <p:font typeface="Sagona Book" panose="02020503050505020204" pitchFamily="18"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1" roundtripDataSignature="AMtx7mg47JZ6xZBTHrDnJTvBkTYrzwNR3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C594"/>
    <a:srgbClr val="7F1F3B"/>
    <a:srgbClr val="66192F"/>
    <a:srgbClr val="AC294F"/>
    <a:srgbClr val="F58EAD"/>
    <a:srgbClr val="FF6C1E"/>
    <a:srgbClr val="FF4A40"/>
    <a:srgbClr val="FF473E"/>
    <a:srgbClr val="C0352E"/>
    <a:srgbClr val="C937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6"/>
    <p:restoredTop sz="84038"/>
  </p:normalViewPr>
  <p:slideViewPr>
    <p:cSldViewPr snapToGrid="0">
      <p:cViewPr varScale="1">
        <p:scale>
          <a:sx n="43" d="100"/>
          <a:sy n="43" d="100"/>
        </p:scale>
        <p:origin x="264" y="248"/>
      </p:cViewPr>
      <p:guideLst/>
    </p:cSldViewPr>
  </p:slideViewPr>
  <p:outlineViewPr>
    <p:cViewPr>
      <p:scale>
        <a:sx n="33" d="100"/>
        <a:sy n="33" d="100"/>
      </p:scale>
      <p:origin x="0" y="-172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font" Target="fonts/font5.fntdata"/><Relationship Id="rId63"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61"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3.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6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rtlCol="0"/>
          <a:lstStyle>
            <a:defPPr>
              <a:defRPr lang="de-DE"/>
            </a:defPPr>
          </a:lstStyle>
          <a:p>
            <a:pPr rtl="0"/>
            <a:endParaRPr lang="de-DE" dirty="0"/>
          </a:p>
        </p:txBody>
      </p:sp>
      <p:sp>
        <p:nvSpPr>
          <p:cNvPr id="4" name="Foliennummernplatzhalter 3"/>
          <p:cNvSpPr>
            <a:spLocks noGrp="1"/>
          </p:cNvSpPr>
          <p:nvPr>
            <p:ph type="sldNum" sz="quarter" idx="5"/>
          </p:nvPr>
        </p:nvSpPr>
        <p:spPr/>
        <p:txBody>
          <a:bodyPr rtlCol="0"/>
          <a:lstStyle>
            <a:defPPr>
              <a:defRPr lang="de-DE"/>
            </a:defPPr>
          </a:lstStyle>
          <a:p>
            <a:pPr rtl="0"/>
            <a:fld id="{7C366290-4595-5745-A50F-D5EC13BAC604}" type="slidenum">
              <a:rPr lang="de-DE" noProof="0" smtClean="0"/>
              <a:t>2</a:t>
            </a:fld>
            <a:endParaRPr lang="de-DE" noProof="0" dirty="0"/>
          </a:p>
        </p:txBody>
      </p:sp>
    </p:spTree>
    <p:extLst>
      <p:ext uri="{BB962C8B-B14F-4D97-AF65-F5344CB8AC3E}">
        <p14:creationId xmlns:p14="http://schemas.microsoft.com/office/powerpoint/2010/main" val="122203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br>
              <a:rPr lang="de-DE" dirty="0">
                <a:solidFill>
                  <a:srgbClr val="0E0E0E"/>
                </a:solidFill>
                <a:effectLst/>
                <a:latin typeface=".SF NS"/>
              </a:rPr>
            </a:br>
            <a:endParaRPr lang="de-DE" dirty="0">
              <a:solidFill>
                <a:srgbClr val="0E0E0E"/>
              </a:solidFill>
              <a:effectLst/>
              <a:latin typeface=".SF NS"/>
            </a:endParaRPr>
          </a:p>
          <a:p>
            <a:endParaRPr lang="de-DE" dirty="0"/>
          </a:p>
          <a:p>
            <a:endParaRPr lang="de-DE" dirty="0"/>
          </a:p>
        </p:txBody>
      </p:sp>
    </p:spTree>
    <p:extLst>
      <p:ext uri="{BB962C8B-B14F-4D97-AF65-F5344CB8AC3E}">
        <p14:creationId xmlns:p14="http://schemas.microsoft.com/office/powerpoint/2010/main" val="1152267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06996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Beispiele von Praxis-Workshops und Anwendungsfällen.</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Visualisierung: Verbindung zwischen systemischem Denken und Innovationserfolg.</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endParaRPr lang="de-DE" sz="24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dirty="0"/>
          </a:p>
        </p:txBody>
      </p:sp>
    </p:spTree>
    <p:extLst>
      <p:ext uri="{BB962C8B-B14F-4D97-AF65-F5344CB8AC3E}">
        <p14:creationId xmlns:p14="http://schemas.microsoft.com/office/powerpoint/2010/main" val="3678392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14</a:t>
            </a:fld>
            <a:endParaRPr lang="en-US"/>
          </a:p>
        </p:txBody>
      </p:sp>
    </p:spTree>
    <p:extLst>
      <p:ext uri="{BB962C8B-B14F-4D97-AF65-F5344CB8AC3E}">
        <p14:creationId xmlns:p14="http://schemas.microsoft.com/office/powerpoint/2010/main" val="2851550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rtlCol="0"/>
          <a:lstStyle>
            <a:defPPr>
              <a:defRPr lang="de-DE"/>
            </a:defPPr>
          </a:lstStyle>
          <a:p>
            <a:r>
              <a:rPr lang="de-DE" b="1" dirty="0">
                <a:solidFill>
                  <a:srgbClr val="0E0E0E"/>
                </a:solidFill>
                <a:effectLst/>
                <a:latin typeface=".SF NS"/>
              </a:rPr>
              <a:t>Use Case 1: IKEA</a:t>
            </a:r>
            <a:endParaRPr lang="de-DE" dirty="0">
              <a:solidFill>
                <a:srgbClr val="0E0E0E"/>
              </a:solidFill>
              <a:effectLst/>
              <a:latin typeface=".SF NS"/>
            </a:endParaRPr>
          </a:p>
          <a:p>
            <a:r>
              <a:rPr lang="de-DE" dirty="0">
                <a:solidFill>
                  <a:srgbClr val="0E0E0E"/>
                </a:solidFill>
                <a:effectLst/>
                <a:latin typeface=".SF NS"/>
              </a:rPr>
              <a:t>• </a:t>
            </a:r>
            <a:r>
              <a:rPr lang="de-DE" b="1" dirty="0">
                <a:solidFill>
                  <a:srgbClr val="0E0E0E"/>
                </a:solidFill>
                <a:effectLst/>
                <a:latin typeface=".SF NS"/>
              </a:rPr>
              <a:t>Warum eingeführt?</a:t>
            </a:r>
            <a:r>
              <a:rPr lang="de-DE" dirty="0">
                <a:solidFill>
                  <a:srgbClr val="0E0E0E"/>
                </a:solidFill>
                <a:effectLst/>
                <a:latin typeface=".SF NS"/>
              </a:rPr>
              <a:t> Um die Führungskompetenzen zu stärken und eine nachhaltige Unternehmenskultur zu fördern.</a:t>
            </a:r>
          </a:p>
          <a:p>
            <a:r>
              <a:rPr lang="de-DE" dirty="0">
                <a:solidFill>
                  <a:srgbClr val="0E0E0E"/>
                </a:solidFill>
                <a:effectLst/>
                <a:latin typeface=".SF NS"/>
              </a:rPr>
              <a:t>• </a:t>
            </a:r>
            <a:r>
              <a:rPr lang="de-DE" b="1" dirty="0">
                <a:solidFill>
                  <a:srgbClr val="0E0E0E"/>
                </a:solidFill>
                <a:effectLst/>
                <a:latin typeface=".SF NS"/>
              </a:rPr>
              <a:t>Wie gestartet?</a:t>
            </a:r>
            <a:r>
              <a:rPr lang="de-DE" dirty="0">
                <a:solidFill>
                  <a:srgbClr val="0E0E0E"/>
                </a:solidFill>
                <a:effectLst/>
                <a:latin typeface=".SF NS"/>
              </a:rPr>
              <a:t> Integration der IDG in das bestehende Führungskräfteentwicklungsprogramm.</a:t>
            </a:r>
          </a:p>
          <a:p>
            <a:r>
              <a:rPr lang="de-DE" dirty="0">
                <a:solidFill>
                  <a:srgbClr val="0E0E0E"/>
                </a:solidFill>
                <a:effectLst/>
                <a:latin typeface=".SF NS"/>
              </a:rPr>
              <a:t>• </a:t>
            </a:r>
            <a:r>
              <a:rPr lang="de-DE" b="1" dirty="0">
                <a:solidFill>
                  <a:srgbClr val="0E0E0E"/>
                </a:solidFill>
                <a:effectLst/>
                <a:latin typeface=".SF NS"/>
              </a:rPr>
              <a:t>Methode?</a:t>
            </a:r>
            <a:r>
              <a:rPr lang="de-DE" dirty="0">
                <a:solidFill>
                  <a:srgbClr val="0E0E0E"/>
                </a:solidFill>
                <a:effectLst/>
                <a:latin typeface=".SF NS"/>
              </a:rPr>
              <a:t> Fokus auf Selbstbewusstsein, Mitgefühl und systemisches Denken bei Führungskräften.</a:t>
            </a:r>
          </a:p>
          <a:p>
            <a:r>
              <a:rPr lang="de-DE" dirty="0">
                <a:solidFill>
                  <a:srgbClr val="0E0E0E"/>
                </a:solidFill>
                <a:effectLst/>
                <a:latin typeface=".SF NS"/>
              </a:rPr>
              <a:t>• </a:t>
            </a:r>
            <a:r>
              <a:rPr lang="de-DE" b="1" dirty="0">
                <a:solidFill>
                  <a:srgbClr val="0E0E0E"/>
                </a:solidFill>
                <a:effectLst/>
                <a:latin typeface=".SF NS"/>
              </a:rPr>
              <a:t>Ergebnis?</a:t>
            </a:r>
            <a:r>
              <a:rPr lang="de-DE" dirty="0">
                <a:solidFill>
                  <a:srgbClr val="0E0E0E"/>
                </a:solidFill>
                <a:effectLst/>
                <a:latin typeface=".SF NS"/>
              </a:rPr>
              <a:t> Stärkung der Nachhaltigkeitsziele und eine tiefere Verankerung der sozialen Verantwortung im Führungsteam.</a:t>
            </a:r>
          </a:p>
          <a:p>
            <a:br>
              <a:rPr lang="de-DE" dirty="0">
                <a:solidFill>
                  <a:srgbClr val="0E0E0E"/>
                </a:solidFill>
                <a:effectLst/>
                <a:latin typeface=".SF NS"/>
              </a:rPr>
            </a:br>
            <a:endParaRPr lang="de-DE" dirty="0">
              <a:solidFill>
                <a:srgbClr val="0E0E0E"/>
              </a:solidFill>
              <a:effectLst/>
              <a:latin typeface=".SF NS"/>
            </a:endParaRPr>
          </a:p>
          <a:p>
            <a:r>
              <a:rPr lang="de-DE" b="1" dirty="0">
                <a:solidFill>
                  <a:srgbClr val="0E0E0E"/>
                </a:solidFill>
                <a:effectLst/>
                <a:latin typeface=".SF NS"/>
              </a:rPr>
              <a:t>Use Case 2: Google</a:t>
            </a:r>
            <a:endParaRPr lang="de-DE" dirty="0">
              <a:solidFill>
                <a:srgbClr val="0E0E0E"/>
              </a:solidFill>
              <a:effectLst/>
              <a:latin typeface=".SF NS"/>
            </a:endParaRPr>
          </a:p>
          <a:p>
            <a:r>
              <a:rPr lang="de-DE" dirty="0">
                <a:solidFill>
                  <a:srgbClr val="0E0E0E"/>
                </a:solidFill>
                <a:effectLst/>
                <a:latin typeface=".SF NS"/>
              </a:rPr>
              <a:t>• </a:t>
            </a:r>
            <a:r>
              <a:rPr lang="de-DE" b="1" dirty="0">
                <a:solidFill>
                  <a:srgbClr val="0E0E0E"/>
                </a:solidFill>
                <a:effectLst/>
                <a:latin typeface=".SF NS"/>
              </a:rPr>
              <a:t>Warum eingeführt?</a:t>
            </a:r>
            <a:r>
              <a:rPr lang="de-DE" dirty="0">
                <a:solidFill>
                  <a:srgbClr val="0E0E0E"/>
                </a:solidFill>
                <a:effectLst/>
                <a:latin typeface=".SF NS"/>
              </a:rPr>
              <a:t> Um die Resilienz und Innovationskraft der Führungskräfte angesichts ständiger Marktveränderungen zu stärken.</a:t>
            </a:r>
          </a:p>
          <a:p>
            <a:r>
              <a:rPr lang="de-DE" dirty="0">
                <a:solidFill>
                  <a:srgbClr val="0E0E0E"/>
                </a:solidFill>
                <a:effectLst/>
                <a:latin typeface=".SF NS"/>
              </a:rPr>
              <a:t>• </a:t>
            </a:r>
            <a:r>
              <a:rPr lang="de-DE" b="1" dirty="0">
                <a:solidFill>
                  <a:srgbClr val="0E0E0E"/>
                </a:solidFill>
                <a:effectLst/>
                <a:latin typeface=".SF NS"/>
              </a:rPr>
              <a:t>Wie gestartet?</a:t>
            </a:r>
            <a:r>
              <a:rPr lang="de-DE" dirty="0">
                <a:solidFill>
                  <a:srgbClr val="0E0E0E"/>
                </a:solidFill>
                <a:effectLst/>
                <a:latin typeface=".SF NS"/>
              </a:rPr>
              <a:t> Einführung eines IDG-Labs als Pilotprojekt zur Erprobung der Relevanz der IDG.</a:t>
            </a:r>
          </a:p>
          <a:p>
            <a:r>
              <a:rPr lang="de-DE" dirty="0">
                <a:solidFill>
                  <a:srgbClr val="0E0E0E"/>
                </a:solidFill>
                <a:effectLst/>
                <a:latin typeface=".SF NS"/>
              </a:rPr>
              <a:t>• </a:t>
            </a:r>
            <a:r>
              <a:rPr lang="de-DE" b="1" dirty="0">
                <a:solidFill>
                  <a:srgbClr val="0E0E0E"/>
                </a:solidFill>
                <a:effectLst/>
                <a:latin typeface=".SF NS"/>
              </a:rPr>
              <a:t>Methode?</a:t>
            </a:r>
            <a:r>
              <a:rPr lang="de-DE" dirty="0">
                <a:solidFill>
                  <a:srgbClr val="0E0E0E"/>
                </a:solidFill>
                <a:effectLst/>
                <a:latin typeface=".SF NS"/>
              </a:rPr>
              <a:t> Wiederkehrende reflektierende Sessions und kontinuierliches Lernen durch Pilotprojekte.</a:t>
            </a:r>
          </a:p>
          <a:p>
            <a:r>
              <a:rPr lang="de-DE" dirty="0">
                <a:solidFill>
                  <a:srgbClr val="0E0E0E"/>
                </a:solidFill>
                <a:effectLst/>
                <a:latin typeface=".SF NS"/>
              </a:rPr>
              <a:t>• </a:t>
            </a:r>
            <a:r>
              <a:rPr lang="de-DE" b="1" dirty="0">
                <a:solidFill>
                  <a:srgbClr val="0E0E0E"/>
                </a:solidFill>
                <a:effectLst/>
                <a:latin typeface=".SF NS"/>
              </a:rPr>
              <a:t>Ergebnis?</a:t>
            </a:r>
            <a:r>
              <a:rPr lang="de-DE" dirty="0">
                <a:solidFill>
                  <a:srgbClr val="0E0E0E"/>
                </a:solidFill>
                <a:effectLst/>
                <a:latin typeface=".SF NS"/>
              </a:rPr>
              <a:t> Verbesserte Fähigkeit der Führungskräfte, innovative Lösungen für globale Probleme zu entwickeln.</a:t>
            </a:r>
          </a:p>
          <a:p>
            <a:br>
              <a:rPr lang="de-DE" dirty="0">
                <a:solidFill>
                  <a:srgbClr val="0E0E0E"/>
                </a:solidFill>
                <a:effectLst/>
                <a:latin typeface=".SF NS"/>
              </a:rPr>
            </a:br>
            <a:endParaRPr lang="de-DE" dirty="0">
              <a:solidFill>
                <a:srgbClr val="0E0E0E"/>
              </a:solidFill>
              <a:effectLst/>
              <a:latin typeface=".SF NS"/>
            </a:endParaRPr>
          </a:p>
          <a:p>
            <a:r>
              <a:rPr lang="de-DE" b="1" dirty="0">
                <a:solidFill>
                  <a:srgbClr val="0E0E0E"/>
                </a:solidFill>
                <a:effectLst/>
                <a:latin typeface=".SF NS"/>
              </a:rPr>
              <a:t>Use Case 3: </a:t>
            </a:r>
            <a:r>
              <a:rPr lang="de-DE" b="1" dirty="0" err="1">
                <a:solidFill>
                  <a:srgbClr val="0E0E0E"/>
                </a:solidFill>
                <a:effectLst/>
                <a:latin typeface=".SF NS"/>
              </a:rPr>
              <a:t>Stena</a:t>
            </a:r>
            <a:endParaRPr lang="de-DE" dirty="0">
              <a:solidFill>
                <a:srgbClr val="0E0E0E"/>
              </a:solidFill>
              <a:effectLst/>
              <a:latin typeface=".SF NS"/>
            </a:endParaRPr>
          </a:p>
          <a:p>
            <a:r>
              <a:rPr lang="de-DE" dirty="0">
                <a:solidFill>
                  <a:srgbClr val="0E0E0E"/>
                </a:solidFill>
                <a:effectLst/>
                <a:latin typeface=".SF NS"/>
              </a:rPr>
              <a:t>• </a:t>
            </a:r>
            <a:r>
              <a:rPr lang="de-DE" b="1" dirty="0">
                <a:solidFill>
                  <a:srgbClr val="0E0E0E"/>
                </a:solidFill>
                <a:effectLst/>
                <a:latin typeface=".SF NS"/>
              </a:rPr>
              <a:t>Warum eingeführt?</a:t>
            </a:r>
            <a:r>
              <a:rPr lang="de-DE" dirty="0">
                <a:solidFill>
                  <a:srgbClr val="0E0E0E"/>
                </a:solidFill>
                <a:effectLst/>
                <a:latin typeface=".SF NS"/>
              </a:rPr>
              <a:t> Um Nachhaltigkeit in allen Geschäftsbereichen zu verankern und die Zusammenarbeit zu fördern.</a:t>
            </a:r>
          </a:p>
          <a:p>
            <a:r>
              <a:rPr lang="de-DE" dirty="0">
                <a:solidFill>
                  <a:srgbClr val="0E0E0E"/>
                </a:solidFill>
                <a:effectLst/>
                <a:latin typeface=".SF NS"/>
              </a:rPr>
              <a:t>• </a:t>
            </a:r>
            <a:r>
              <a:rPr lang="de-DE" b="1" dirty="0">
                <a:solidFill>
                  <a:srgbClr val="0E0E0E"/>
                </a:solidFill>
                <a:effectLst/>
                <a:latin typeface=".SF NS"/>
              </a:rPr>
              <a:t>Wie gestartet?</a:t>
            </a:r>
            <a:r>
              <a:rPr lang="de-DE" dirty="0">
                <a:solidFill>
                  <a:srgbClr val="0E0E0E"/>
                </a:solidFill>
                <a:effectLst/>
                <a:latin typeface=".SF NS"/>
              </a:rPr>
              <a:t> Ganzheitliche Einführung der IDG in der gesamten Organisation.</a:t>
            </a:r>
          </a:p>
          <a:p>
            <a:r>
              <a:rPr lang="de-DE" dirty="0">
                <a:solidFill>
                  <a:srgbClr val="0E0E0E"/>
                </a:solidFill>
                <a:effectLst/>
                <a:latin typeface=".SF NS"/>
              </a:rPr>
              <a:t>• </a:t>
            </a:r>
            <a:r>
              <a:rPr lang="de-DE" b="1" dirty="0">
                <a:solidFill>
                  <a:srgbClr val="0E0E0E"/>
                </a:solidFill>
                <a:effectLst/>
                <a:latin typeface=".SF NS"/>
              </a:rPr>
              <a:t>Methode?</a:t>
            </a:r>
            <a:r>
              <a:rPr lang="de-DE" dirty="0">
                <a:solidFill>
                  <a:srgbClr val="0E0E0E"/>
                </a:solidFill>
                <a:effectLst/>
                <a:latin typeface=".SF NS"/>
              </a:rPr>
              <a:t> Intensive Schulungen und Workshops zur Förderung des kollektiven Verständnisses.</a:t>
            </a:r>
          </a:p>
          <a:p>
            <a:r>
              <a:rPr lang="de-DE" dirty="0">
                <a:solidFill>
                  <a:srgbClr val="0E0E0E"/>
                </a:solidFill>
                <a:effectLst/>
                <a:latin typeface=".SF NS"/>
              </a:rPr>
              <a:t>• </a:t>
            </a:r>
            <a:r>
              <a:rPr lang="de-DE" b="1" dirty="0">
                <a:solidFill>
                  <a:srgbClr val="0E0E0E"/>
                </a:solidFill>
                <a:effectLst/>
                <a:latin typeface=".SF NS"/>
              </a:rPr>
              <a:t>Ergebnis?</a:t>
            </a:r>
            <a:r>
              <a:rPr lang="de-DE" dirty="0">
                <a:solidFill>
                  <a:srgbClr val="0E0E0E"/>
                </a:solidFill>
                <a:effectLst/>
                <a:latin typeface=".SF NS"/>
              </a:rPr>
              <a:t> Verbesserte interne Zusammenarbeit und eine stärkere Fokussierung auf nachhaltige Ziele.</a:t>
            </a:r>
          </a:p>
          <a:p>
            <a:br>
              <a:rPr lang="de-DE" dirty="0">
                <a:solidFill>
                  <a:srgbClr val="0E0E0E"/>
                </a:solidFill>
                <a:effectLst/>
                <a:latin typeface=".SF NS"/>
              </a:rPr>
            </a:br>
            <a:endParaRPr lang="de-DE" dirty="0">
              <a:solidFill>
                <a:srgbClr val="0E0E0E"/>
              </a:solidFill>
              <a:effectLst/>
              <a:latin typeface=".SF NS"/>
            </a:endParaRPr>
          </a:p>
          <a:p>
            <a:r>
              <a:rPr lang="de-DE" b="1" dirty="0">
                <a:solidFill>
                  <a:srgbClr val="0E0E0E"/>
                </a:solidFill>
                <a:effectLst/>
                <a:latin typeface=".SF NS"/>
              </a:rPr>
              <a:t>Use Case 4: </a:t>
            </a:r>
            <a:r>
              <a:rPr lang="de-DE" b="1" dirty="0" err="1">
                <a:solidFill>
                  <a:srgbClr val="0E0E0E"/>
                </a:solidFill>
                <a:effectLst/>
                <a:latin typeface=".SF NS"/>
              </a:rPr>
              <a:t>Icebug</a:t>
            </a:r>
            <a:endParaRPr lang="de-DE" dirty="0">
              <a:solidFill>
                <a:srgbClr val="0E0E0E"/>
              </a:solidFill>
              <a:effectLst/>
              <a:latin typeface=".SF NS"/>
            </a:endParaRPr>
          </a:p>
          <a:p>
            <a:r>
              <a:rPr lang="de-DE" dirty="0">
                <a:solidFill>
                  <a:srgbClr val="0E0E0E"/>
                </a:solidFill>
                <a:effectLst/>
                <a:latin typeface=".SF NS"/>
              </a:rPr>
              <a:t>• </a:t>
            </a:r>
            <a:r>
              <a:rPr lang="de-DE" b="1" dirty="0">
                <a:solidFill>
                  <a:srgbClr val="0E0E0E"/>
                </a:solidFill>
                <a:effectLst/>
                <a:latin typeface=".SF NS"/>
              </a:rPr>
              <a:t>Warum eingeführt?</a:t>
            </a:r>
            <a:r>
              <a:rPr lang="de-DE" dirty="0">
                <a:solidFill>
                  <a:srgbClr val="0E0E0E"/>
                </a:solidFill>
                <a:effectLst/>
                <a:latin typeface=".SF NS"/>
              </a:rPr>
              <a:t> Um eine schrittweise und nachhaltige Verbesserung und Entwicklung im Unternehmen zu erreichen.</a:t>
            </a:r>
          </a:p>
          <a:p>
            <a:r>
              <a:rPr lang="de-DE" dirty="0">
                <a:solidFill>
                  <a:srgbClr val="0E0E0E"/>
                </a:solidFill>
                <a:effectLst/>
                <a:latin typeface=".SF NS"/>
              </a:rPr>
              <a:t>• </a:t>
            </a:r>
            <a:r>
              <a:rPr lang="de-DE" b="1" dirty="0">
                <a:solidFill>
                  <a:srgbClr val="0E0E0E"/>
                </a:solidFill>
                <a:effectLst/>
                <a:latin typeface=".SF NS"/>
              </a:rPr>
              <a:t>Wie gestartet?</a:t>
            </a:r>
            <a:r>
              <a:rPr lang="de-DE" dirty="0">
                <a:solidFill>
                  <a:srgbClr val="0E0E0E"/>
                </a:solidFill>
                <a:effectLst/>
                <a:latin typeface=".SF NS"/>
              </a:rPr>
              <a:t> Umsetzung der IDG in 100-Tage-Zyklen.</a:t>
            </a:r>
          </a:p>
          <a:p>
            <a:r>
              <a:rPr lang="de-DE" dirty="0">
                <a:solidFill>
                  <a:srgbClr val="0E0E0E"/>
                </a:solidFill>
                <a:effectLst/>
                <a:latin typeface=".SF NS"/>
              </a:rPr>
              <a:t>• </a:t>
            </a:r>
            <a:r>
              <a:rPr lang="de-DE" b="1" dirty="0">
                <a:solidFill>
                  <a:srgbClr val="0E0E0E"/>
                </a:solidFill>
                <a:effectLst/>
                <a:latin typeface=".SF NS"/>
              </a:rPr>
              <a:t>Methode?</a:t>
            </a:r>
            <a:r>
              <a:rPr lang="de-DE" dirty="0">
                <a:solidFill>
                  <a:srgbClr val="0E0E0E"/>
                </a:solidFill>
                <a:effectLst/>
                <a:latin typeface=".SF NS"/>
              </a:rPr>
              <a:t> Fokussierte, kurze Zyklen mit regelmäßigen Feedback-Sessions und Zielanpassungen.</a:t>
            </a:r>
          </a:p>
          <a:p>
            <a:r>
              <a:rPr lang="de-DE" dirty="0">
                <a:solidFill>
                  <a:srgbClr val="0E0E0E"/>
                </a:solidFill>
                <a:effectLst/>
                <a:latin typeface=".SF NS"/>
              </a:rPr>
              <a:t>• </a:t>
            </a:r>
            <a:r>
              <a:rPr lang="de-DE" b="1" dirty="0">
                <a:solidFill>
                  <a:srgbClr val="0E0E0E"/>
                </a:solidFill>
                <a:effectLst/>
                <a:latin typeface=".SF NS"/>
              </a:rPr>
              <a:t>Ergebnis?</a:t>
            </a:r>
            <a:r>
              <a:rPr lang="de-DE" dirty="0">
                <a:solidFill>
                  <a:srgbClr val="0E0E0E"/>
                </a:solidFill>
                <a:effectLst/>
                <a:latin typeface=".SF NS"/>
              </a:rPr>
              <a:t> Kontinuierliche kleine Erfolge, die das Vertrauen in den Wandel stärkten und nachhaltige Entwicklungen förderten.</a:t>
            </a:r>
          </a:p>
          <a:p>
            <a:br>
              <a:rPr lang="de-DE" dirty="0">
                <a:solidFill>
                  <a:srgbClr val="0E0E0E"/>
                </a:solidFill>
                <a:effectLst/>
                <a:latin typeface=".SF NS"/>
              </a:rPr>
            </a:br>
            <a:endParaRPr lang="de-DE" dirty="0">
              <a:solidFill>
                <a:srgbClr val="0E0E0E"/>
              </a:solidFill>
              <a:effectLst/>
              <a:latin typeface=".SF NS"/>
            </a:endParaRPr>
          </a:p>
          <a:p>
            <a:r>
              <a:rPr lang="de-DE" b="1" dirty="0">
                <a:solidFill>
                  <a:srgbClr val="0E0E0E"/>
                </a:solidFill>
                <a:effectLst/>
                <a:latin typeface=".SF NS"/>
              </a:rPr>
              <a:t>Use Case 5: Ericsson</a:t>
            </a:r>
            <a:endParaRPr lang="de-DE" dirty="0">
              <a:solidFill>
                <a:srgbClr val="0E0E0E"/>
              </a:solidFill>
              <a:effectLst/>
              <a:latin typeface=".SF NS"/>
            </a:endParaRPr>
          </a:p>
          <a:p>
            <a:r>
              <a:rPr lang="de-DE" dirty="0">
                <a:solidFill>
                  <a:srgbClr val="0E0E0E"/>
                </a:solidFill>
                <a:effectLst/>
                <a:latin typeface=".SF NS"/>
              </a:rPr>
              <a:t>• </a:t>
            </a:r>
            <a:r>
              <a:rPr lang="de-DE" b="1" dirty="0">
                <a:solidFill>
                  <a:srgbClr val="0E0E0E"/>
                </a:solidFill>
                <a:effectLst/>
                <a:latin typeface=".SF NS"/>
              </a:rPr>
              <a:t>Warum eingeführt?</a:t>
            </a:r>
            <a:r>
              <a:rPr lang="de-DE" dirty="0">
                <a:solidFill>
                  <a:srgbClr val="0E0E0E"/>
                </a:solidFill>
                <a:effectLst/>
                <a:latin typeface=".SF NS"/>
              </a:rPr>
              <a:t> Um systemisches Denken und Innovationsfähigkeit in einer dynamischen Branche zu fördern.</a:t>
            </a:r>
          </a:p>
          <a:p>
            <a:r>
              <a:rPr lang="de-DE" dirty="0">
                <a:solidFill>
                  <a:srgbClr val="0E0E0E"/>
                </a:solidFill>
                <a:effectLst/>
                <a:latin typeface=".SF NS"/>
              </a:rPr>
              <a:t>• </a:t>
            </a:r>
            <a:r>
              <a:rPr lang="de-DE" b="1" dirty="0">
                <a:solidFill>
                  <a:srgbClr val="0E0E0E"/>
                </a:solidFill>
                <a:effectLst/>
                <a:latin typeface=".SF NS"/>
              </a:rPr>
              <a:t>Wie gestartet?</a:t>
            </a:r>
            <a:r>
              <a:rPr lang="de-DE" dirty="0">
                <a:solidFill>
                  <a:srgbClr val="0E0E0E"/>
                </a:solidFill>
                <a:effectLst/>
                <a:latin typeface=".SF NS"/>
              </a:rPr>
              <a:t> Integration der IDG in bestehende Innovationsprozesse.</a:t>
            </a:r>
          </a:p>
          <a:p>
            <a:r>
              <a:rPr lang="de-DE" dirty="0">
                <a:solidFill>
                  <a:srgbClr val="0E0E0E"/>
                </a:solidFill>
                <a:effectLst/>
                <a:latin typeface=".SF NS"/>
              </a:rPr>
              <a:t>• </a:t>
            </a:r>
            <a:r>
              <a:rPr lang="de-DE" b="1" dirty="0">
                <a:solidFill>
                  <a:srgbClr val="0E0E0E"/>
                </a:solidFill>
                <a:effectLst/>
                <a:latin typeface=".SF NS"/>
              </a:rPr>
              <a:t>Methode?</a:t>
            </a:r>
            <a:r>
              <a:rPr lang="de-DE" dirty="0">
                <a:solidFill>
                  <a:srgbClr val="0E0E0E"/>
                </a:solidFill>
                <a:effectLst/>
                <a:latin typeface=".SF NS"/>
              </a:rPr>
              <a:t> Praxis-Workshops und Real-Life-Cases zur Vertiefung des systemischen Denkens.</a:t>
            </a:r>
          </a:p>
          <a:p>
            <a:r>
              <a:rPr lang="de-DE" dirty="0">
                <a:solidFill>
                  <a:srgbClr val="0E0E0E"/>
                </a:solidFill>
                <a:effectLst/>
                <a:latin typeface=".SF NS"/>
              </a:rPr>
              <a:t>• </a:t>
            </a:r>
            <a:r>
              <a:rPr lang="de-DE" b="1" dirty="0">
                <a:solidFill>
                  <a:srgbClr val="0E0E0E"/>
                </a:solidFill>
                <a:effectLst/>
                <a:latin typeface=".SF NS"/>
              </a:rPr>
              <a:t>Ergebnis?</a:t>
            </a:r>
            <a:r>
              <a:rPr lang="de-DE" dirty="0">
                <a:solidFill>
                  <a:srgbClr val="0E0E0E"/>
                </a:solidFill>
                <a:effectLst/>
                <a:latin typeface=".SF NS"/>
              </a:rPr>
              <a:t> Langfristige Stärkung der Innovationskraft und Anpassungsfähigkeit durch systemisches Denken.</a:t>
            </a:r>
          </a:p>
          <a:p>
            <a:pPr rtl="0"/>
            <a:endParaRPr lang="de-DE" dirty="0"/>
          </a:p>
          <a:p>
            <a:pPr rtl="0"/>
            <a:endParaRPr lang="de-DE" dirty="0"/>
          </a:p>
        </p:txBody>
      </p:sp>
      <p:sp>
        <p:nvSpPr>
          <p:cNvPr id="4" name="Foliennummernplatzhalter 3"/>
          <p:cNvSpPr>
            <a:spLocks noGrp="1"/>
          </p:cNvSpPr>
          <p:nvPr>
            <p:ph type="sldNum" sz="quarter" idx="5"/>
          </p:nvPr>
        </p:nvSpPr>
        <p:spPr/>
        <p:txBody>
          <a:bodyPr rtlCol="0"/>
          <a:lstStyle>
            <a:defPPr>
              <a:defRPr lang="de-DE"/>
            </a:defPPr>
          </a:lstStyle>
          <a:p>
            <a:pPr rtl="0"/>
            <a:fld id="{7C366290-4595-5745-A50F-D5EC13BAC604}" type="slidenum">
              <a:rPr lang="de-DE" noProof="0" smtClean="0"/>
              <a:t>3</a:t>
            </a:fld>
            <a:endParaRPr lang="de-DE" noProof="0" dirty="0"/>
          </a:p>
        </p:txBody>
      </p:sp>
    </p:spTree>
    <p:extLst>
      <p:ext uri="{BB962C8B-B14F-4D97-AF65-F5344CB8AC3E}">
        <p14:creationId xmlns:p14="http://schemas.microsoft.com/office/powerpoint/2010/main" val="3166717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045656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Kommunikation und Schulung als zentrale Elemente.</a:t>
            </a:r>
          </a:p>
          <a:p>
            <a:endParaRPr lang="de-DE" dirty="0"/>
          </a:p>
        </p:txBody>
      </p:sp>
    </p:spTree>
    <p:extLst>
      <p:ext uri="{BB962C8B-B14F-4D97-AF65-F5344CB8AC3E}">
        <p14:creationId xmlns:p14="http://schemas.microsoft.com/office/powerpoint/2010/main" val="314874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Innovations- und Veränderungsdruck in der Technologiebranche.</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Visualisierung: Konzept eines IDG-Labs und seine Rolle in der Führungskräfteentwicklung.</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endParaRPr lang="de-DE" sz="24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dirty="0"/>
          </a:p>
        </p:txBody>
      </p:sp>
    </p:spTree>
    <p:extLst>
      <p:ext uri="{BB962C8B-B14F-4D97-AF65-F5344CB8AC3E}">
        <p14:creationId xmlns:p14="http://schemas.microsoft.com/office/powerpoint/2010/main" val="127491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Kreislauf von Lernen und Reflexion.</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Iterativer Prozess von Pilot zu Skalierung.</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br>
              <a:rPr lang="de-DE" sz="2400" dirty="0">
                <a:latin typeface="Helvetica Neue" panose="02000503000000020004" pitchFamily="2" charset="0"/>
                <a:ea typeface="Helvetica Neue" panose="02000503000000020004" pitchFamily="2" charset="0"/>
                <a:cs typeface="Helvetica Neue" panose="02000503000000020004" pitchFamily="2" charset="0"/>
              </a:rPr>
            </a:br>
            <a:endParaRPr lang="de-DE" sz="24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dirty="0"/>
          </a:p>
        </p:txBody>
      </p:sp>
    </p:spTree>
    <p:extLst>
      <p:ext uri="{BB962C8B-B14F-4D97-AF65-F5344CB8AC3E}">
        <p14:creationId xmlns:p14="http://schemas.microsoft.com/office/powerpoint/2010/main" val="1541136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de-DE" b="1" dirty="0">
                <a:solidFill>
                  <a:srgbClr val="0E0E0E"/>
                </a:solidFill>
                <a:effectLst/>
                <a:latin typeface=".SF NS"/>
              </a:rPr>
              <a:t>Use Case 3: </a:t>
            </a:r>
            <a:r>
              <a:rPr lang="de-DE" b="1" dirty="0" err="1">
                <a:solidFill>
                  <a:srgbClr val="0E0E0E"/>
                </a:solidFill>
                <a:effectLst/>
                <a:latin typeface=".SF NS"/>
              </a:rPr>
              <a:t>Stena</a:t>
            </a:r>
            <a:r>
              <a:rPr lang="de-DE" b="1" dirty="0">
                <a:solidFill>
                  <a:srgbClr val="0E0E0E"/>
                </a:solidFill>
                <a:effectLst/>
                <a:latin typeface=".SF NS"/>
              </a:rPr>
              <a:t> - Ganzheitlicher Ansatz zur Nachhaltigkeit</a:t>
            </a:r>
            <a:endParaRPr lang="de-DE" dirty="0">
              <a:solidFill>
                <a:srgbClr val="0E0E0E"/>
              </a:solidFill>
              <a:effectLst/>
              <a:latin typeface=".SF NS"/>
            </a:endParaRPr>
          </a:p>
          <a:p>
            <a:br>
              <a:rPr lang="de-DE" dirty="0">
                <a:solidFill>
                  <a:srgbClr val="0E0E0E"/>
                </a:solidFill>
                <a:effectLst/>
                <a:latin typeface=".SF NS"/>
              </a:rPr>
            </a:br>
            <a:endParaRPr lang="de-DE" dirty="0">
              <a:solidFill>
                <a:srgbClr val="0E0E0E"/>
              </a:solidFill>
              <a:effectLst/>
              <a:latin typeface=".SF NS"/>
            </a:endParaRPr>
          </a:p>
          <a:p>
            <a:r>
              <a:rPr lang="de-DE" b="1" dirty="0">
                <a:solidFill>
                  <a:srgbClr val="0E0E0E"/>
                </a:solidFill>
                <a:effectLst/>
                <a:latin typeface=".SF NS"/>
              </a:rPr>
              <a:t>Verantwortliche Person:</a:t>
            </a:r>
            <a:r>
              <a:rPr lang="de-DE" dirty="0">
                <a:solidFill>
                  <a:srgbClr val="0E0E0E"/>
                </a:solidFill>
                <a:effectLst/>
                <a:latin typeface=".SF NS"/>
              </a:rPr>
              <a:t> </a:t>
            </a:r>
            <a:r>
              <a:rPr lang="de-DE" i="1" dirty="0">
                <a:solidFill>
                  <a:srgbClr val="0E0E0E"/>
                </a:solidFill>
                <a:effectLst/>
                <a:latin typeface=".SF NS"/>
              </a:rPr>
              <a:t>Maria Svensson</a:t>
            </a:r>
            <a:r>
              <a:rPr lang="de-DE" dirty="0">
                <a:solidFill>
                  <a:srgbClr val="0E0E0E"/>
                </a:solidFill>
                <a:effectLst/>
                <a:latin typeface=".SF NS"/>
              </a:rPr>
              <a:t>, Chief </a:t>
            </a:r>
            <a:r>
              <a:rPr lang="de-DE" dirty="0" err="1">
                <a:solidFill>
                  <a:srgbClr val="0E0E0E"/>
                </a:solidFill>
                <a:effectLst/>
                <a:latin typeface=".SF NS"/>
              </a:rPr>
              <a:t>Sustainability</a:t>
            </a:r>
            <a:r>
              <a:rPr lang="de-DE" dirty="0">
                <a:solidFill>
                  <a:srgbClr val="0E0E0E"/>
                </a:solidFill>
                <a:effectLst/>
                <a:latin typeface=".SF NS"/>
              </a:rPr>
              <a:t> Officer (CSO)</a:t>
            </a:r>
          </a:p>
          <a:p>
            <a:br>
              <a:rPr lang="de-DE" dirty="0">
                <a:solidFill>
                  <a:srgbClr val="0E0E0E"/>
                </a:solidFill>
                <a:effectLst/>
                <a:latin typeface=".SF NS"/>
              </a:rPr>
            </a:br>
            <a:endParaRPr lang="de-DE" dirty="0">
              <a:solidFill>
                <a:srgbClr val="0E0E0E"/>
              </a:solidFill>
              <a:effectLst/>
              <a:latin typeface=".SF NS"/>
            </a:endParaRPr>
          </a:p>
          <a:p>
            <a:r>
              <a:rPr lang="de-DE" dirty="0">
                <a:solidFill>
                  <a:srgbClr val="0E0E0E"/>
                </a:solidFill>
                <a:effectLst/>
                <a:latin typeface=".SF NS"/>
              </a:rPr>
              <a:t>Motivation für IDG:</a:t>
            </a:r>
          </a:p>
          <a:p>
            <a:r>
              <a:rPr lang="de-DE" dirty="0" err="1">
                <a:solidFill>
                  <a:srgbClr val="0E0E0E"/>
                </a:solidFill>
                <a:effectLst/>
                <a:latin typeface=".SF NS"/>
              </a:rPr>
              <a:t>Stena</a:t>
            </a:r>
            <a:r>
              <a:rPr lang="de-DE" dirty="0">
                <a:solidFill>
                  <a:srgbClr val="0E0E0E"/>
                </a:solidFill>
                <a:effectLst/>
                <a:latin typeface=".SF NS"/>
              </a:rPr>
              <a:t> wollte Nachhaltigkeit in allen Geschäftsbereichen verankern und die Zusammenarbeit fördern. „Unsere Vision war es, Nachhaltigkeit als integralen Bestandteil unserer Unternehmenskultur zu etablieren.“</a:t>
            </a:r>
          </a:p>
          <a:p>
            <a:r>
              <a:rPr lang="de-DE" i="1" dirty="0">
                <a:solidFill>
                  <a:srgbClr val="0E0E0E"/>
                </a:solidFill>
                <a:effectLst/>
                <a:latin typeface=".SF NS"/>
              </a:rPr>
              <a:t>Visualisierung:</a:t>
            </a:r>
            <a:r>
              <a:rPr lang="de-DE" dirty="0">
                <a:solidFill>
                  <a:srgbClr val="0E0E0E"/>
                </a:solidFill>
                <a:effectLst/>
                <a:latin typeface=".SF NS"/>
              </a:rPr>
              <a:t> Übersicht über </a:t>
            </a:r>
            <a:r>
              <a:rPr lang="de-DE" dirty="0" err="1">
                <a:solidFill>
                  <a:srgbClr val="0E0E0E"/>
                </a:solidFill>
                <a:effectLst/>
                <a:latin typeface=".SF NS"/>
              </a:rPr>
              <a:t>Stenas</a:t>
            </a:r>
            <a:r>
              <a:rPr lang="de-DE" dirty="0">
                <a:solidFill>
                  <a:srgbClr val="0E0E0E"/>
                </a:solidFill>
                <a:effectLst/>
                <a:latin typeface=".SF NS"/>
              </a:rPr>
              <a:t> Nachhaltigkeitsziele und ihre Integration in die Kultur.</a:t>
            </a:r>
          </a:p>
          <a:p>
            <a:br>
              <a:rPr lang="de-DE" dirty="0">
                <a:solidFill>
                  <a:srgbClr val="0E0E0E"/>
                </a:solidFill>
                <a:effectLst/>
                <a:latin typeface=".SF NS"/>
              </a:rPr>
            </a:br>
            <a:endParaRPr lang="de-DE" dirty="0">
              <a:solidFill>
                <a:srgbClr val="0E0E0E"/>
              </a:solidFill>
              <a:effectLst/>
              <a:latin typeface=".SF NS"/>
            </a:endParaRPr>
          </a:p>
          <a:p>
            <a:r>
              <a:rPr lang="de-DE" dirty="0">
                <a:solidFill>
                  <a:srgbClr val="0E0E0E"/>
                </a:solidFill>
                <a:effectLst/>
                <a:latin typeface=".SF NS"/>
              </a:rPr>
              <a:t>Implementierung:</a:t>
            </a:r>
          </a:p>
          <a:p>
            <a:r>
              <a:rPr lang="de-DE" dirty="0">
                <a:solidFill>
                  <a:srgbClr val="0E0E0E"/>
                </a:solidFill>
                <a:effectLst/>
                <a:latin typeface=".SF NS"/>
              </a:rPr>
              <a:t>Einführung der IDG in der gesamten Organisation, nicht nur auf Führungsebene. Fokus auf kollektives Verständnis und gemeinsame Zielerreichung. „Es war uns wichtig, dass jede Abteilung und jeder Mitarbeiter die IDG versteht und in ihre Arbeit integriert.“</a:t>
            </a:r>
          </a:p>
          <a:p>
            <a:r>
              <a:rPr lang="de-DE" i="1" dirty="0">
                <a:solidFill>
                  <a:srgbClr val="0E0E0E"/>
                </a:solidFill>
                <a:effectLst/>
                <a:latin typeface=".SF NS"/>
              </a:rPr>
              <a:t>Visualisierung:</a:t>
            </a:r>
            <a:r>
              <a:rPr lang="de-DE" dirty="0">
                <a:solidFill>
                  <a:srgbClr val="0E0E0E"/>
                </a:solidFill>
                <a:effectLst/>
                <a:latin typeface=".SF NS"/>
              </a:rPr>
              <a:t> Darstellung eines organisationsweiten Ansatzes.</a:t>
            </a:r>
          </a:p>
          <a:p>
            <a:br>
              <a:rPr lang="de-DE" dirty="0">
                <a:solidFill>
                  <a:srgbClr val="0E0E0E"/>
                </a:solidFill>
                <a:effectLst/>
                <a:latin typeface=".SF NS"/>
              </a:rPr>
            </a:br>
            <a:endParaRPr lang="de-DE" dirty="0">
              <a:solidFill>
                <a:srgbClr val="0E0E0E"/>
              </a:solidFill>
              <a:effectLst/>
              <a:latin typeface=".SF NS"/>
            </a:endParaRPr>
          </a:p>
          <a:p>
            <a:r>
              <a:rPr lang="de-DE" dirty="0">
                <a:solidFill>
                  <a:srgbClr val="0E0E0E"/>
                </a:solidFill>
                <a:effectLst/>
                <a:latin typeface=".SF NS"/>
              </a:rPr>
              <a:t>Herausforderungen und Lösungen:</a:t>
            </a:r>
          </a:p>
          <a:p>
            <a:r>
              <a:rPr lang="de-DE" dirty="0">
                <a:solidFill>
                  <a:srgbClr val="0E0E0E"/>
                </a:solidFill>
                <a:effectLst/>
                <a:latin typeface=".SF NS"/>
              </a:rPr>
              <a:t>Einheitliches Verständnis und Akzeptanz der IDG unter allen Mitarbeitern sicherstellen. Unterschiede in der Bereitschaft der verschiedenen Abteilungen. Lösungsansatz: Intensive Schulungen und Workshops, um das kollektive Verständnis zu fördern. „Unsere Workshops waren entscheidend, um eine einheitliche Basis für alle zu schaffen.“</a:t>
            </a:r>
          </a:p>
          <a:p>
            <a:r>
              <a:rPr lang="de-DE" i="1" dirty="0">
                <a:solidFill>
                  <a:srgbClr val="0E0E0E"/>
                </a:solidFill>
                <a:effectLst/>
                <a:latin typeface=".SF NS"/>
              </a:rPr>
              <a:t>Visualisierung:</a:t>
            </a:r>
            <a:r>
              <a:rPr lang="de-DE" dirty="0">
                <a:solidFill>
                  <a:srgbClr val="0E0E0E"/>
                </a:solidFill>
                <a:effectLst/>
                <a:latin typeface=".SF NS"/>
              </a:rPr>
              <a:t> Schulungskalender und Beispiel-Workshops.</a:t>
            </a:r>
          </a:p>
          <a:p>
            <a:br>
              <a:rPr lang="de-DE" dirty="0">
                <a:solidFill>
                  <a:srgbClr val="0E0E0E"/>
                </a:solidFill>
                <a:effectLst/>
                <a:latin typeface=".SF NS"/>
              </a:rPr>
            </a:br>
            <a:endParaRPr lang="de-DE" dirty="0">
              <a:solidFill>
                <a:srgbClr val="0E0E0E"/>
              </a:solidFill>
              <a:effectLst/>
              <a:latin typeface=".SF NS"/>
            </a:endParaRPr>
          </a:p>
          <a:p>
            <a:r>
              <a:rPr lang="de-DE" dirty="0" err="1">
                <a:solidFill>
                  <a:srgbClr val="0E0E0E"/>
                </a:solidFill>
                <a:effectLst/>
                <a:latin typeface=".SF NS"/>
              </a:rPr>
              <a:t>Learnings</a:t>
            </a:r>
            <a:r>
              <a:rPr lang="de-DE" dirty="0">
                <a:solidFill>
                  <a:srgbClr val="0E0E0E"/>
                </a:solidFill>
                <a:effectLst/>
                <a:latin typeface=".SF NS"/>
              </a:rPr>
              <a:t> und Empfehlungen:</a:t>
            </a:r>
          </a:p>
          <a:p>
            <a:r>
              <a:rPr lang="de-DE" dirty="0">
                <a:solidFill>
                  <a:srgbClr val="0E0E0E"/>
                </a:solidFill>
                <a:effectLst/>
                <a:latin typeface=".SF NS"/>
              </a:rPr>
              <a:t>Ein ganzheitlicher Ansatz stärkt die Zusammenarbeit und das gemeinsame Verständnis. Nachhaltigkeit kann nur durch die Integration in alle Geschäftsbereiche erreicht werden. Empfehlungen: Entwickeln Sie einen umfassenden Plan, der alle Abteilungen einbezieht. „Die gesamte Organisation muss an einem Strang ziehen, um wirklich nachhaltig zu sein.“</a:t>
            </a:r>
          </a:p>
          <a:p>
            <a:r>
              <a:rPr lang="de-DE" i="1" dirty="0">
                <a:solidFill>
                  <a:srgbClr val="0E0E0E"/>
                </a:solidFill>
                <a:effectLst/>
                <a:latin typeface=".SF NS"/>
              </a:rPr>
              <a:t>Visualisierung:</a:t>
            </a:r>
            <a:r>
              <a:rPr lang="de-DE" dirty="0">
                <a:solidFill>
                  <a:srgbClr val="0E0E0E"/>
                </a:solidFill>
                <a:effectLst/>
                <a:latin typeface=".SF NS"/>
              </a:rPr>
              <a:t> Fahrplan zur vollständigen IDG-Integration.</a:t>
            </a:r>
          </a:p>
          <a:p>
            <a:endParaRPr lang="de-DE" dirty="0"/>
          </a:p>
        </p:txBody>
      </p:sp>
    </p:spTree>
    <p:extLst>
      <p:ext uri="{BB962C8B-B14F-4D97-AF65-F5344CB8AC3E}">
        <p14:creationId xmlns:p14="http://schemas.microsoft.com/office/powerpoint/2010/main" val="2371416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Schulungskalender und Beispiel-Workshops.</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lang="de-DE" sz="2400" dirty="0">
                <a:latin typeface="Helvetica Neue" panose="02000503000000020004" pitchFamily="2" charset="0"/>
                <a:ea typeface="Helvetica Neue" panose="02000503000000020004" pitchFamily="2" charset="0"/>
                <a:cs typeface="Helvetica Neue" panose="02000503000000020004" pitchFamily="2" charset="0"/>
              </a:rPr>
              <a:t>Fahrplan zur vollständigen IDG-Integration.</a:t>
            </a:r>
          </a:p>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endParaRPr lang="de-DE" sz="24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dirty="0"/>
          </a:p>
        </p:txBody>
      </p:sp>
    </p:spTree>
    <p:extLst>
      <p:ext uri="{BB962C8B-B14F-4D97-AF65-F5344CB8AC3E}">
        <p14:creationId xmlns:p14="http://schemas.microsoft.com/office/powerpoint/2010/main" val="752818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br>
              <a:rPr lang="de-DE" dirty="0">
                <a:solidFill>
                  <a:srgbClr val="0E0E0E"/>
                </a:solidFill>
                <a:effectLst/>
                <a:latin typeface=".SF NS"/>
              </a:rPr>
            </a:br>
            <a:endParaRPr lang="de-DE" dirty="0">
              <a:solidFill>
                <a:srgbClr val="0E0E0E"/>
              </a:solidFill>
              <a:effectLst/>
              <a:latin typeface=".SF NS"/>
            </a:endParaRPr>
          </a:p>
          <a:p>
            <a:endParaRPr lang="de-DE" dirty="0"/>
          </a:p>
          <a:p>
            <a:endParaRPr lang="de-DE" dirty="0"/>
          </a:p>
        </p:txBody>
      </p:sp>
    </p:spTree>
    <p:extLst>
      <p:ext uri="{BB962C8B-B14F-4D97-AF65-F5344CB8AC3E}">
        <p14:creationId xmlns:p14="http://schemas.microsoft.com/office/powerpoint/2010/main" val="2934635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2"/>
        <p:cNvGrpSpPr/>
        <p:nvPr/>
      </p:nvGrpSpPr>
      <p:grpSpPr>
        <a:xfrm>
          <a:off x="0" y="0"/>
          <a:ext cx="0" cy="0"/>
          <a:chOff x="0" y="0"/>
          <a:chExt cx="0" cy="0"/>
        </a:xfrm>
      </p:grpSpPr>
      <p:sp>
        <p:nvSpPr>
          <p:cNvPr id="13" name="Google Shape;13;p1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6359A1-D2D4-08FB-9FD5-F029EEE7A91E}"/>
              </a:ext>
            </a:extLst>
          </p:cNvPr>
          <p:cNvSpPr>
            <a:spLocks noGrp="1"/>
          </p:cNvSpPr>
          <p:nvPr>
            <p:ph type="title"/>
          </p:nvPr>
        </p:nvSpPr>
        <p:spPr/>
        <p:txBody>
          <a:bodyPr/>
          <a:lstStyle/>
          <a:p>
            <a:r>
              <a:rPr lang="de-DE"/>
              <a:t>Mastertitelformat bearbeiten</a:t>
            </a:r>
          </a:p>
        </p:txBody>
      </p:sp>
      <p:sp>
        <p:nvSpPr>
          <p:cNvPr id="3" name="Foliennummernplatzhalter 2">
            <a:extLst>
              <a:ext uri="{FF2B5EF4-FFF2-40B4-BE49-F238E27FC236}">
                <a16:creationId xmlns:a16="http://schemas.microsoft.com/office/drawing/2014/main" id="{924DA5F2-8432-8059-B527-855E409EB769}"/>
              </a:ext>
            </a:extLst>
          </p:cNvPr>
          <p:cNvSpPr>
            <a:spLocks noGrp="1"/>
          </p:cNvSpPr>
          <p:nvPr>
            <p:ph type="sldNum" idx="10"/>
          </p:nvPr>
        </p:nvSpPr>
        <p:spPr/>
        <p:txBody>
          <a:bodyPr/>
          <a:lstStyle/>
          <a:p>
            <a:pPr marL="0" lvl="0" indent="0" algn="ctr" rtl="0">
              <a:spcBef>
                <a:spcPts val="0"/>
              </a:spcBef>
              <a:spcAft>
                <a:spcPts val="0"/>
              </a:spcAft>
              <a:buNone/>
            </a:pPr>
            <a:fld id="{00000000-1234-1234-1234-123412341234}" type="slidenum">
              <a:rPr lang="en-US" smtClean="0"/>
              <a:t>‹Nr.›</a:t>
            </a:fld>
            <a:endParaRPr lang="en-US"/>
          </a:p>
        </p:txBody>
      </p:sp>
    </p:spTree>
    <p:extLst>
      <p:ext uri="{BB962C8B-B14F-4D97-AF65-F5344CB8AC3E}">
        <p14:creationId xmlns:p14="http://schemas.microsoft.com/office/powerpoint/2010/main" val="2159877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tatement">
  <p:cSld name="Statement">
    <p:spTree>
      <p:nvGrpSpPr>
        <p:cNvPr id="1" name="Shape 56"/>
        <p:cNvGrpSpPr/>
        <p:nvPr/>
      </p:nvGrpSpPr>
      <p:grpSpPr>
        <a:xfrm>
          <a:off x="0" y="0"/>
          <a:ext cx="0" cy="0"/>
          <a:chOff x="0" y="0"/>
          <a:chExt cx="0" cy="0"/>
        </a:xfrm>
      </p:grpSpPr>
      <p:sp>
        <p:nvSpPr>
          <p:cNvPr id="57" name="Google Shape;57;p21"/>
          <p:cNvSpPr txBox="1">
            <a:spLocks noGrp="1"/>
          </p:cNvSpPr>
          <p:nvPr>
            <p:ph type="body" idx="1"/>
          </p:nvPr>
        </p:nvSpPr>
        <p:spPr>
          <a:xfrm>
            <a:off x="1206500" y="4920843"/>
            <a:ext cx="21971000" cy="3874314"/>
          </a:xfrm>
          <a:prstGeom prst="rect">
            <a:avLst/>
          </a:prstGeom>
          <a:noFill/>
          <a:ln>
            <a:noFill/>
          </a:ln>
        </p:spPr>
        <p:txBody>
          <a:bodyPr spcFirstLastPara="1" wrap="square" lIns="50800" tIns="50800" rIns="50800" bIns="50800" anchor="ctr" anchorCtr="0">
            <a:normAutofit/>
          </a:bodyPr>
          <a:lstStyle>
            <a:lvl1pPr marL="457200" lvl="0"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marL="914400" lvl="1"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marL="1371600" lvl="2"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marL="1828800" lvl="3"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marL="2286000" lvl="4" indent="-228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8" name="Google Shape;58;p2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Fact">
  <p:cSld name="Big Fact">
    <p:spTree>
      <p:nvGrpSpPr>
        <p:cNvPr id="1" name="Shape 59"/>
        <p:cNvGrpSpPr/>
        <p:nvPr/>
      </p:nvGrpSpPr>
      <p:grpSpPr>
        <a:xfrm>
          <a:off x="0" y="0"/>
          <a:ext cx="0" cy="0"/>
          <a:chOff x="0" y="0"/>
          <a:chExt cx="0" cy="0"/>
        </a:xfrm>
      </p:grpSpPr>
      <p:sp>
        <p:nvSpPr>
          <p:cNvPr id="60" name="Google Shape;60;p22"/>
          <p:cNvSpPr txBox="1">
            <a:spLocks noGrp="1"/>
          </p:cNvSpPr>
          <p:nvPr>
            <p:ph type="body" idx="1"/>
          </p:nvPr>
        </p:nvSpPr>
        <p:spPr>
          <a:xfrm>
            <a:off x="1206500" y="1075927"/>
            <a:ext cx="21971000" cy="7241584"/>
          </a:xfrm>
          <a:prstGeom prst="rect">
            <a:avLst/>
          </a:prstGeom>
          <a:noFill/>
          <a:ln>
            <a:noFill/>
          </a:ln>
        </p:spPr>
        <p:txBody>
          <a:bodyPr spcFirstLastPara="1" wrap="square" lIns="50800" tIns="50800" rIns="50800" bIns="50800" anchor="b" anchorCtr="0">
            <a:normAutofit/>
          </a:bodyPr>
          <a:lstStyle>
            <a:lvl1pPr marL="457200" lvl="0" indent="-228600" algn="ctr">
              <a:lnSpc>
                <a:spcPct val="80000"/>
              </a:lnSpc>
              <a:spcBef>
                <a:spcPts val="0"/>
              </a:spcBef>
              <a:spcAft>
                <a:spcPts val="0"/>
              </a:spcAft>
              <a:buClr>
                <a:srgbClr val="000000"/>
              </a:buClr>
              <a:buSzPts val="25000"/>
              <a:buFont typeface="Helvetica Neue"/>
              <a:buNone/>
              <a:defRPr sz="25000" b="1"/>
            </a:lvl1pPr>
            <a:lvl2pPr marL="914400" lvl="1" indent="-228600" algn="ctr">
              <a:lnSpc>
                <a:spcPct val="80000"/>
              </a:lnSpc>
              <a:spcBef>
                <a:spcPts val="0"/>
              </a:spcBef>
              <a:spcAft>
                <a:spcPts val="0"/>
              </a:spcAft>
              <a:buClr>
                <a:srgbClr val="000000"/>
              </a:buClr>
              <a:buSzPts val="25000"/>
              <a:buFont typeface="Helvetica Neue"/>
              <a:buNone/>
              <a:defRPr sz="25000" b="1"/>
            </a:lvl2pPr>
            <a:lvl3pPr marL="1371600" lvl="2" indent="-228600" algn="ctr">
              <a:lnSpc>
                <a:spcPct val="80000"/>
              </a:lnSpc>
              <a:spcBef>
                <a:spcPts val="0"/>
              </a:spcBef>
              <a:spcAft>
                <a:spcPts val="0"/>
              </a:spcAft>
              <a:buClr>
                <a:srgbClr val="000000"/>
              </a:buClr>
              <a:buSzPts val="25000"/>
              <a:buFont typeface="Helvetica Neue"/>
              <a:buNone/>
              <a:defRPr sz="25000" b="1"/>
            </a:lvl3pPr>
            <a:lvl4pPr marL="1828800" lvl="3" indent="-228600" algn="ctr">
              <a:lnSpc>
                <a:spcPct val="80000"/>
              </a:lnSpc>
              <a:spcBef>
                <a:spcPts val="0"/>
              </a:spcBef>
              <a:spcAft>
                <a:spcPts val="0"/>
              </a:spcAft>
              <a:buClr>
                <a:srgbClr val="000000"/>
              </a:buClr>
              <a:buSzPts val="25000"/>
              <a:buFont typeface="Helvetica Neue"/>
              <a:buNone/>
              <a:defRPr sz="25000" b="1"/>
            </a:lvl4pPr>
            <a:lvl5pPr marL="2286000" lvl="4" indent="-228600" algn="ctr">
              <a:lnSpc>
                <a:spcPct val="80000"/>
              </a:lnSpc>
              <a:spcBef>
                <a:spcPts val="0"/>
              </a:spcBef>
              <a:spcAft>
                <a:spcPts val="0"/>
              </a:spcAft>
              <a:buClr>
                <a:srgbClr val="000000"/>
              </a:buClr>
              <a:buSzPts val="25000"/>
              <a:buFont typeface="Helvetica Neue"/>
              <a:buNone/>
              <a:defRPr sz="250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1" name="Google Shape;61;p22"/>
          <p:cNvSpPr txBox="1">
            <a:spLocks noGrp="1"/>
          </p:cNvSpPr>
          <p:nvPr>
            <p:ph type="body" idx="2"/>
          </p:nvPr>
        </p:nvSpPr>
        <p:spPr>
          <a:xfrm>
            <a:off x="1206500" y="8262180"/>
            <a:ext cx="21971000" cy="934780"/>
          </a:xfrm>
          <a:prstGeom prst="rect">
            <a:avLst/>
          </a:prstGeom>
          <a:noFill/>
          <a:ln>
            <a:noFill/>
          </a:ln>
        </p:spPr>
        <p:txBody>
          <a:bodyPr spcFirstLastPara="1" wrap="square" lIns="45700" tIns="45700" rIns="45700" bIns="45700" anchor="t" anchorCtr="0">
            <a:normAutofit/>
          </a:bodyPr>
          <a:lstStyle>
            <a:lvl1pPr marL="457200" lvl="0" indent="-228600" algn="ctr">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2" name="Google Shape;62;p2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63"/>
        <p:cNvGrpSpPr/>
        <p:nvPr/>
      </p:nvGrpSpPr>
      <p:grpSpPr>
        <a:xfrm>
          <a:off x="0" y="0"/>
          <a:ext cx="0" cy="0"/>
          <a:chOff x="0" y="0"/>
          <a:chExt cx="0" cy="0"/>
        </a:xfrm>
      </p:grpSpPr>
      <p:sp>
        <p:nvSpPr>
          <p:cNvPr id="64" name="Google Shape;64;p23"/>
          <p:cNvSpPr txBox="1">
            <a:spLocks noGrp="1"/>
          </p:cNvSpPr>
          <p:nvPr>
            <p:ph type="body" idx="1"/>
          </p:nvPr>
        </p:nvSpPr>
        <p:spPr>
          <a:xfrm>
            <a:off x="2430025" y="10675453"/>
            <a:ext cx="20200052"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5" name="Google Shape;65;p23"/>
          <p:cNvSpPr txBox="1">
            <a:spLocks noGrp="1"/>
          </p:cNvSpPr>
          <p:nvPr>
            <p:ph type="body" idx="2"/>
          </p:nvPr>
        </p:nvSpPr>
        <p:spPr>
          <a:xfrm>
            <a:off x="1753923" y="4939860"/>
            <a:ext cx="20876154" cy="3836280"/>
          </a:xfrm>
          <a:prstGeom prst="rect">
            <a:avLst/>
          </a:prstGeom>
          <a:noFill/>
          <a:ln>
            <a:noFill/>
          </a:ln>
        </p:spPr>
        <p:txBody>
          <a:bodyPr spcFirstLastPara="1" wrap="square" lIns="50800" tIns="50800" rIns="50800" bIns="50800" anchor="t" anchorCtr="0">
            <a:normAutofit/>
          </a:bodyPr>
          <a:lstStyle>
            <a:lvl1pPr marL="457200" lvl="0"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marL="914400" lvl="1"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marL="1371600" lvl="2"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marL="1828800" lvl="3"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marL="2286000" lvl="4"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66" name="Google Shape;66;p2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hoto - 3 Up">
  <p:cSld name="Photo - 3 Up">
    <p:spTree>
      <p:nvGrpSpPr>
        <p:cNvPr id="1" name="Shape 67"/>
        <p:cNvGrpSpPr/>
        <p:nvPr/>
      </p:nvGrpSpPr>
      <p:grpSpPr>
        <a:xfrm>
          <a:off x="0" y="0"/>
          <a:ext cx="0" cy="0"/>
          <a:chOff x="0" y="0"/>
          <a:chExt cx="0" cy="0"/>
        </a:xfrm>
      </p:grpSpPr>
      <p:sp>
        <p:nvSpPr>
          <p:cNvPr id="68" name="Google Shape;68;p24"/>
          <p:cNvSpPr>
            <a:spLocks noGrp="1"/>
          </p:cNvSpPr>
          <p:nvPr>
            <p:ph type="pic" idx="2"/>
          </p:nvPr>
        </p:nvSpPr>
        <p:spPr>
          <a:xfrm>
            <a:off x="15760700" y="1016000"/>
            <a:ext cx="7439099" cy="5949678"/>
          </a:xfrm>
          <a:prstGeom prst="rect">
            <a:avLst/>
          </a:prstGeom>
          <a:noFill/>
          <a:ln>
            <a:noFill/>
          </a:ln>
        </p:spPr>
      </p:sp>
      <p:sp>
        <p:nvSpPr>
          <p:cNvPr id="69" name="Google Shape;69;p24"/>
          <p:cNvSpPr>
            <a:spLocks noGrp="1"/>
          </p:cNvSpPr>
          <p:nvPr>
            <p:ph type="pic" idx="3"/>
          </p:nvPr>
        </p:nvSpPr>
        <p:spPr>
          <a:xfrm>
            <a:off x="13500100" y="3978275"/>
            <a:ext cx="10439400" cy="12150181"/>
          </a:xfrm>
          <a:prstGeom prst="rect">
            <a:avLst/>
          </a:prstGeom>
          <a:noFill/>
          <a:ln>
            <a:noFill/>
          </a:ln>
        </p:spPr>
      </p:sp>
      <p:sp>
        <p:nvSpPr>
          <p:cNvPr id="70" name="Google Shape;70;p24"/>
          <p:cNvSpPr>
            <a:spLocks noGrp="1"/>
          </p:cNvSpPr>
          <p:nvPr>
            <p:ph type="pic" idx="4"/>
          </p:nvPr>
        </p:nvSpPr>
        <p:spPr>
          <a:xfrm>
            <a:off x="-139700" y="495300"/>
            <a:ext cx="16611600" cy="12458700"/>
          </a:xfrm>
          <a:prstGeom prst="rect">
            <a:avLst/>
          </a:prstGeom>
          <a:noFill/>
          <a:ln>
            <a:noFill/>
          </a:ln>
        </p:spPr>
      </p:sp>
      <p:sp>
        <p:nvSpPr>
          <p:cNvPr id="71" name="Google Shape;71;p24"/>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72"/>
        <p:cNvGrpSpPr/>
        <p:nvPr/>
      </p:nvGrpSpPr>
      <p:grpSpPr>
        <a:xfrm>
          <a:off x="0" y="0"/>
          <a:ext cx="0" cy="0"/>
          <a:chOff x="0" y="0"/>
          <a:chExt cx="0" cy="0"/>
        </a:xfrm>
      </p:grpSpPr>
      <p:sp>
        <p:nvSpPr>
          <p:cNvPr id="73" name="Google Shape;73;p25"/>
          <p:cNvSpPr>
            <a:spLocks noGrp="1"/>
          </p:cNvSpPr>
          <p:nvPr>
            <p:ph type="pic" idx="2"/>
          </p:nvPr>
        </p:nvSpPr>
        <p:spPr>
          <a:xfrm>
            <a:off x="-1333500" y="-5524500"/>
            <a:ext cx="27051000" cy="21640800"/>
          </a:xfrm>
          <a:prstGeom prst="rect">
            <a:avLst/>
          </a:prstGeom>
          <a:noFill/>
          <a:ln>
            <a:noFill/>
          </a:ln>
        </p:spPr>
      </p:sp>
      <p:sp>
        <p:nvSpPr>
          <p:cNvPr id="74" name="Google Shape;74;p2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FFFFFF"/>
              </a:buClr>
              <a:buSzPts val="1800"/>
              <a:buFont typeface="Helvetica Neue"/>
              <a:buNone/>
              <a:defRPr sz="1800" b="0" i="0" u="none" strike="noStrike" cap="none">
                <a:solidFill>
                  <a:srgbClr val="FFFFFF"/>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76E8CD-AFAA-E1DC-C6CE-89EB15C248E8}"/>
              </a:ext>
            </a:extLst>
          </p:cNvPr>
          <p:cNvSpPr>
            <a:spLocks noGrp="1"/>
          </p:cNvSpPr>
          <p:nvPr>
            <p:ph type="title"/>
          </p:nvPr>
        </p:nvSpPr>
        <p:spPr/>
        <p:txBody>
          <a:bodyPr/>
          <a:lstStyle/>
          <a:p>
            <a:r>
              <a:rPr lang="de-DE"/>
              <a:t>Mastertitelformat bearbeiten</a:t>
            </a:r>
          </a:p>
        </p:txBody>
      </p:sp>
      <p:sp>
        <p:nvSpPr>
          <p:cNvPr id="3" name="Foliennummernplatzhalter 2">
            <a:extLst>
              <a:ext uri="{FF2B5EF4-FFF2-40B4-BE49-F238E27FC236}">
                <a16:creationId xmlns:a16="http://schemas.microsoft.com/office/drawing/2014/main" id="{9077C0FF-72D0-F16C-C0EE-F39415F27BB1}"/>
              </a:ext>
            </a:extLst>
          </p:cNvPr>
          <p:cNvSpPr>
            <a:spLocks noGrp="1"/>
          </p:cNvSpPr>
          <p:nvPr>
            <p:ph type="sldNum" idx="10"/>
          </p:nvPr>
        </p:nvSpPr>
        <p:spPr/>
        <p:txBody>
          <a:bodyPr/>
          <a:lstStyle/>
          <a:p>
            <a:pPr marL="0" lvl="0" indent="0" algn="ctr" rtl="0">
              <a:spcBef>
                <a:spcPts val="0"/>
              </a:spcBef>
              <a:spcAft>
                <a:spcPts val="0"/>
              </a:spcAft>
              <a:buNone/>
            </a:pPr>
            <a:fld id="{00000000-1234-1234-1234-123412341234}" type="slidenum">
              <a:rPr lang="en-US" smtClean="0"/>
              <a:t>‹Nr.›</a:t>
            </a:fld>
            <a:endParaRPr lang="en-US"/>
          </a:p>
        </p:txBody>
      </p:sp>
    </p:spTree>
    <p:extLst>
      <p:ext uri="{BB962C8B-B14F-4D97-AF65-F5344CB8AC3E}">
        <p14:creationId xmlns:p14="http://schemas.microsoft.com/office/powerpoint/2010/main" val="2706899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elinhalt und Bild">
    <p:bg>
      <p:bgPr>
        <a:solidFill>
          <a:schemeClr val="bg2"/>
        </a:solidFill>
        <a:effectLst/>
      </p:bgPr>
    </p:bg>
    <p:spTree>
      <p:nvGrpSpPr>
        <p:cNvPr id="1" name=""/>
        <p:cNvGrpSpPr/>
        <p:nvPr/>
      </p:nvGrpSpPr>
      <p:grpSpPr>
        <a:xfrm>
          <a:off x="0" y="0"/>
          <a:ext cx="0" cy="0"/>
          <a:chOff x="0" y="0"/>
          <a:chExt cx="0" cy="0"/>
        </a:xfrm>
      </p:grpSpPr>
      <p:sp>
        <p:nvSpPr>
          <p:cNvPr id="30" name="Freihandform: Form 29">
            <a:extLst>
              <a:ext uri="{FF2B5EF4-FFF2-40B4-BE49-F238E27FC236}">
                <a16:creationId xmlns:a16="http://schemas.microsoft.com/office/drawing/2014/main" id="{0972DA96-A413-EF87-50D3-D8EF54FD9F55}"/>
              </a:ext>
              <a:ext uri="{C183D7F6-B498-43B3-948B-1728B52AA6E4}">
                <adec:decorative xmlns:adec="http://schemas.microsoft.com/office/drawing/2017/decorative" val="1"/>
              </a:ext>
            </a:extLst>
          </p:cNvPr>
          <p:cNvSpPr/>
          <p:nvPr userDrawn="1"/>
        </p:nvSpPr>
        <p:spPr>
          <a:xfrm rot="5400000">
            <a:off x="14144259" y="6369751"/>
            <a:ext cx="6055670" cy="8678090"/>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defPPr>
              <a:defRPr lang="de-DE"/>
            </a:defPPr>
          </a:lstStyle>
          <a:p>
            <a:pPr lvl="0" rtl="0"/>
            <a:endParaRPr lang="de-DE" sz="2800" dirty="0">
              <a:solidFill>
                <a:schemeClr val="tx1"/>
              </a:solidFill>
            </a:endParaRPr>
          </a:p>
        </p:txBody>
      </p:sp>
      <p:sp>
        <p:nvSpPr>
          <p:cNvPr id="20" name="Titel 1">
            <a:extLst>
              <a:ext uri="{FF2B5EF4-FFF2-40B4-BE49-F238E27FC236}">
                <a16:creationId xmlns:a16="http://schemas.microsoft.com/office/drawing/2014/main" id="{20AE86F9-DD66-DE05-383C-6220D559B0DF}"/>
              </a:ext>
            </a:extLst>
          </p:cNvPr>
          <p:cNvSpPr>
            <a:spLocks noGrp="1"/>
          </p:cNvSpPr>
          <p:nvPr userDrawn="1">
            <p:ph type="title"/>
          </p:nvPr>
        </p:nvSpPr>
        <p:spPr>
          <a:xfrm>
            <a:off x="1828800" y="1828800"/>
            <a:ext cx="15069312" cy="1828800"/>
          </a:xfrm>
        </p:spPr>
        <p:txBody>
          <a:bodyPr rtlCol="0" anchor="b" anchorCtr="0"/>
          <a:lstStyle>
            <a:lvl1pPr>
              <a:defRPr lang="de-DE" sz="6400"/>
            </a:lvl1pPr>
          </a:lstStyle>
          <a:p>
            <a:pPr rtl="0"/>
            <a:r>
              <a:rPr lang="de-DE"/>
              <a:t>Mastertitelformat bearbeiten</a:t>
            </a:r>
            <a:endParaRPr lang="de-DE" dirty="0"/>
          </a:p>
        </p:txBody>
      </p:sp>
      <p:sp>
        <p:nvSpPr>
          <p:cNvPr id="3" name="Inhaltsplatzhalter 6">
            <a:extLst>
              <a:ext uri="{FF2B5EF4-FFF2-40B4-BE49-F238E27FC236}">
                <a16:creationId xmlns:a16="http://schemas.microsoft.com/office/drawing/2014/main" id="{2A01A65B-D54F-AD53-7320-5D272BEC11D3}"/>
              </a:ext>
            </a:extLst>
          </p:cNvPr>
          <p:cNvSpPr>
            <a:spLocks noGrp="1"/>
          </p:cNvSpPr>
          <p:nvPr>
            <p:ph sz="quarter" idx="12"/>
          </p:nvPr>
        </p:nvSpPr>
        <p:spPr>
          <a:xfrm>
            <a:off x="1828798" y="4078222"/>
            <a:ext cx="11301984" cy="7808976"/>
          </a:xfrm>
        </p:spPr>
        <p:txBody>
          <a:bodyPr rtlCol="0">
            <a:normAutofit/>
          </a:bodyPr>
          <a:lstStyle>
            <a:lvl1pPr marL="0" indent="0">
              <a:buNone/>
              <a:defRPr lang="de-DE" sz="4000"/>
            </a:lvl1pPr>
            <a:lvl2pPr marL="457200" indent="-457200">
              <a:spcBef>
                <a:spcPts val="2000"/>
              </a:spcBef>
              <a:buFont typeface="Courier New" panose="02070309020205020404" pitchFamily="49" charset="0"/>
              <a:buChar char="o"/>
              <a:defRPr lang="de-DE" sz="4000"/>
            </a:lvl2pPr>
            <a:lvl3pPr marL="1371600" indent="-457200">
              <a:spcBef>
                <a:spcPts val="2000"/>
              </a:spcBef>
              <a:buFont typeface="Courier New" panose="02070309020205020404" pitchFamily="49" charset="0"/>
              <a:buChar char="o"/>
              <a:defRPr lang="de-DE" sz="4000"/>
            </a:lvl3pPr>
            <a:lvl4pPr marL="2286000" indent="-457200">
              <a:spcBef>
                <a:spcPts val="2000"/>
              </a:spcBef>
              <a:buFont typeface="Courier New" panose="02070309020205020404" pitchFamily="49" charset="0"/>
              <a:buChar char="o"/>
              <a:defRPr lang="de-DE" sz="4000"/>
            </a:lvl4pPr>
            <a:lvl5pPr marL="3200400" indent="-457200">
              <a:spcBef>
                <a:spcPts val="2000"/>
              </a:spcBef>
              <a:buFont typeface="Courier New" panose="02070309020205020404" pitchFamily="49" charset="0"/>
              <a:buChar char="o"/>
              <a:defRPr lang="de-DE" sz="4000"/>
            </a:lvl5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p>
        </p:txBody>
      </p:sp>
      <p:sp>
        <p:nvSpPr>
          <p:cNvPr id="6" name="Foliennummernplatzhalter 5">
            <a:extLst>
              <a:ext uri="{FF2B5EF4-FFF2-40B4-BE49-F238E27FC236}">
                <a16:creationId xmlns:a16="http://schemas.microsoft.com/office/drawing/2014/main" id="{2FA893C5-3725-2BF8-B201-6C4123C13131}"/>
              </a:ext>
            </a:extLst>
          </p:cNvPr>
          <p:cNvSpPr>
            <a:spLocks noGrp="1"/>
          </p:cNvSpPr>
          <p:nvPr>
            <p:ph type="sldNum" sz="quarter" idx="4"/>
          </p:nvPr>
        </p:nvSpPr>
        <p:spPr>
          <a:xfrm>
            <a:off x="22707600" y="11870678"/>
            <a:ext cx="1322832" cy="1569660"/>
          </a:xfrm>
          <a:prstGeom prst="rect">
            <a:avLst/>
          </a:prstGeom>
        </p:spPr>
        <p:txBody>
          <a:bodyPr vert="horz" lIns="91440" tIns="45720" rIns="91440" bIns="45720" rtlCol="0" anchor="ctr"/>
          <a:lstStyle>
            <a:lvl1pPr algn="ctr">
              <a:defRPr lang="de-DE" sz="4800" b="0" i="0">
                <a:solidFill>
                  <a:schemeClr val="tx1"/>
                </a:solidFill>
                <a:latin typeface="Sagona Book" panose="02020503050505020204" pitchFamily="18" charset="0"/>
              </a:defRPr>
            </a:lvl1pPr>
          </a:lstStyle>
          <a:p>
            <a:pPr rtl="0"/>
            <a:fld id="{58FB4751-880F-D840-AAA9-3A15815CC996}" type="slidenum">
              <a:rPr lang="de-DE" smtClean="0"/>
              <a:pPr/>
              <a:t>‹Nr.›</a:t>
            </a:fld>
            <a:endParaRPr lang="de-DE" dirty="0"/>
          </a:p>
        </p:txBody>
      </p:sp>
    </p:spTree>
    <p:extLst>
      <p:ext uri="{BB962C8B-B14F-4D97-AF65-F5344CB8AC3E}">
        <p14:creationId xmlns:p14="http://schemas.microsoft.com/office/powerpoint/2010/main" val="19786455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Zitat">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7817C7-4A09-9188-0BD5-838E3AD61F1A}"/>
              </a:ext>
            </a:extLst>
          </p:cNvPr>
          <p:cNvSpPr>
            <a:spLocks noGrp="1"/>
          </p:cNvSpPr>
          <p:nvPr>
            <p:ph type="title" hasCustomPrompt="1"/>
          </p:nvPr>
        </p:nvSpPr>
        <p:spPr>
          <a:xfrm>
            <a:off x="1828800" y="1828800"/>
            <a:ext cx="20720304" cy="5687568"/>
          </a:xfrm>
        </p:spPr>
        <p:txBody>
          <a:bodyPr rtlCol="0" anchor="b" anchorCtr="0"/>
          <a:lstStyle>
            <a:lvl1pPr algn="ctr">
              <a:defRPr lang="de-DE" sz="9600" cap="none" baseline="0">
                <a:latin typeface="+mj-lt"/>
              </a:defRPr>
            </a:lvl1pPr>
          </a:lstStyle>
          <a:p>
            <a:pPr rtl="0"/>
            <a:r>
              <a:rPr lang="de-DE"/>
              <a:t>Titel durch Klicken hinzuzufügen</a:t>
            </a:r>
          </a:p>
        </p:txBody>
      </p:sp>
      <p:sp>
        <p:nvSpPr>
          <p:cNvPr id="32" name="Textplatzhalter 31">
            <a:extLst>
              <a:ext uri="{FF2B5EF4-FFF2-40B4-BE49-F238E27FC236}">
                <a16:creationId xmlns:a16="http://schemas.microsoft.com/office/drawing/2014/main" id="{ACAB76B7-8AE6-9FE8-3022-219618D5810C}"/>
              </a:ext>
            </a:extLst>
          </p:cNvPr>
          <p:cNvSpPr>
            <a:spLocks noGrp="1"/>
          </p:cNvSpPr>
          <p:nvPr>
            <p:ph type="body" sz="quarter" idx="13" hasCustomPrompt="1"/>
          </p:nvPr>
        </p:nvSpPr>
        <p:spPr>
          <a:xfrm>
            <a:off x="4082228" y="7651751"/>
            <a:ext cx="16219544" cy="5289550"/>
          </a:xfrm>
        </p:spPr>
        <p:txBody>
          <a:bodyPr rtlCol="0">
            <a:normAutofit/>
          </a:bodyPr>
          <a:lstStyle>
            <a:lvl1pPr marL="0" indent="0" algn="ctr">
              <a:lnSpc>
                <a:spcPct val="100000"/>
              </a:lnSpc>
              <a:spcBef>
                <a:spcPts val="0"/>
              </a:spcBef>
              <a:buNone/>
              <a:defRPr lang="de-DE" sz="4800" cap="all" baseline="0"/>
            </a:lvl1pPr>
          </a:lstStyle>
          <a:p>
            <a:pPr lvl="0" rtl="0"/>
            <a:r>
              <a:rPr lang="de-DE"/>
              <a:t>Klicken Sie, um Text hinzuzufügen.</a:t>
            </a:r>
          </a:p>
        </p:txBody>
      </p:sp>
    </p:spTree>
    <p:extLst>
      <p:ext uri="{BB962C8B-B14F-4D97-AF65-F5344CB8AC3E}">
        <p14:creationId xmlns:p14="http://schemas.microsoft.com/office/powerpoint/2010/main" val="864091566"/>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Photo">
  <p:cSld name="Title &amp; Photo">
    <p:spTree>
      <p:nvGrpSpPr>
        <p:cNvPr id="1" name="Shape 19"/>
        <p:cNvGrpSpPr/>
        <p:nvPr/>
      </p:nvGrpSpPr>
      <p:grpSpPr>
        <a:xfrm>
          <a:off x="0" y="0"/>
          <a:ext cx="0" cy="0"/>
          <a:chOff x="0" y="0"/>
          <a:chExt cx="0" cy="0"/>
        </a:xfrm>
      </p:grpSpPr>
      <p:sp>
        <p:nvSpPr>
          <p:cNvPr id="20" name="Google Shape;20;p13"/>
          <p:cNvSpPr>
            <a:spLocks noGrp="1"/>
          </p:cNvSpPr>
          <p:nvPr>
            <p:ph type="pic" idx="2"/>
          </p:nvPr>
        </p:nvSpPr>
        <p:spPr>
          <a:xfrm>
            <a:off x="-1155700" y="-1295400"/>
            <a:ext cx="26746200" cy="16018933"/>
          </a:xfrm>
          <a:prstGeom prst="rect">
            <a:avLst/>
          </a:prstGeom>
          <a:noFill/>
          <a:ln>
            <a:noFill/>
          </a:ln>
        </p:spPr>
      </p:sp>
      <p:sp>
        <p:nvSpPr>
          <p:cNvPr id="21" name="Google Shape;21;p13"/>
          <p:cNvSpPr txBox="1">
            <a:spLocks noGrp="1"/>
          </p:cNvSpPr>
          <p:nvPr>
            <p:ph type="title"/>
          </p:nvPr>
        </p:nvSpPr>
        <p:spPr>
          <a:xfrm>
            <a:off x="1206500" y="7124700"/>
            <a:ext cx="21971000" cy="4648200"/>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2" name="Google Shape;22;p13"/>
          <p:cNvSpPr txBox="1">
            <a:spLocks noGrp="1"/>
          </p:cNvSpPr>
          <p:nvPr>
            <p:ph type="body" idx="1"/>
          </p:nvPr>
        </p:nvSpPr>
        <p:spPr>
          <a:xfrm>
            <a:off x="1207690" y="1106137"/>
            <a:ext cx="21968621"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3" name="Google Shape;23;p13"/>
          <p:cNvSpPr txBox="1">
            <a:spLocks noGrp="1"/>
          </p:cNvSpPr>
          <p:nvPr>
            <p:ph type="body" idx="3"/>
          </p:nvPr>
        </p:nvSpPr>
        <p:spPr>
          <a:xfrm>
            <a:off x="1206500" y="11609910"/>
            <a:ext cx="21971000" cy="111695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4" name="Google Shape;24;p13"/>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mp; Photo Alt">
  <p:cSld name="Title &amp; Photo Alt">
    <p:spTree>
      <p:nvGrpSpPr>
        <p:cNvPr id="1" name="Shape 25"/>
        <p:cNvGrpSpPr/>
        <p:nvPr/>
      </p:nvGrpSpPr>
      <p:grpSpPr>
        <a:xfrm>
          <a:off x="0" y="0"/>
          <a:ext cx="0" cy="0"/>
          <a:chOff x="0" y="0"/>
          <a:chExt cx="0" cy="0"/>
        </a:xfrm>
      </p:grpSpPr>
      <p:sp>
        <p:nvSpPr>
          <p:cNvPr id="26" name="Google Shape;26;p14"/>
          <p:cNvSpPr>
            <a:spLocks noGrp="1"/>
          </p:cNvSpPr>
          <p:nvPr>
            <p:ph type="pic" idx="2"/>
          </p:nvPr>
        </p:nvSpPr>
        <p:spPr>
          <a:xfrm>
            <a:off x="10972800" y="-203200"/>
            <a:ext cx="12144837" cy="14135100"/>
          </a:xfrm>
          <a:prstGeom prst="rect">
            <a:avLst/>
          </a:prstGeom>
          <a:noFill/>
          <a:ln>
            <a:noFill/>
          </a:ln>
        </p:spPr>
      </p:sp>
      <p:sp>
        <p:nvSpPr>
          <p:cNvPr id="27" name="Google Shape;27;p14"/>
          <p:cNvSpPr txBox="1">
            <a:spLocks noGrp="1"/>
          </p:cNvSpPr>
          <p:nvPr>
            <p:ph type="title"/>
          </p:nvPr>
        </p:nvSpPr>
        <p:spPr>
          <a:xfrm>
            <a:off x="1206500" y="1270000"/>
            <a:ext cx="9779000" cy="5882273"/>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8" name="Google Shape;28;p14"/>
          <p:cNvSpPr txBox="1">
            <a:spLocks noGrp="1"/>
          </p:cNvSpPr>
          <p:nvPr>
            <p:ph type="body" idx="1"/>
          </p:nvPr>
        </p:nvSpPr>
        <p:spPr>
          <a:xfrm>
            <a:off x="1206500" y="7060576"/>
            <a:ext cx="9779000" cy="5385424"/>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9" name="Google Shape;29;p14"/>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mp; Bullets">
  <p:cSld name="Title &amp; Bullets">
    <p:spTree>
      <p:nvGrpSpPr>
        <p:cNvPr id="1" name="Shape 30"/>
        <p:cNvGrpSpPr/>
        <p:nvPr/>
      </p:nvGrpSpPr>
      <p:grpSpPr>
        <a:xfrm>
          <a:off x="0" y="0"/>
          <a:ext cx="0" cy="0"/>
          <a:chOff x="0" y="0"/>
          <a:chExt cx="0" cy="0"/>
        </a:xfrm>
      </p:grpSpPr>
      <p:sp>
        <p:nvSpPr>
          <p:cNvPr id="31" name="Google Shape;31;p15"/>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32" name="Google Shape;32;p15"/>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3" name="Google Shape;33;p15"/>
          <p:cNvSpPr txBox="1">
            <a:spLocks noGrp="1"/>
          </p:cNvSpPr>
          <p:nvPr>
            <p:ph type="body" idx="2"/>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4" name="Google Shape;34;p1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35"/>
        <p:cNvGrpSpPr/>
        <p:nvPr/>
      </p:nvGrpSpPr>
      <p:grpSpPr>
        <a:xfrm>
          <a:off x="0" y="0"/>
          <a:ext cx="0" cy="0"/>
          <a:chOff x="0" y="0"/>
          <a:chExt cx="0" cy="0"/>
        </a:xfrm>
      </p:grpSpPr>
      <p:sp>
        <p:nvSpPr>
          <p:cNvPr id="36" name="Google Shape;36;p16"/>
          <p:cNvSpPr txBox="1">
            <a:spLocks noGrp="1"/>
          </p:cNvSpPr>
          <p:nvPr>
            <p:ph type="body" idx="1"/>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7" name="Google Shape;37;p16"/>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Bullets &amp; Photo">
  <p:cSld name="Title, Bullets &amp; Photo">
    <p:spTree>
      <p:nvGrpSpPr>
        <p:cNvPr id="1" name="Shape 38"/>
        <p:cNvGrpSpPr/>
        <p:nvPr/>
      </p:nvGrpSpPr>
      <p:grpSpPr>
        <a:xfrm>
          <a:off x="0" y="0"/>
          <a:ext cx="0" cy="0"/>
          <a:chOff x="0" y="0"/>
          <a:chExt cx="0" cy="0"/>
        </a:xfrm>
      </p:grpSpPr>
      <p:sp>
        <p:nvSpPr>
          <p:cNvPr id="39" name="Google Shape;39;p17"/>
          <p:cNvSpPr txBox="1">
            <a:spLocks noGrp="1"/>
          </p:cNvSpPr>
          <p:nvPr>
            <p:ph type="body" idx="1"/>
          </p:nvPr>
        </p:nvSpPr>
        <p:spPr>
          <a:xfrm>
            <a:off x="1206500" y="2372962"/>
            <a:ext cx="9779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0" name="Google Shape;40;p17"/>
          <p:cNvSpPr txBox="1">
            <a:spLocks noGrp="1"/>
          </p:cNvSpPr>
          <p:nvPr>
            <p:ph type="body" idx="2"/>
          </p:nvPr>
        </p:nvSpPr>
        <p:spPr>
          <a:xfrm>
            <a:off x="1206500" y="4248504"/>
            <a:ext cx="9779000" cy="8256630"/>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1" name="Google Shape;41;p17"/>
          <p:cNvSpPr>
            <a:spLocks noGrp="1"/>
          </p:cNvSpPr>
          <p:nvPr>
            <p:ph type="pic" idx="3"/>
          </p:nvPr>
        </p:nvSpPr>
        <p:spPr>
          <a:xfrm>
            <a:off x="12192000" y="-407266"/>
            <a:ext cx="10916874" cy="14555832"/>
          </a:xfrm>
          <a:prstGeom prst="rect">
            <a:avLst/>
          </a:prstGeom>
          <a:noFill/>
          <a:ln>
            <a:noFill/>
          </a:ln>
        </p:spPr>
      </p:sp>
      <p:sp>
        <p:nvSpPr>
          <p:cNvPr id="42" name="Google Shape;42;p17"/>
          <p:cNvSpPr txBox="1">
            <a:spLocks noGrp="1"/>
          </p:cNvSpPr>
          <p:nvPr>
            <p:ph type="title"/>
          </p:nvPr>
        </p:nvSpPr>
        <p:spPr>
          <a:xfrm>
            <a:off x="1206500" y="1079500"/>
            <a:ext cx="9779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3" name="Google Shape;43;p17"/>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p:cSld name="Section">
    <p:spTree>
      <p:nvGrpSpPr>
        <p:cNvPr id="1" name="Shape 44"/>
        <p:cNvGrpSpPr/>
        <p:nvPr/>
      </p:nvGrpSpPr>
      <p:grpSpPr>
        <a:xfrm>
          <a:off x="0" y="0"/>
          <a:ext cx="0" cy="0"/>
          <a:chOff x="0" y="0"/>
          <a:chExt cx="0" cy="0"/>
        </a:xfrm>
      </p:grpSpPr>
      <p:sp>
        <p:nvSpPr>
          <p:cNvPr id="45" name="Google Shape;45;p18"/>
          <p:cNvSpPr txBox="1">
            <a:spLocks noGrp="1"/>
          </p:cNvSpPr>
          <p:nvPr>
            <p:ph type="title"/>
          </p:nvPr>
        </p:nvSpPr>
        <p:spPr>
          <a:xfrm>
            <a:off x="1206496" y="4533900"/>
            <a:ext cx="21971004" cy="4648200"/>
          </a:xfrm>
          <a:prstGeom prst="rect">
            <a:avLst/>
          </a:prstGeom>
          <a:noFill/>
          <a:ln>
            <a:noFill/>
          </a:ln>
        </p:spPr>
        <p:txBody>
          <a:bodyPr spcFirstLastPara="1" wrap="square" lIns="50800" tIns="50800" rIns="50800" bIns="50800" anchor="ctr" anchorCtr="0">
            <a:normAutofit/>
          </a:bodyPr>
          <a:lstStyle>
            <a:lvl1pPr lvl="0" algn="l">
              <a:lnSpc>
                <a:spcPct val="80000"/>
              </a:lnSpc>
              <a:spcBef>
                <a:spcPts val="0"/>
              </a:spcBef>
              <a:spcAft>
                <a:spcPts val="0"/>
              </a:spcAft>
              <a:buClr>
                <a:srgbClr val="000000"/>
              </a:buClr>
              <a:buSzPts val="11600"/>
              <a:buFont typeface="Helvetica Neue"/>
              <a:buNone/>
              <a:defRPr sz="11600" b="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6" name="Google Shape;46;p18"/>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7"/>
        <p:cNvGrpSpPr/>
        <p:nvPr/>
      </p:nvGrpSpPr>
      <p:grpSpPr>
        <a:xfrm>
          <a:off x="0" y="0"/>
          <a:ext cx="0" cy="0"/>
          <a:chOff x="0" y="0"/>
          <a:chExt cx="0" cy="0"/>
        </a:xfrm>
      </p:grpSpPr>
      <p:sp>
        <p:nvSpPr>
          <p:cNvPr id="48" name="Google Shape;48;p19"/>
          <p:cNvSpPr txBox="1">
            <a:spLocks noGrp="1"/>
          </p:cNvSpPr>
          <p:nvPr>
            <p:ph type="title"/>
          </p:nvPr>
        </p:nvSpPr>
        <p:spPr>
          <a:xfrm>
            <a:off x="1206500" y="1079500"/>
            <a:ext cx="21971000" cy="1434949"/>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9" name="Google Shape;49;p19"/>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0" name="Google Shape;50;p19"/>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51"/>
        <p:cNvGrpSpPr/>
        <p:nvPr/>
      </p:nvGrpSpPr>
      <p:grpSpPr>
        <a:xfrm>
          <a:off x="0" y="0"/>
          <a:ext cx="0" cy="0"/>
          <a:chOff x="0" y="0"/>
          <a:chExt cx="0" cy="0"/>
        </a:xfrm>
      </p:grpSpPr>
      <p:sp>
        <p:nvSpPr>
          <p:cNvPr id="52" name="Google Shape;52;p20"/>
          <p:cNvSpPr txBox="1">
            <a:spLocks noGrp="1"/>
          </p:cNvSpPr>
          <p:nvPr>
            <p:ph type="title"/>
          </p:nvPr>
        </p:nvSpPr>
        <p:spPr>
          <a:xfrm>
            <a:off x="1206500" y="1079500"/>
            <a:ext cx="21971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53" name="Google Shape;53;p20"/>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4" name="Google Shape;54;p20"/>
          <p:cNvSpPr txBox="1">
            <a:spLocks noGrp="1"/>
          </p:cNvSpPr>
          <p:nvPr>
            <p:ph type="body" idx="2"/>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1800"/>
              </a:spcBef>
              <a:spcAft>
                <a:spcPts val="0"/>
              </a:spcAft>
              <a:buClr>
                <a:srgbClr val="000000"/>
              </a:buClr>
              <a:buSzPts val="5500"/>
              <a:buFont typeface="Helvetica Neue"/>
              <a:buNone/>
              <a:defRPr sz="5500"/>
            </a:lvl1pPr>
            <a:lvl2pPr marL="914400" lvl="1" indent="-228600" algn="l">
              <a:lnSpc>
                <a:spcPct val="100000"/>
              </a:lnSpc>
              <a:spcBef>
                <a:spcPts val="1800"/>
              </a:spcBef>
              <a:spcAft>
                <a:spcPts val="0"/>
              </a:spcAft>
              <a:buClr>
                <a:srgbClr val="000000"/>
              </a:buClr>
              <a:buSzPts val="5500"/>
              <a:buFont typeface="Helvetica Neue"/>
              <a:buNone/>
              <a:defRPr sz="5500"/>
            </a:lvl2pPr>
            <a:lvl3pPr marL="1371600" lvl="2" indent="-228600" algn="l">
              <a:lnSpc>
                <a:spcPct val="100000"/>
              </a:lnSpc>
              <a:spcBef>
                <a:spcPts val="1800"/>
              </a:spcBef>
              <a:spcAft>
                <a:spcPts val="0"/>
              </a:spcAft>
              <a:buClr>
                <a:srgbClr val="000000"/>
              </a:buClr>
              <a:buSzPts val="5500"/>
              <a:buFont typeface="Helvetica Neue"/>
              <a:buNone/>
              <a:defRPr sz="5500"/>
            </a:lvl3pPr>
            <a:lvl4pPr marL="1828800" lvl="3" indent="-228600" algn="l">
              <a:lnSpc>
                <a:spcPct val="100000"/>
              </a:lnSpc>
              <a:spcBef>
                <a:spcPts val="1800"/>
              </a:spcBef>
              <a:spcAft>
                <a:spcPts val="0"/>
              </a:spcAft>
              <a:buClr>
                <a:srgbClr val="000000"/>
              </a:buClr>
              <a:buSzPts val="5500"/>
              <a:buFont typeface="Helvetica Neue"/>
              <a:buNone/>
              <a:defRPr sz="5500"/>
            </a:lvl4pPr>
            <a:lvl5pPr marL="2286000" lvl="4" indent="-228600" algn="l">
              <a:lnSpc>
                <a:spcPct val="100000"/>
              </a:lnSpc>
              <a:spcBef>
                <a:spcPts val="1800"/>
              </a:spcBef>
              <a:spcAft>
                <a:spcPts val="0"/>
              </a:spcAft>
              <a:buClr>
                <a:srgbClr val="000000"/>
              </a:buClr>
              <a:buSzPts val="5500"/>
              <a:buFont typeface="Helvetica Neue"/>
              <a:buNone/>
              <a:defRPr sz="5500"/>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5" name="Google Shape;55;p20"/>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marR="0" lvl="0"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1pPr>
            <a:lvl2pPr marR="0" lvl="1"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2pPr>
            <a:lvl3pPr marR="0" lvl="2"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3pPr>
            <a:lvl4pPr marR="0" lvl="3"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4pPr>
            <a:lvl5pPr marR="0" lvl="4"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5pPr>
            <a:lvl6pPr marR="0" lvl="5"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6pPr>
            <a:lvl7pPr marR="0" lvl="6"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7pPr>
            <a:lvl8pPr marR="0" lvl="7"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8pPr>
            <a:lvl9pPr marR="0" lvl="8"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9pPr>
          </a:lstStyle>
          <a:p>
            <a:endParaRPr dirty="0"/>
          </a:p>
        </p:txBody>
      </p:sp>
      <p:sp>
        <p:nvSpPr>
          <p:cNvPr id="7" name="Google Shape;7;p9"/>
          <p:cNvSpPr txBox="1">
            <a:spLocks noGrp="1"/>
          </p:cNvSpPr>
          <p:nvPr>
            <p:ph type="body" idx="1"/>
          </p:nvPr>
        </p:nvSpPr>
        <p:spPr>
          <a:xfrm>
            <a:off x="1200251" y="3813346"/>
            <a:ext cx="21971000" cy="8256012"/>
          </a:xfrm>
          <a:prstGeom prst="rect">
            <a:avLst/>
          </a:prstGeom>
          <a:noFill/>
          <a:ln>
            <a:noFill/>
          </a:ln>
        </p:spPr>
        <p:txBody>
          <a:bodyPr spcFirstLastPara="1" wrap="square" lIns="50800" tIns="50800" rIns="50800" bIns="50800" anchor="t" anchorCtr="0">
            <a:normAutofit/>
          </a:bodyPr>
          <a:lstStyle>
            <a:lvl1pPr marL="457200" marR="0" lvl="0"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L="914400" marR="0" lvl="1"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L="1371600" marR="0" lvl="2"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L="1828800" marR="0" lvl="3"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L="2286000" marR="0" lvl="4"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L="2743200" marR="0" lvl="5"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L="3200400" marR="0" lvl="6"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L="3657600" marR="0" lvl="7"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L="4114800" marR="0" lvl="8" indent="-60350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dirty="0"/>
          </a:p>
        </p:txBody>
      </p:sp>
      <p:sp>
        <p:nvSpPr>
          <p:cNvPr id="8" name="Google Shape;8;p9"/>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‹Nr.›</a:t>
            </a:fld>
            <a:endParaRPr/>
          </a:p>
        </p:txBody>
      </p:sp>
      <p:pic>
        <p:nvPicPr>
          <p:cNvPr id="2" name="Google Shape;81;p2" descr="Image">
            <a:extLst>
              <a:ext uri="{FF2B5EF4-FFF2-40B4-BE49-F238E27FC236}">
                <a16:creationId xmlns:a16="http://schemas.microsoft.com/office/drawing/2014/main" id="{E0B22C79-8DCC-DD2F-937B-B9B377B0238A}"/>
              </a:ext>
            </a:extLst>
          </p:cNvPr>
          <p:cNvPicPr preferRelativeResize="0"/>
          <p:nvPr userDrawn="1"/>
        </p:nvPicPr>
        <p:blipFill rotWithShape="1">
          <a:blip r:embed="rId20">
            <a:alphaModFix/>
          </a:blip>
          <a:srcRect/>
          <a:stretch/>
        </p:blipFill>
        <p:spPr>
          <a:xfrm>
            <a:off x="1275" y="3813346"/>
            <a:ext cx="242982" cy="6089309"/>
          </a:xfrm>
          <a:prstGeom prst="rect">
            <a:avLst/>
          </a:prstGeom>
          <a:noFill/>
          <a:ln>
            <a:noFill/>
          </a:ln>
        </p:spPr>
      </p:pic>
      <p:pic>
        <p:nvPicPr>
          <p:cNvPr id="3" name="Google Shape;80;p2" descr="Image">
            <a:extLst>
              <a:ext uri="{FF2B5EF4-FFF2-40B4-BE49-F238E27FC236}">
                <a16:creationId xmlns:a16="http://schemas.microsoft.com/office/drawing/2014/main" id="{13573919-58C5-79C4-733C-EA5E8A35F9BB}"/>
              </a:ext>
            </a:extLst>
          </p:cNvPr>
          <p:cNvPicPr preferRelativeResize="0"/>
          <p:nvPr userDrawn="1"/>
        </p:nvPicPr>
        <p:blipFill rotWithShape="1">
          <a:blip r:embed="rId20">
            <a:alphaModFix/>
          </a:blip>
          <a:srcRect/>
          <a:stretch/>
        </p:blipFill>
        <p:spPr>
          <a:xfrm>
            <a:off x="24143977" y="3813346"/>
            <a:ext cx="242982" cy="608930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6" r:id="rId10"/>
    <p:sldLayoutId id="2147483660" r:id="rId11"/>
    <p:sldLayoutId id="2147483661" r:id="rId12"/>
    <p:sldLayoutId id="2147483662" r:id="rId13"/>
    <p:sldLayoutId id="2147483663" r:id="rId14"/>
    <p:sldLayoutId id="2147483664" r:id="rId15"/>
    <p:sldLayoutId id="2147483665" r:id="rId16"/>
    <p:sldLayoutId id="2147483671" r:id="rId17"/>
    <p:sldLayoutId id="214748367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drive.google.com/file/d/12zfQQWqXtf2DAaqbxza-Rl71iT9hXIRe/edit" TargetMode="External"/><Relationship Id="rId7" Type="http://schemas.openxmlformats.org/officeDocument/2006/relationships/image" Target="../media/image5.png"/><Relationship Id="rId2" Type="http://schemas.openxmlformats.org/officeDocument/2006/relationships/hyperlink" Target="http://www.innerdevelopmentgoals.org/"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0.svg"/><Relationship Id="rId11" Type="http://schemas.openxmlformats.org/officeDocument/2006/relationships/hyperlink" Target="oder%20https:/drive.google.com/file/d/12zfQQWqXtf2DAaqbxza-Rl71iT9hXIRe/edit" TargetMode="External"/><Relationship Id="rId5" Type="http://schemas.openxmlformats.org/officeDocument/2006/relationships/image" Target="../media/image9.png"/><Relationship Id="rId10" Type="http://schemas.openxmlformats.org/officeDocument/2006/relationships/hyperlink" Target="http://www.innerdevelopmentgoals.org/" TargetMode="External"/><Relationship Id="rId4" Type="http://schemas.openxmlformats.org/officeDocument/2006/relationships/image" Target="../media/image8.svg"/><Relationship Id="rId9" Type="http://schemas.openxmlformats.org/officeDocument/2006/relationships/hyperlink" Target="https://www.linkedin.com/groups/14159765/" TargetMode="External"/><Relationship Id="rId14" Type="http://schemas.openxmlformats.org/officeDocument/2006/relationships/image" Target="../media/image15.svg"/></Relationships>
</file>

<file path=ppt/slides/_rels/slide2.xml.rels><?xml version="1.0" encoding="UTF-8" standalone="yes"?>
<Relationships xmlns="http://schemas.openxmlformats.org/package/2006/relationships"><Relationship Id="rId8" Type="http://schemas.openxmlformats.org/officeDocument/2006/relationships/hyperlink" Target="http://www.innerdevelopmentgoals.org/"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s://drive.google.com/file/d/12zfQQWqXtf2DAaqbxza-Rl71iT9hXIRe/edit"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innerdevelopmentgoals.org/"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s://drive.google.com/file/d/12zfQQWqXtf2DAaqbxza-Rl71iT9hXIRe/edi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7D51D-7971-AE89-63C6-5EE8CD29D891}"/>
              </a:ext>
            </a:extLst>
          </p:cNvPr>
          <p:cNvSpPr>
            <a:spLocks noGrp="1"/>
          </p:cNvSpPr>
          <p:nvPr>
            <p:ph type="title"/>
          </p:nvPr>
        </p:nvSpPr>
        <p:spPr>
          <a:xfrm>
            <a:off x="1206498" y="4268683"/>
            <a:ext cx="21971004" cy="4648200"/>
          </a:xfrm>
        </p:spPr>
        <p:txBody>
          <a:bodyPr>
            <a:noAutofit/>
          </a:bodyPr>
          <a:lstStyle/>
          <a:p>
            <a:br>
              <a:rPr lang="de-DE" sz="6400" dirty="0">
                <a:latin typeface="Helvetica Neue" panose="02000503000000020004" pitchFamily="2" charset="0"/>
                <a:ea typeface="Helvetica Neue" panose="02000503000000020004" pitchFamily="2" charset="0"/>
                <a:cs typeface="Helvetica Neue" panose="02000503000000020004" pitchFamily="2" charset="0"/>
              </a:rPr>
            </a:br>
            <a:r>
              <a:rPr lang="de-DE" sz="6400" b="1" u="sng"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Cases</a:t>
            </a:r>
            <a:br>
              <a:rPr lang="de-DE" sz="6400" b="1"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br>
              <a:rPr lang="de-DE" sz="6400" b="1"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r>
              <a:rPr lang="de-DE" sz="6400" b="1"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P</a:t>
            </a:r>
            <a: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t>ragmatische Ansätze zur Einführung der </a:t>
            </a:r>
            <a:r>
              <a:rPr lang="de-DE" sz="6400" b="1" dirty="0" err="1">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t>Inner</a:t>
            </a:r>
            <a: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t> Development Goals:</a:t>
            </a:r>
            <a:b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br>
            <a:b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br>
            <a: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t>Erfahrungsberichte aus 5 IDG-Partnerunternehmen</a:t>
            </a:r>
            <a:endParaRPr lang="de-DE" sz="64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 name="Textfeld 3">
            <a:extLst>
              <a:ext uri="{FF2B5EF4-FFF2-40B4-BE49-F238E27FC236}">
                <a16:creationId xmlns:a16="http://schemas.microsoft.com/office/drawing/2014/main" id="{01A09D0C-732D-BB79-99E8-39624A335C38}"/>
              </a:ext>
            </a:extLst>
          </p:cNvPr>
          <p:cNvSpPr txBox="1"/>
          <p:nvPr/>
        </p:nvSpPr>
        <p:spPr>
          <a:xfrm>
            <a:off x="1355354" y="13014251"/>
            <a:ext cx="12611145" cy="369332"/>
          </a:xfrm>
          <a:prstGeom prst="rect">
            <a:avLst/>
          </a:prstGeom>
          <a:noFill/>
        </p:spPr>
        <p:txBody>
          <a:bodyPr wrap="none" rtlCol="0">
            <a:spAutoFit/>
          </a:bodyPr>
          <a:lstStyle/>
          <a:p>
            <a:r>
              <a:rPr lang="de-DE" sz="1800" dirty="0"/>
              <a:t>Quelle: </a:t>
            </a:r>
            <a:r>
              <a:rPr lang="de-DE" sz="1800" dirty="0">
                <a:hlinkClick r:id="rId2"/>
              </a:rPr>
              <a:t>www.innerdevelopmentgoals.org</a:t>
            </a:r>
            <a:r>
              <a:rPr lang="de-DE" sz="1800" dirty="0"/>
              <a:t> oder </a:t>
            </a:r>
            <a:r>
              <a:rPr lang="de-DE" sz="1800" dirty="0">
                <a:hlinkClick r:id="rId3"/>
              </a:rPr>
              <a:t>https://drive.google.com/file/d/12zfQQWqXtf2DAaqbxza-Rl71iT9hXIRe/edit</a:t>
            </a:r>
            <a:r>
              <a:rPr lang="de-DE" sz="1800" dirty="0"/>
              <a:t> </a:t>
            </a:r>
          </a:p>
        </p:txBody>
      </p:sp>
      <p:pic>
        <p:nvPicPr>
          <p:cNvPr id="5" name="Grafik 4">
            <a:extLst>
              <a:ext uri="{FF2B5EF4-FFF2-40B4-BE49-F238E27FC236}">
                <a16:creationId xmlns:a16="http://schemas.microsoft.com/office/drawing/2014/main" id="{69492648-CC4C-32FD-911A-E873939D9E71}"/>
              </a:ext>
            </a:extLst>
          </p:cNvPr>
          <p:cNvPicPr>
            <a:picLocks noChangeAspect="1"/>
          </p:cNvPicPr>
          <p:nvPr/>
        </p:nvPicPr>
        <p:blipFill>
          <a:blip r:embed="rId4"/>
          <a:stretch>
            <a:fillRect/>
          </a:stretch>
        </p:blipFill>
        <p:spPr>
          <a:xfrm>
            <a:off x="6103036" y="4725900"/>
            <a:ext cx="1339256" cy="575717"/>
          </a:xfrm>
          <a:prstGeom prst="rect">
            <a:avLst/>
          </a:prstGeom>
        </p:spPr>
      </p:pic>
      <p:pic>
        <p:nvPicPr>
          <p:cNvPr id="6" name="Grafik 5">
            <a:extLst>
              <a:ext uri="{FF2B5EF4-FFF2-40B4-BE49-F238E27FC236}">
                <a16:creationId xmlns:a16="http://schemas.microsoft.com/office/drawing/2014/main" id="{7E03F2AD-36F6-1226-CE44-193187D9D095}"/>
              </a:ext>
            </a:extLst>
          </p:cNvPr>
          <p:cNvPicPr>
            <a:picLocks noChangeAspect="1"/>
          </p:cNvPicPr>
          <p:nvPr/>
        </p:nvPicPr>
        <p:blipFill>
          <a:blip r:embed="rId5"/>
          <a:stretch>
            <a:fillRect/>
          </a:stretch>
        </p:blipFill>
        <p:spPr>
          <a:xfrm>
            <a:off x="10481073" y="4725899"/>
            <a:ext cx="1662585" cy="575717"/>
          </a:xfrm>
          <a:prstGeom prst="rect">
            <a:avLst/>
          </a:prstGeom>
        </p:spPr>
      </p:pic>
      <p:pic>
        <p:nvPicPr>
          <p:cNvPr id="7" name="Grafik 6">
            <a:extLst>
              <a:ext uri="{FF2B5EF4-FFF2-40B4-BE49-F238E27FC236}">
                <a16:creationId xmlns:a16="http://schemas.microsoft.com/office/drawing/2014/main" id="{AD1D164B-FCC7-CA4D-B2E7-E21FF3446FEA}"/>
              </a:ext>
            </a:extLst>
          </p:cNvPr>
          <p:cNvPicPr>
            <a:picLocks noChangeAspect="1"/>
          </p:cNvPicPr>
          <p:nvPr/>
        </p:nvPicPr>
        <p:blipFill>
          <a:blip r:embed="rId6"/>
          <a:stretch>
            <a:fillRect/>
          </a:stretch>
        </p:blipFill>
        <p:spPr>
          <a:xfrm>
            <a:off x="8431750" y="4501059"/>
            <a:ext cx="1059865" cy="1025398"/>
          </a:xfrm>
          <a:prstGeom prst="rect">
            <a:avLst/>
          </a:prstGeom>
        </p:spPr>
      </p:pic>
      <p:pic>
        <p:nvPicPr>
          <p:cNvPr id="8" name="Grafik 7">
            <a:extLst>
              <a:ext uri="{FF2B5EF4-FFF2-40B4-BE49-F238E27FC236}">
                <a16:creationId xmlns:a16="http://schemas.microsoft.com/office/drawing/2014/main" id="{881EFA10-0DD8-C42B-C92E-9118C36307AC}"/>
              </a:ext>
            </a:extLst>
          </p:cNvPr>
          <p:cNvPicPr>
            <a:picLocks noChangeAspect="1"/>
          </p:cNvPicPr>
          <p:nvPr/>
        </p:nvPicPr>
        <p:blipFill>
          <a:blip r:embed="rId7"/>
          <a:stretch>
            <a:fillRect/>
          </a:stretch>
        </p:blipFill>
        <p:spPr>
          <a:xfrm>
            <a:off x="13133116" y="4791910"/>
            <a:ext cx="2176215" cy="443694"/>
          </a:xfrm>
          <a:prstGeom prst="rect">
            <a:avLst/>
          </a:prstGeom>
        </p:spPr>
      </p:pic>
      <p:pic>
        <p:nvPicPr>
          <p:cNvPr id="9" name="Grafik 8">
            <a:extLst>
              <a:ext uri="{FF2B5EF4-FFF2-40B4-BE49-F238E27FC236}">
                <a16:creationId xmlns:a16="http://schemas.microsoft.com/office/drawing/2014/main" id="{36C57A3A-C97D-A6D2-5907-B6A849A8E476}"/>
              </a:ext>
            </a:extLst>
          </p:cNvPr>
          <p:cNvPicPr>
            <a:picLocks noChangeAspect="1"/>
          </p:cNvPicPr>
          <p:nvPr/>
        </p:nvPicPr>
        <p:blipFill>
          <a:blip r:embed="rId8"/>
          <a:stretch>
            <a:fillRect/>
          </a:stretch>
        </p:blipFill>
        <p:spPr>
          <a:xfrm>
            <a:off x="16298789" y="4487987"/>
            <a:ext cx="1249287" cy="1038470"/>
          </a:xfrm>
          <a:prstGeom prst="rect">
            <a:avLst/>
          </a:prstGeom>
        </p:spPr>
      </p:pic>
    </p:spTree>
    <p:extLst>
      <p:ext uri="{BB962C8B-B14F-4D97-AF65-F5344CB8AC3E}">
        <p14:creationId xmlns:p14="http://schemas.microsoft.com/office/powerpoint/2010/main" val="967608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4: </a:t>
            </a:r>
            <a:r>
              <a:rPr lang="de-DE" sz="7100" dirty="0" err="1">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Icebug</a:t>
            </a:r>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 - 100-Tage-Zyklen zur  schrittweisen Einführung I</a:t>
            </a:r>
            <a:br>
              <a:rPr lang="de-DE" b="1" dirty="0">
                <a:solidFill>
                  <a:srgbClr val="0E0E0E"/>
                </a:solidFill>
                <a:effectLst/>
                <a:latin typeface=".SF NS"/>
              </a:rPr>
            </a:br>
            <a:br>
              <a:rPr lang="de-DE" b="1" dirty="0">
                <a:solidFill>
                  <a:srgbClr val="0E0E0E"/>
                </a:solidFill>
                <a:effectLst/>
                <a:latin typeface=".SF NS"/>
              </a:rPr>
            </a:br>
            <a:endParaRPr lang="de-DE" dirty="0"/>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759407"/>
            <a:ext cx="20058616" cy="6504345"/>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Verantwortliche Person: Erik Nilsson, Chief Executive Officer (CEO)</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Motivation für IDG:</a:t>
            </a:r>
          </a:p>
          <a:p>
            <a:pPr>
              <a:lnSpc>
                <a:spcPct val="100000"/>
              </a:lnSpc>
              <a:spcBef>
                <a:spcPts val="0"/>
              </a:spcBef>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Icebug</a:t>
            </a:r>
            <a:r>
              <a:rPr lang="de-DE" sz="3200" dirty="0">
                <a:latin typeface="Helvetica Neue" panose="02000503000000020004" pitchFamily="2" charset="0"/>
                <a:ea typeface="Helvetica Neue" panose="02000503000000020004" pitchFamily="2" charset="0"/>
                <a:cs typeface="Helvetica Neue" panose="02000503000000020004" pitchFamily="2" charset="0"/>
              </a:rPr>
              <a:t> strebte kontinuierliche Verbesserung und nachhaltige Entwicklung in kleinen, fokussierten Schritten an. „Wir wollten den Wandel nicht überstürzen, sondern in nachhaltigen, überschaubaren Schritten vorantreiben.“ Visualisierung: Langfristige Strategie vs. kurzfristige Erfolge.</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Implementierung: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Umsetzung der IDG in 100-Tage-Zyklen, wobei jede Periode auf die Entwicklung spezifischer Fähigkeiten fokussiert ist. „Diese Methode half uns, den Fokus zu behalten und kontinuierlich kleine Erfolge zu feiern.“ Visualisierung: Zeitplan und Ziele für 100-Tage-Zyklen.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3" name="Grafik 2">
            <a:extLst>
              <a:ext uri="{FF2B5EF4-FFF2-40B4-BE49-F238E27FC236}">
                <a16:creationId xmlns:a16="http://schemas.microsoft.com/office/drawing/2014/main" id="{5B00513E-2BD7-3049-2563-24C929E3C620}"/>
              </a:ext>
            </a:extLst>
          </p:cNvPr>
          <p:cNvPicPr>
            <a:picLocks noChangeAspect="1"/>
          </p:cNvPicPr>
          <p:nvPr/>
        </p:nvPicPr>
        <p:blipFill>
          <a:blip r:embed="rId3"/>
          <a:stretch>
            <a:fillRect/>
          </a:stretch>
        </p:blipFill>
        <p:spPr>
          <a:xfrm>
            <a:off x="20861426" y="1079499"/>
            <a:ext cx="2316074" cy="472209"/>
          </a:xfrm>
          <a:prstGeom prst="rect">
            <a:avLst/>
          </a:prstGeom>
        </p:spPr>
      </p:pic>
    </p:spTree>
    <p:extLst>
      <p:ext uri="{BB962C8B-B14F-4D97-AF65-F5344CB8AC3E}">
        <p14:creationId xmlns:p14="http://schemas.microsoft.com/office/powerpoint/2010/main" val="1166332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4: </a:t>
            </a:r>
            <a:r>
              <a:rPr lang="de-DE" sz="7100" dirty="0" err="1">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Icebug</a:t>
            </a:r>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 - 100-Tage-Zyklen zur  schrittweisen Einführung II</a:t>
            </a:r>
            <a:br>
              <a:rPr lang="de-DE" b="1" dirty="0">
                <a:solidFill>
                  <a:srgbClr val="0E0E0E"/>
                </a:solidFill>
                <a:effectLst/>
                <a:latin typeface=".SF NS"/>
              </a:rPr>
            </a:br>
            <a:br>
              <a:rPr lang="de-DE" b="1" dirty="0">
                <a:solidFill>
                  <a:srgbClr val="0E0E0E"/>
                </a:solidFill>
                <a:effectLst/>
                <a:latin typeface=".SF NS"/>
              </a:rPr>
            </a:br>
            <a:endParaRPr lang="de-DE" dirty="0"/>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695611"/>
            <a:ext cx="20037351" cy="7489230"/>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Herausforderungen und Lösungen: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Sicherstellung, dass die Zyklen kontinuierlich und effektiv durchgeführt werden. Aufrechterhaltung der Motivation und des Engagements über mehrere Zyklen hinweg. Lösungsansatz: Regelmäßige Feedback-Sessions und Anpassungen der Ziele je nach Fortschritt. „Die Flexibilität, Ziele anzupassen, war entscheidend für den langfristigen Erfolg.“ Visualisierung: Feedback-Schleifen und Anpassung der Zyklen.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Learnings</a:t>
            </a:r>
            <a:r>
              <a:rPr lang="de-DE" sz="3200" dirty="0">
                <a:latin typeface="Helvetica Neue" panose="02000503000000020004" pitchFamily="2" charset="0"/>
                <a:ea typeface="Helvetica Neue" panose="02000503000000020004" pitchFamily="2" charset="0"/>
                <a:cs typeface="Helvetica Neue" panose="02000503000000020004" pitchFamily="2" charset="0"/>
              </a:rPr>
              <a:t> und Empfehlungen: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Schrittweise Einführung ermöglicht nachhaltige Veränderung. Fokussierte Zyklen erleichtern die Konzentration auf spezifische Ziele und deren Erreichung. Empfehlungen: Nutzen Sie kurze, fokussierte Zyklen, um kontinuierliche Fortschritte zu erzielen. „Die kleinen, aber stetigen Fortschritte haben uns geholfen, das Vertrauen in den Wandel zu stärken.“ Visualisierung: Erfolgsdiagramm mit kleinen Schritten und kumulativem Wachstum.</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3" name="Grafik 2">
            <a:extLst>
              <a:ext uri="{FF2B5EF4-FFF2-40B4-BE49-F238E27FC236}">
                <a16:creationId xmlns:a16="http://schemas.microsoft.com/office/drawing/2014/main" id="{97401836-544F-499B-F7E5-634FAAC8E224}"/>
              </a:ext>
            </a:extLst>
          </p:cNvPr>
          <p:cNvPicPr>
            <a:picLocks noChangeAspect="1"/>
          </p:cNvPicPr>
          <p:nvPr/>
        </p:nvPicPr>
        <p:blipFill>
          <a:blip r:embed="rId3"/>
          <a:stretch>
            <a:fillRect/>
          </a:stretch>
        </p:blipFill>
        <p:spPr>
          <a:xfrm>
            <a:off x="20861426" y="1079499"/>
            <a:ext cx="2316074" cy="472209"/>
          </a:xfrm>
          <a:prstGeom prst="rect">
            <a:avLst/>
          </a:prstGeom>
        </p:spPr>
      </p:pic>
    </p:spTree>
    <p:extLst>
      <p:ext uri="{BB962C8B-B14F-4D97-AF65-F5344CB8AC3E}">
        <p14:creationId xmlns:p14="http://schemas.microsoft.com/office/powerpoint/2010/main" val="1202060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5: Ericsson - Systemisches Denken und Innovationskraft I</a:t>
            </a:r>
            <a:br>
              <a:rPr lang="de-DE" dirty="0">
                <a:solidFill>
                  <a:srgbClr val="0E0E0E"/>
                </a:solidFill>
                <a:effectLst/>
                <a:latin typeface=".SF NS"/>
              </a:rPr>
            </a:br>
            <a:br>
              <a:rPr lang="de-DE" b="1" dirty="0">
                <a:solidFill>
                  <a:srgbClr val="0E0E0E"/>
                </a:solidFill>
                <a:effectLst/>
                <a:latin typeface=".SF NS"/>
              </a:rPr>
            </a:br>
            <a:br>
              <a:rPr lang="de-DE" b="1" dirty="0">
                <a:solidFill>
                  <a:srgbClr val="0E0E0E"/>
                </a:solidFill>
                <a:effectLst/>
                <a:latin typeface=".SF NS"/>
              </a:rPr>
            </a:br>
            <a:endParaRPr lang="de-DE" dirty="0"/>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823202"/>
            <a:ext cx="20122412" cy="7489230"/>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Motivation für IDG: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Ericsson wollte systemisches Denken und Innovationsfähigkeit fördern, um in einer dynamischen Branche wettbewerbsfähig zu bleiben. „Systemisches Denken hilft uns, die Komplexität unserer Branche besser zu verstehen und darauf zu reagieren.“ Visualisierung: Herausforderung der Branche und Rolle des systemischen Denkens.</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Implementierung: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Fokus auf die Entwicklung von systemischem Denken bei Führungskräften und deren Teams. Integration der IDG in bestehende Innovationsprozesse. „Unsere Innovationsfähigkeit hängt direkt davon ab, wie gut wir systemisch denken und handeln können.“ Visualisierung: Systemische Innovationsprozesse bei Ericsson.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3" name="Grafik 2">
            <a:extLst>
              <a:ext uri="{FF2B5EF4-FFF2-40B4-BE49-F238E27FC236}">
                <a16:creationId xmlns:a16="http://schemas.microsoft.com/office/drawing/2014/main" id="{FAD23D23-77BD-2AB7-9597-F0C1E02667C2}"/>
              </a:ext>
            </a:extLst>
          </p:cNvPr>
          <p:cNvPicPr>
            <a:picLocks noChangeAspect="1"/>
          </p:cNvPicPr>
          <p:nvPr/>
        </p:nvPicPr>
        <p:blipFill>
          <a:blip r:embed="rId3"/>
          <a:stretch>
            <a:fillRect/>
          </a:stretch>
        </p:blipFill>
        <p:spPr>
          <a:xfrm>
            <a:off x="21928213" y="1079500"/>
            <a:ext cx="1249287" cy="1038470"/>
          </a:xfrm>
          <a:prstGeom prst="rect">
            <a:avLst/>
          </a:prstGeom>
        </p:spPr>
      </p:pic>
    </p:spTree>
    <p:extLst>
      <p:ext uri="{BB962C8B-B14F-4D97-AF65-F5344CB8AC3E}">
        <p14:creationId xmlns:p14="http://schemas.microsoft.com/office/powerpoint/2010/main" val="3945724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5: Ericsson - Systemisches Denken und Innovationskraft II</a:t>
            </a:r>
            <a:br>
              <a:rPr lang="de-DE" dirty="0">
                <a:solidFill>
                  <a:srgbClr val="0E0E0E"/>
                </a:solidFill>
                <a:effectLst/>
                <a:latin typeface=".SF NS"/>
              </a:rPr>
            </a:br>
            <a:br>
              <a:rPr lang="de-DE" b="1" dirty="0">
                <a:solidFill>
                  <a:srgbClr val="0E0E0E"/>
                </a:solidFill>
                <a:effectLst/>
                <a:latin typeface=".SF NS"/>
              </a:rPr>
            </a:br>
            <a:br>
              <a:rPr lang="de-DE" b="1" dirty="0">
                <a:solidFill>
                  <a:srgbClr val="0E0E0E"/>
                </a:solidFill>
                <a:effectLst/>
                <a:latin typeface=".SF NS"/>
              </a:rPr>
            </a:br>
            <a:endParaRPr lang="de-DE" dirty="0"/>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823202"/>
            <a:ext cx="19824700" cy="11428770"/>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Herausforderungen und Lösungen: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Sicherstellung, dass systemisches Denken nicht nur ein theoretisches Konzept bleibt, sondern im Alltag angewendet wird. Integration der IDG in die schnelle und sich ständig ändernde Technologiebranche. Lösungsansatz: Regelmäßige Praxis-Workshops und Real-Life-Cases, um systemisches Denken zu vertiefen. „Es war wichtig, dass unsere Teams das Systemdenken direkt in ihren Projekten anwenden konnten.“ </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Learnings</a:t>
            </a:r>
            <a:r>
              <a:rPr lang="de-DE" sz="3200" dirty="0">
                <a:latin typeface="Helvetica Neue" panose="02000503000000020004" pitchFamily="2" charset="0"/>
                <a:ea typeface="Helvetica Neue" panose="02000503000000020004" pitchFamily="2" charset="0"/>
                <a:cs typeface="Helvetica Neue" panose="02000503000000020004" pitchFamily="2" charset="0"/>
              </a:rPr>
              <a:t> und Empfehlungen: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Systemisches Denken unterstützt langfristige Innovationskraft und Anpassungsfähigkeit. Die Verankerung von IDG in Innovationsprozesse hilft, langfristige Erfolge sicherzustellen. Fördern Sie systemisches Denken als Grundlage für Innovation und Anpassungsfähigkeit. „Systemisches Denken ist der Schlüssel, um in einer sich schnell verändernden Welt innovativ und erfolgreich zu bleiben.“ </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3" name="Grafik 2">
            <a:extLst>
              <a:ext uri="{FF2B5EF4-FFF2-40B4-BE49-F238E27FC236}">
                <a16:creationId xmlns:a16="http://schemas.microsoft.com/office/drawing/2014/main" id="{4CAEA528-36A0-E007-1F53-CA31E460B429}"/>
              </a:ext>
            </a:extLst>
          </p:cNvPr>
          <p:cNvPicPr>
            <a:picLocks noChangeAspect="1"/>
          </p:cNvPicPr>
          <p:nvPr/>
        </p:nvPicPr>
        <p:blipFill>
          <a:blip r:embed="rId3"/>
          <a:stretch>
            <a:fillRect/>
          </a:stretch>
        </p:blipFill>
        <p:spPr>
          <a:xfrm>
            <a:off x="21928213" y="1079500"/>
            <a:ext cx="1249287" cy="1038470"/>
          </a:xfrm>
          <a:prstGeom prst="rect">
            <a:avLst/>
          </a:prstGeom>
        </p:spPr>
      </p:pic>
    </p:spTree>
    <p:extLst>
      <p:ext uri="{BB962C8B-B14F-4D97-AF65-F5344CB8AC3E}">
        <p14:creationId xmlns:p14="http://schemas.microsoft.com/office/powerpoint/2010/main" val="372753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1">
            <a:extLst>
              <a:ext uri="{FF2B5EF4-FFF2-40B4-BE49-F238E27FC236}">
                <a16:creationId xmlns:a16="http://schemas.microsoft.com/office/drawing/2014/main" id="{E33D2FEE-9C85-7A0B-CD11-9F6B2361F8E5}"/>
              </a:ext>
            </a:extLst>
          </p:cNvPr>
          <p:cNvSpPr/>
          <p:nvPr/>
        </p:nvSpPr>
        <p:spPr>
          <a:xfrm>
            <a:off x="15625015" y="4084420"/>
            <a:ext cx="2856786" cy="2856786"/>
          </a:xfrm>
          <a:prstGeom prst="ellipse">
            <a:avLst/>
          </a:prstGeom>
          <a:solidFill>
            <a:srgbClr val="B9D5B1"/>
          </a:solidFill>
        </p:spPr>
      </p:sp>
      <p:sp>
        <p:nvSpPr>
          <p:cNvPr id="3" name="Object 2"/>
          <p:cNvSpPr/>
          <p:nvPr/>
        </p:nvSpPr>
        <p:spPr>
          <a:xfrm>
            <a:off x="1246909" y="1313661"/>
            <a:ext cx="23130995" cy="952262"/>
          </a:xfrm>
          <a:prstGeom prst="rect">
            <a:avLst/>
          </a:prstGeom>
          <a:noFill/>
          <a:ln>
            <a:noFill/>
          </a:ln>
        </p:spPr>
        <p:txBody>
          <a:bodyPr spcFirstLastPara="1" wrap="square" lIns="50800" tIns="50800" rIns="50800" bIns="50800" rtlCol="0" anchor="b" anchorCtr="0">
            <a:normAutofit/>
          </a:bodyPr>
          <a:lstStyle/>
          <a:p>
            <a:pPr>
              <a:lnSpc>
                <a:spcPct val="80000"/>
              </a:lnSpc>
              <a:buSzPts val="8500"/>
            </a:pPr>
            <a:r>
              <a:rPr lang="en-US" sz="6400" b="1" dirty="0" err="1">
                <a:latin typeface="Helvetica Neue"/>
                <a:ea typeface="Helvetica Neue"/>
                <a:cs typeface="Helvetica Neue"/>
                <a:sym typeface="Helvetica Neue"/>
              </a:rPr>
              <a:t>Werde</a:t>
            </a:r>
            <a:r>
              <a:rPr lang="en-US" sz="6400" b="1" dirty="0">
                <a:latin typeface="Helvetica Neue"/>
                <a:ea typeface="Helvetica Neue"/>
                <a:cs typeface="Helvetica Neue"/>
                <a:sym typeface="Helvetica Neue"/>
              </a:rPr>
              <a:t> </a:t>
            </a:r>
            <a:r>
              <a:rPr lang="en-US" sz="6400" b="1" dirty="0" err="1">
                <a:latin typeface="Helvetica Neue"/>
                <a:ea typeface="Helvetica Neue"/>
                <a:cs typeface="Helvetica Neue"/>
                <a:sym typeface="Helvetica Neue"/>
              </a:rPr>
              <a:t>jetzt</a:t>
            </a:r>
            <a:r>
              <a:rPr lang="en-US" sz="6400" b="1" dirty="0">
                <a:latin typeface="Helvetica Neue"/>
                <a:ea typeface="Helvetica Neue"/>
                <a:cs typeface="Helvetica Neue"/>
                <a:sym typeface="Helvetica Neue"/>
              </a:rPr>
              <a:t> </a:t>
            </a:r>
            <a:r>
              <a:rPr lang="en-US" sz="6400" b="1" dirty="0" err="1">
                <a:latin typeface="Helvetica Neue"/>
                <a:ea typeface="Helvetica Neue"/>
                <a:cs typeface="Helvetica Neue"/>
                <a:sym typeface="Helvetica Neue"/>
              </a:rPr>
              <a:t>aktiv</a:t>
            </a:r>
            <a:r>
              <a:rPr lang="en-US" sz="6400" b="1" dirty="0">
                <a:latin typeface="Helvetica Neue"/>
                <a:ea typeface="Helvetica Neue"/>
                <a:cs typeface="Helvetica Neue"/>
                <a:sym typeface="Helvetica Neue"/>
              </a:rPr>
              <a:t>!</a:t>
            </a:r>
          </a:p>
        </p:txBody>
      </p:sp>
      <p:sp>
        <p:nvSpPr>
          <p:cNvPr id="4" name="Object 3"/>
          <p:cNvSpPr/>
          <p:nvPr/>
        </p:nvSpPr>
        <p:spPr>
          <a:xfrm>
            <a:off x="1677399" y="4083777"/>
            <a:ext cx="2856786" cy="2856786"/>
          </a:xfrm>
          <a:prstGeom prst="ellipse">
            <a:avLst/>
          </a:prstGeom>
          <a:solidFill>
            <a:srgbClr val="B9D5B1"/>
          </a:solidFill>
        </p:spPr>
      </p:sp>
      <p:pic>
        <p:nvPicPr>
          <p:cNvPr id="5" name="Object 4"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61312" y="4834720"/>
            <a:ext cx="971308" cy="1276030"/>
          </a:xfrm>
          <a:prstGeom prst="rect">
            <a:avLst/>
          </a:prstGeom>
        </p:spPr>
      </p:pic>
      <p:sp>
        <p:nvSpPr>
          <p:cNvPr id="6" name="Object 5"/>
          <p:cNvSpPr/>
          <p:nvPr/>
        </p:nvSpPr>
        <p:spPr>
          <a:xfrm>
            <a:off x="-382343" y="7116731"/>
            <a:ext cx="6976270" cy="457086"/>
          </a:xfrm>
          <a:prstGeom prst="rect">
            <a:avLst/>
          </a:prstGeom>
          <a:noFill/>
        </p:spPr>
        <p:txBody>
          <a:bodyPr wrap="square" lIns="0" tIns="0" rIns="0" bIns="0" rtlCol="0" anchor="t"/>
          <a:lstStyle/>
          <a:p>
            <a:pPr algn="ctr">
              <a:lnSpc>
                <a:spcPts val="3628"/>
              </a:lnSpc>
            </a:pP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Selbsttest durchführen</a:t>
            </a:r>
            <a:endParaRPr lang="en-US" sz="23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7" name="Object 6"/>
          <p:cNvSpPr/>
          <p:nvPr/>
        </p:nvSpPr>
        <p:spPr>
          <a:xfrm>
            <a:off x="892271" y="7746710"/>
            <a:ext cx="4380599" cy="1675980"/>
          </a:xfrm>
          <a:prstGeom prst="rect">
            <a:avLst/>
          </a:prstGeom>
          <a:noFill/>
        </p:spPr>
        <p:txBody>
          <a:bodyPr wrap="square" lIns="0" tIns="0" rIns="0" bIns="0" rtlCol="0" anchor="t"/>
          <a:lstStyle/>
          <a:p>
            <a:pPr algn="ctr">
              <a:lnSpc>
                <a:spcPts val="3360"/>
              </a:lnSpc>
              <a:spcBef>
                <a:spcPts val="1336"/>
              </a:spcBef>
            </a:pP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Nutze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den </a:t>
            </a:r>
            <a:r>
              <a:rPr lang="en-US" sz="2200" dirty="0">
                <a:solidFill>
                  <a:srgbClr val="000000">
                    <a:alpha val="80000"/>
                  </a:srgbClr>
                </a:solidFill>
                <a:highlight>
                  <a:srgbClr val="FF0000"/>
                </a:highlight>
                <a:latin typeface="Helvetica Neue" panose="02000503000000020004" pitchFamily="2" charset="0"/>
                <a:ea typeface="Helvetica Neue" panose="02000503000000020004" pitchFamily="2" charset="0"/>
                <a:cs typeface="Helvetica Neue" panose="02000503000000020004" pitchFamily="2" charset="0"/>
              </a:rPr>
              <a:t>IDG-Selbsttes</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t, um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Deine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persönlichen Stärken und Entwicklungspotenziale zu identifizieren.</a:t>
            </a:r>
            <a:endParaRPr lang="en-US" sz="22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 name="Object 7"/>
          <p:cNvSpPr/>
          <p:nvPr/>
        </p:nvSpPr>
        <p:spPr>
          <a:xfrm>
            <a:off x="6133143" y="4083777"/>
            <a:ext cx="2856786" cy="2856786"/>
          </a:xfrm>
          <a:prstGeom prst="ellipse">
            <a:avLst/>
          </a:prstGeom>
          <a:solidFill>
            <a:srgbClr val="B9D5B1"/>
          </a:solidFill>
        </p:spPr>
      </p:sp>
      <p:pic>
        <p:nvPicPr>
          <p:cNvPr id="9" name="Object 8"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6397779" y="4823050"/>
            <a:ext cx="1333166" cy="1390302"/>
          </a:xfrm>
          <a:prstGeom prst="rect">
            <a:avLst/>
          </a:prstGeom>
        </p:spPr>
      </p:pic>
      <p:sp>
        <p:nvSpPr>
          <p:cNvPr id="10" name="Object 9"/>
          <p:cNvSpPr/>
          <p:nvPr/>
        </p:nvSpPr>
        <p:spPr>
          <a:xfrm>
            <a:off x="3759152" y="7116731"/>
            <a:ext cx="7604764" cy="457086"/>
          </a:xfrm>
          <a:prstGeom prst="rect">
            <a:avLst/>
          </a:prstGeom>
          <a:noFill/>
        </p:spPr>
        <p:txBody>
          <a:bodyPr wrap="square" lIns="0" tIns="0" rIns="0" bIns="0" rtlCol="0" anchor="t"/>
          <a:lstStyle/>
          <a:p>
            <a:pPr algn="ctr">
              <a:lnSpc>
                <a:spcPts val="3628"/>
              </a:lnSpc>
            </a:pP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Werkzeugkoffer</a:t>
            </a: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 </a:t>
            </a: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nutzen</a:t>
            </a:r>
            <a:endParaRPr lang="en-US" sz="23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1" name="Object 10"/>
          <p:cNvSpPr/>
          <p:nvPr/>
        </p:nvSpPr>
        <p:spPr>
          <a:xfrm>
            <a:off x="5231536" y="7780947"/>
            <a:ext cx="4775248" cy="1675980"/>
          </a:xfrm>
          <a:prstGeom prst="rect">
            <a:avLst/>
          </a:prstGeom>
          <a:noFill/>
        </p:spPr>
        <p:txBody>
          <a:bodyPr wrap="square" lIns="0" tIns="0" rIns="0" bIns="0" rtlCol="0" anchor="t"/>
          <a:lstStyle/>
          <a:p>
            <a:pPr algn="ctr">
              <a:lnSpc>
                <a:spcPts val="3360"/>
              </a:lnSpc>
              <a:spcBef>
                <a:spcPts val="1336"/>
              </a:spcBef>
            </a:pP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Es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gibt</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viele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Beispiele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Methoden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Tools und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Übungen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um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sich</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den IDG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zu</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nähern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und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sie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in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eine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Organisation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zu</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bringen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Fang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hier</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an: </a:t>
            </a:r>
            <a:r>
              <a:rPr lang="en-US" sz="2200" dirty="0" err="1">
                <a:solidFill>
                  <a:srgbClr val="000000">
                    <a:alpha val="80000"/>
                  </a:srgbClr>
                </a:solidFill>
                <a:highlight>
                  <a:srgbClr val="FF0000"/>
                </a:highlight>
                <a:latin typeface="Helvetica Neue" panose="02000503000000020004" pitchFamily="2" charset="0"/>
                <a:ea typeface="Helvetica Neue" panose="02000503000000020004" pitchFamily="2" charset="0"/>
                <a:cs typeface="Helvetica Neue" panose="02000503000000020004" pitchFamily="2" charset="0"/>
              </a:rPr>
              <a:t>Kontakt</a:t>
            </a:r>
            <a:r>
              <a:rPr lang="en-US" sz="2200" dirty="0">
                <a:solidFill>
                  <a:srgbClr val="000000">
                    <a:alpha val="80000"/>
                  </a:srgbClr>
                </a:solidFill>
                <a:highlight>
                  <a:srgbClr val="FF0000"/>
                </a:highlight>
                <a:latin typeface="Helvetica Neue" panose="02000503000000020004" pitchFamily="2" charset="0"/>
                <a:ea typeface="Helvetica Neue" panose="02000503000000020004" pitchFamily="2" charset="0"/>
                <a:cs typeface="Helvetica Neue" panose="02000503000000020004" pitchFamily="2" charset="0"/>
              </a:rPr>
              <a:t>: </a:t>
            </a:r>
            <a:endParaRPr lang="en-US" sz="2200" dirty="0">
              <a:highlight>
                <a:srgbClr val="FF0000"/>
              </a:highligh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Object 11"/>
          <p:cNvSpPr/>
          <p:nvPr/>
        </p:nvSpPr>
        <p:spPr>
          <a:xfrm>
            <a:off x="10949107" y="4083777"/>
            <a:ext cx="2856786" cy="2856786"/>
          </a:xfrm>
          <a:prstGeom prst="ellipse">
            <a:avLst/>
          </a:prstGeom>
          <a:solidFill>
            <a:srgbClr val="B9D5B1"/>
          </a:solidFill>
        </p:spPr>
      </p:sp>
      <p:pic>
        <p:nvPicPr>
          <p:cNvPr id="13" name="Object 12"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41415" y="4876031"/>
            <a:ext cx="1276030" cy="1276030"/>
          </a:xfrm>
          <a:prstGeom prst="rect">
            <a:avLst/>
          </a:prstGeom>
        </p:spPr>
      </p:pic>
      <p:sp>
        <p:nvSpPr>
          <p:cNvPr id="14" name="Object 13"/>
          <p:cNvSpPr/>
          <p:nvPr/>
        </p:nvSpPr>
        <p:spPr>
          <a:xfrm>
            <a:off x="8889365" y="7116731"/>
            <a:ext cx="6976270" cy="457086"/>
          </a:xfrm>
          <a:prstGeom prst="rect">
            <a:avLst/>
          </a:prstGeom>
          <a:noFill/>
        </p:spPr>
        <p:txBody>
          <a:bodyPr wrap="square" lIns="0" tIns="0" rIns="0" bIns="0" rtlCol="0" anchor="t"/>
          <a:lstStyle/>
          <a:p>
            <a:pPr algn="ctr">
              <a:lnSpc>
                <a:spcPts val="3628"/>
              </a:lnSpc>
            </a:pP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Mitglied</a:t>
            </a: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 </a:t>
            </a: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werden</a:t>
            </a:r>
            <a:endParaRPr lang="en-US" sz="23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5" name="Object 14"/>
          <p:cNvSpPr/>
          <p:nvPr/>
        </p:nvSpPr>
        <p:spPr>
          <a:xfrm>
            <a:off x="10261799" y="7772708"/>
            <a:ext cx="4380599" cy="1675980"/>
          </a:xfrm>
          <a:prstGeom prst="rect">
            <a:avLst/>
          </a:prstGeom>
          <a:noFill/>
        </p:spPr>
        <p:txBody>
          <a:bodyPr wrap="square" lIns="0" tIns="0" rIns="0" bIns="0" rtlCol="0" anchor="t"/>
          <a:lstStyle/>
          <a:p>
            <a:pPr algn="ctr">
              <a:lnSpc>
                <a:spcPts val="3360"/>
              </a:lnSpc>
              <a:spcBef>
                <a:spcPts val="1336"/>
              </a:spcBef>
            </a:pP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Nimm</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an der </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hlinkClick r:id="rId9"/>
              </a:rPr>
              <a:t>offiziellen LinkedIn-Gruppe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der IDG in HH teil, um von den Erfahrungen anderer zu lernen und Dich zu vernetzen.</a:t>
            </a:r>
            <a:endParaRPr lang="en-US" sz="22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6" name="Object 15"/>
          <p:cNvSpPr/>
          <p:nvPr/>
        </p:nvSpPr>
        <p:spPr>
          <a:xfrm>
            <a:off x="0" y="11274781"/>
            <a:ext cx="24377904" cy="2437790"/>
          </a:xfrm>
          <a:prstGeom prst="rect">
            <a:avLst/>
          </a:prstGeom>
          <a:solidFill>
            <a:srgbClr val="143642"/>
          </a:solidFill>
        </p:spPr>
      </p:sp>
      <p:sp>
        <p:nvSpPr>
          <p:cNvPr id="17" name="Object 16"/>
          <p:cNvSpPr/>
          <p:nvPr/>
        </p:nvSpPr>
        <p:spPr>
          <a:xfrm>
            <a:off x="180930" y="11899703"/>
            <a:ext cx="24016044" cy="1142714"/>
          </a:xfrm>
          <a:prstGeom prst="rect">
            <a:avLst/>
          </a:prstGeom>
          <a:noFill/>
        </p:spPr>
        <p:txBody>
          <a:bodyPr wrap="square" lIns="0" tIns="0" rIns="0" bIns="0" rtlCol="0" anchor="t"/>
          <a:lstStyle/>
          <a:p>
            <a:pPr algn="ctr">
              <a:lnSpc>
                <a:spcPts val="4536"/>
              </a:lnSpc>
            </a:pP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Durch diese konkreten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Schritte</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wirkst</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Du aktiv an der Implementierung der IDG in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Deinem</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Unternehmen</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mit</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a:t>
            </a:r>
          </a:p>
          <a:p>
            <a:pPr algn="ctr">
              <a:lnSpc>
                <a:spcPts val="4536"/>
              </a:lnSpc>
            </a:pP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und </a:t>
            </a:r>
            <a:r>
              <a:rPr lang="en-US" sz="3600" dirty="0" err="1">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profitierst</a:t>
            </a:r>
            <a:r>
              <a:rPr lang="en-US" sz="3600" dirty="0">
                <a:solidFill>
                  <a:srgbClr val="F5F6F2"/>
                </a:solidFill>
                <a:latin typeface="Helvetica Neue" panose="02000503000000020004" pitchFamily="2" charset="0"/>
                <a:ea typeface="Helvetica Neue" panose="02000503000000020004" pitchFamily="2" charset="0"/>
                <a:cs typeface="Helvetica Neue" panose="02000503000000020004" pitchFamily="2" charset="0"/>
              </a:rPr>
              <a:t> von den Synergien der Community.</a:t>
            </a:r>
            <a:endParaRPr lang="en-US" sz="28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9" name="Object 11">
            <a:extLst>
              <a:ext uri="{FF2B5EF4-FFF2-40B4-BE49-F238E27FC236}">
                <a16:creationId xmlns:a16="http://schemas.microsoft.com/office/drawing/2014/main" id="{A96B7774-DE48-F439-D8A1-0F85233EC5AE}"/>
              </a:ext>
            </a:extLst>
          </p:cNvPr>
          <p:cNvSpPr/>
          <p:nvPr/>
        </p:nvSpPr>
        <p:spPr>
          <a:xfrm>
            <a:off x="20190087" y="4044342"/>
            <a:ext cx="2856786" cy="2856786"/>
          </a:xfrm>
          <a:prstGeom prst="ellipse">
            <a:avLst/>
          </a:prstGeom>
          <a:solidFill>
            <a:srgbClr val="B9D5B1"/>
          </a:solidFill>
        </p:spPr>
      </p:sp>
      <p:sp>
        <p:nvSpPr>
          <p:cNvPr id="20" name="Object 13">
            <a:extLst>
              <a:ext uri="{FF2B5EF4-FFF2-40B4-BE49-F238E27FC236}">
                <a16:creationId xmlns:a16="http://schemas.microsoft.com/office/drawing/2014/main" id="{1D0BA355-ED2A-A387-6FBE-853C94EE683D}"/>
              </a:ext>
            </a:extLst>
          </p:cNvPr>
          <p:cNvSpPr/>
          <p:nvPr/>
        </p:nvSpPr>
        <p:spPr>
          <a:xfrm>
            <a:off x="13576227" y="7169565"/>
            <a:ext cx="6976270" cy="457086"/>
          </a:xfrm>
          <a:prstGeom prst="rect">
            <a:avLst/>
          </a:prstGeom>
          <a:noFill/>
        </p:spPr>
        <p:txBody>
          <a:bodyPr wrap="square" lIns="0" tIns="0" rIns="0" bIns="0" rtlCol="0" anchor="t"/>
          <a:lstStyle/>
          <a:p>
            <a:pPr algn="ctr">
              <a:lnSpc>
                <a:spcPts val="3628"/>
              </a:lnSpc>
            </a:pP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IDG </a:t>
            </a: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Bewegung</a:t>
            </a: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 </a:t>
            </a: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entdecken</a:t>
            </a:r>
            <a:endParaRPr lang="en-US" sz="23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1" name="Object 14">
            <a:extLst>
              <a:ext uri="{FF2B5EF4-FFF2-40B4-BE49-F238E27FC236}">
                <a16:creationId xmlns:a16="http://schemas.microsoft.com/office/drawing/2014/main" id="{EA612D87-C98D-8725-0AD3-C9DAA01CB622}"/>
              </a:ext>
            </a:extLst>
          </p:cNvPr>
          <p:cNvSpPr/>
          <p:nvPr/>
        </p:nvSpPr>
        <p:spPr>
          <a:xfrm>
            <a:off x="14948661" y="7825542"/>
            <a:ext cx="4380599" cy="1675980"/>
          </a:xfrm>
          <a:prstGeom prst="rect">
            <a:avLst/>
          </a:prstGeom>
          <a:noFill/>
        </p:spPr>
        <p:txBody>
          <a:bodyPr wrap="square" lIns="0" tIns="0" rIns="0" bIns="0" rtlCol="0" anchor="t"/>
          <a:lstStyle/>
          <a:p>
            <a:pPr algn="ctr">
              <a:lnSpc>
                <a:spcPts val="3360"/>
              </a:lnSpc>
              <a:spcBef>
                <a:spcPts val="1336"/>
              </a:spcBef>
            </a:pP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Tauche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tiefer</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auf der </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hlinkClick r:id="rId10"/>
              </a:rPr>
              <a:t>Homepage </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der IDG in das Thema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ein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viele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Ideen,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Beispiele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Inspiration, Gruppen, Partner und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Austausch</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a:t>
            </a:r>
            <a:endParaRPr lang="en-US" sz="22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2" name="Object 13">
            <a:extLst>
              <a:ext uri="{FF2B5EF4-FFF2-40B4-BE49-F238E27FC236}">
                <a16:creationId xmlns:a16="http://schemas.microsoft.com/office/drawing/2014/main" id="{1237B2F3-47C8-25AB-44DB-C028DBE94919}"/>
              </a:ext>
            </a:extLst>
          </p:cNvPr>
          <p:cNvSpPr/>
          <p:nvPr/>
        </p:nvSpPr>
        <p:spPr>
          <a:xfrm>
            <a:off x="18219690" y="7129037"/>
            <a:ext cx="6976270" cy="457086"/>
          </a:xfrm>
          <a:prstGeom prst="rect">
            <a:avLst/>
          </a:prstGeom>
          <a:noFill/>
        </p:spPr>
        <p:txBody>
          <a:bodyPr wrap="square" lIns="0" tIns="0" rIns="0" bIns="0" rtlCol="0" anchor="t"/>
          <a:lstStyle/>
          <a:p>
            <a:pPr algn="ctr">
              <a:lnSpc>
                <a:spcPts val="3628"/>
              </a:lnSpc>
            </a:pPr>
            <a:r>
              <a:rPr lang="en-US" sz="2300" b="1" dirty="0">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Use Cases </a:t>
            </a:r>
            <a:r>
              <a:rPr lang="en-US" sz="2300" b="1" dirty="0" err="1">
                <a:solidFill>
                  <a:srgbClr val="071023"/>
                </a:solidFill>
                <a:latin typeface="Helvetica Neue" panose="02000503000000020004" pitchFamily="2" charset="0"/>
                <a:ea typeface="Helvetica Neue" panose="02000503000000020004" pitchFamily="2" charset="0"/>
                <a:cs typeface="Helvetica Neue" panose="02000503000000020004" pitchFamily="2" charset="0"/>
              </a:rPr>
              <a:t>lesen</a:t>
            </a:r>
            <a:endParaRPr lang="en-US" sz="23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3" name="Object 14">
            <a:extLst>
              <a:ext uri="{FF2B5EF4-FFF2-40B4-BE49-F238E27FC236}">
                <a16:creationId xmlns:a16="http://schemas.microsoft.com/office/drawing/2014/main" id="{A034F261-1741-A87B-86DA-5969D005C78E}"/>
              </a:ext>
            </a:extLst>
          </p:cNvPr>
          <p:cNvSpPr/>
          <p:nvPr/>
        </p:nvSpPr>
        <p:spPr>
          <a:xfrm>
            <a:off x="19592124" y="7785014"/>
            <a:ext cx="4380599" cy="1675980"/>
          </a:xfrm>
          <a:prstGeom prst="rect">
            <a:avLst/>
          </a:prstGeom>
          <a:noFill/>
        </p:spPr>
        <p:txBody>
          <a:bodyPr wrap="square" lIns="0" tIns="0" rIns="0" bIns="0" rtlCol="0" anchor="t"/>
          <a:lstStyle/>
          <a:p>
            <a:pPr algn="ctr">
              <a:lnSpc>
                <a:spcPts val="3360"/>
              </a:lnSpc>
              <a:spcBef>
                <a:spcPts val="1336"/>
              </a:spcBef>
            </a:pP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Lass Dich von den </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hlinkClick r:id="rId11"/>
              </a:rPr>
              <a:t>Use Cases von Partnerunternehmen </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der IDG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inspirieren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und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finde</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Deinen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individuellen</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 </a:t>
            </a:r>
            <a:r>
              <a:rPr lang="en-US" sz="2200" dirty="0" err="1">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Startpunkt</a:t>
            </a:r>
            <a:r>
              <a:rPr lang="en-US" sz="2200" dirty="0">
                <a:solidFill>
                  <a:srgbClr val="000000">
                    <a:alpha val="80000"/>
                  </a:srgbClr>
                </a:solidFill>
                <a:latin typeface="Helvetica Neue" panose="02000503000000020004" pitchFamily="2" charset="0"/>
                <a:ea typeface="Helvetica Neue" panose="02000503000000020004" pitchFamily="2" charset="0"/>
                <a:cs typeface="Helvetica Neue" panose="02000503000000020004" pitchFamily="2" charset="0"/>
              </a:rPr>
              <a:t>.</a:t>
            </a:r>
            <a:endParaRPr lang="en-US" sz="2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27" name="Grafik 26">
            <a:extLst>
              <a:ext uri="{FF2B5EF4-FFF2-40B4-BE49-F238E27FC236}">
                <a16:creationId xmlns:a16="http://schemas.microsoft.com/office/drawing/2014/main" id="{0C0C6267-DFC9-135D-71DB-961102049892}"/>
              </a:ext>
            </a:extLst>
          </p:cNvPr>
          <p:cNvPicPr>
            <a:picLocks noChangeAspect="1"/>
          </p:cNvPicPr>
          <p:nvPr/>
        </p:nvPicPr>
        <p:blipFill>
          <a:blip r:embed="rId12"/>
          <a:stretch>
            <a:fillRect/>
          </a:stretch>
        </p:blipFill>
        <p:spPr>
          <a:xfrm>
            <a:off x="20879776" y="5022799"/>
            <a:ext cx="1656097" cy="971469"/>
          </a:xfrm>
          <a:prstGeom prst="rect">
            <a:avLst/>
          </a:prstGeom>
        </p:spPr>
      </p:pic>
      <p:pic>
        <p:nvPicPr>
          <p:cNvPr id="29" name="Grafik 28" descr="Koffer">
            <a:extLst>
              <a:ext uri="{FF2B5EF4-FFF2-40B4-BE49-F238E27FC236}">
                <a16:creationId xmlns:a16="http://schemas.microsoft.com/office/drawing/2014/main" id="{E8748714-7E79-D458-86A3-CFEDECAA1032}"/>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958639" y="4883159"/>
            <a:ext cx="1221984" cy="1221984"/>
          </a:xfrm>
          <a:prstGeom prst="rect">
            <a:avLst/>
          </a:prstGeom>
        </p:spPr>
      </p:pic>
    </p:spTree>
    <p:extLst>
      <p:ext uri="{BB962C8B-B14F-4D97-AF65-F5344CB8AC3E}">
        <p14:creationId xmlns:p14="http://schemas.microsoft.com/office/powerpoint/2010/main" val="225063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3EE45-3924-5A20-4FDE-7EA6BBEBD06F}"/>
              </a:ext>
            </a:extLst>
          </p:cNvPr>
          <p:cNvSpPr>
            <a:spLocks noGrp="1"/>
          </p:cNvSpPr>
          <p:nvPr>
            <p:ph type="title"/>
          </p:nvPr>
        </p:nvSpPr>
        <p:spPr>
          <a:xfrm>
            <a:off x="1557873" y="1167245"/>
            <a:ext cx="21971000" cy="1433163"/>
          </a:xfrm>
        </p:spPr>
        <p:txBody>
          <a:bodyPr rtlCol="0">
            <a:noAutofit/>
          </a:bodyPr>
          <a:lstStyle>
            <a:defPPr>
              <a:defRPr lang="de-DE"/>
            </a:defPPr>
          </a:lstStyle>
          <a:p>
            <a:r>
              <a:rPr lang="de-DE" sz="6400" dirty="0"/>
              <a:t>Wie führende Unternehmen in Schweden die Einführung der IDG gestartet haben</a:t>
            </a:r>
            <a:br>
              <a:rPr lang="de-DE" sz="6400" dirty="0"/>
            </a:br>
            <a:endParaRPr lang="de-DE" sz="6400" kern="1200" dirty="0">
              <a:solidFill>
                <a:schemeClr val="tx1"/>
              </a:solidFill>
              <a:latin typeface="+mj-lt"/>
              <a:ea typeface="+mj-ea"/>
              <a:cs typeface="+mj-cs"/>
            </a:endParaRPr>
          </a:p>
        </p:txBody>
      </p:sp>
      <p:sp>
        <p:nvSpPr>
          <p:cNvPr id="5" name="Textplatzhalter 4">
            <a:extLst>
              <a:ext uri="{FF2B5EF4-FFF2-40B4-BE49-F238E27FC236}">
                <a16:creationId xmlns:a16="http://schemas.microsoft.com/office/drawing/2014/main" id="{754E82F2-2A9C-BDD6-0367-5F14F20CBBBB}"/>
              </a:ext>
            </a:extLst>
          </p:cNvPr>
          <p:cNvSpPr>
            <a:spLocks noGrp="1"/>
          </p:cNvSpPr>
          <p:nvPr>
            <p:ph type="body" idx="2"/>
          </p:nvPr>
        </p:nvSpPr>
        <p:spPr>
          <a:xfrm>
            <a:off x="3584027" y="3340793"/>
            <a:ext cx="19898272" cy="8256012"/>
          </a:xfrm>
        </p:spPr>
        <p:txBody>
          <a:bodyPr>
            <a:noAutofit/>
          </a:bodyPr>
          <a:lstStyle/>
          <a:p>
            <a:pPr marL="0" indent="0" defTabSz="1828800">
              <a:lnSpc>
                <a:spcPct val="120000"/>
              </a:lnSpc>
              <a:spcBef>
                <a:spcPts val="2600"/>
              </a:spcBef>
              <a:buNone/>
            </a:pPr>
            <a:r>
              <a:rPr lang="de-DE" sz="2900" dirty="0"/>
              <a:t>Bei IKEA wurden die IDG erfolgreich in das Führungskräfteprogramm integriert, was zu einer stärkeren Fokussierung auf nachhaltige Führung und Mitarbeiterentwicklung führte. Dies hat IKEA geholfen, seine Nachhaltigkeitsziele zu erreichen und gleichzeitig die Unternehmenskultur zu stärken.</a:t>
            </a:r>
          </a:p>
          <a:p>
            <a:pPr marL="0" indent="0" defTabSz="1828800">
              <a:lnSpc>
                <a:spcPct val="120000"/>
              </a:lnSpc>
              <a:spcBef>
                <a:spcPts val="2600"/>
              </a:spcBef>
              <a:buNone/>
            </a:pPr>
            <a:r>
              <a:rPr lang="de-DE" sz="2900" dirty="0"/>
              <a:t>Google hat ein IDG-Lab eingeführt, um die innere Entwicklung seiner Führungskräfte zu fördern und deren Fähigkeiten zur Bewältigung komplexer Herausforderungen zu stärken. Dies hat Google ermöglicht, innovative Lösungen für globale Probleme zu entwickeln.</a:t>
            </a:r>
          </a:p>
          <a:p>
            <a:pPr marL="0" indent="0" defTabSz="1828800">
              <a:lnSpc>
                <a:spcPct val="120000"/>
              </a:lnSpc>
              <a:spcBef>
                <a:spcPts val="2600"/>
              </a:spcBef>
              <a:buNone/>
            </a:pPr>
            <a:r>
              <a:rPr lang="de-DE" sz="2900" dirty="0" err="1"/>
              <a:t>Stena</a:t>
            </a:r>
            <a:r>
              <a:rPr lang="de-DE" sz="2900" dirty="0"/>
              <a:t> hat die IDG in der gesamten Organisation implementiert und damit die Zusammenarbeit und das gemeinsame Verständnis für nachhaltige Ziele gefördert. Dies hat zu einer tiefgreifenden Transformation der Unternehmenskultur geführt und </a:t>
            </a:r>
            <a:r>
              <a:rPr lang="de-DE" sz="2900" dirty="0" err="1"/>
              <a:t>Stena</a:t>
            </a:r>
            <a:r>
              <a:rPr lang="de-DE" sz="2900" dirty="0"/>
              <a:t> zu einem Vorreiter in Sachen Nachhaltigkeit gemacht.</a:t>
            </a:r>
          </a:p>
          <a:p>
            <a:pPr marL="0" indent="0" defTabSz="1828800">
              <a:lnSpc>
                <a:spcPct val="120000"/>
              </a:lnSpc>
              <a:spcBef>
                <a:spcPts val="2600"/>
              </a:spcBef>
              <a:buNone/>
            </a:pPr>
            <a:r>
              <a:rPr lang="de-DE" sz="2900" dirty="0" err="1"/>
              <a:t>Icebug</a:t>
            </a:r>
            <a:r>
              <a:rPr lang="de-DE" sz="2900" dirty="0"/>
              <a:t>: </a:t>
            </a:r>
            <a:r>
              <a:rPr lang="de-DE" sz="2900" dirty="0" err="1"/>
              <a:t>Icebug</a:t>
            </a:r>
            <a:r>
              <a:rPr lang="de-DE" sz="2900" dirty="0"/>
              <a:t> hat die IDG in 100-Tage-Zyklen implementiert, wobei jeweils auf spezifische Fähigkeiten und deren kontinuierliche Entwicklung fokussiert wurde. Diese schrittweise Einführung hat zu einer nachhaltigen Veränderung der Mitarbeiter und einer stärkeren Teamdynamik geführt.</a:t>
            </a:r>
          </a:p>
          <a:p>
            <a:pPr marL="0" indent="0" defTabSz="1828800">
              <a:lnSpc>
                <a:spcPct val="120000"/>
              </a:lnSpc>
              <a:spcBef>
                <a:spcPts val="2600"/>
              </a:spcBef>
              <a:buNone/>
            </a:pPr>
            <a:r>
              <a:rPr lang="de-DE" sz="2900" dirty="0"/>
              <a:t>Ericsson: Ericsson hat die IDG genutzt, um die systemische Denkweise und die Innovationsfähigkeit seiner Führungskräfte zu stärken. Dies hat zu einer verbesserten Anpassungsfähigkeit und einer Kultur des kontinuierlichen Lernens geführt, die das Unternehmen in einer dynamischen Branche wettbewerbsfähiger macht.</a:t>
            </a:r>
          </a:p>
        </p:txBody>
      </p:sp>
      <p:pic>
        <p:nvPicPr>
          <p:cNvPr id="7" name="Grafik 6">
            <a:extLst>
              <a:ext uri="{FF2B5EF4-FFF2-40B4-BE49-F238E27FC236}">
                <a16:creationId xmlns:a16="http://schemas.microsoft.com/office/drawing/2014/main" id="{1FC1C40C-4340-CE3F-44B7-DF9E55BDF1E6}"/>
              </a:ext>
            </a:extLst>
          </p:cNvPr>
          <p:cNvPicPr>
            <a:picLocks noChangeAspect="1"/>
          </p:cNvPicPr>
          <p:nvPr/>
        </p:nvPicPr>
        <p:blipFill>
          <a:blip r:embed="rId3"/>
          <a:stretch>
            <a:fillRect/>
          </a:stretch>
        </p:blipFill>
        <p:spPr>
          <a:xfrm>
            <a:off x="1697290" y="4144009"/>
            <a:ext cx="1339256" cy="575717"/>
          </a:xfrm>
          <a:prstGeom prst="rect">
            <a:avLst/>
          </a:prstGeom>
        </p:spPr>
      </p:pic>
      <p:pic>
        <p:nvPicPr>
          <p:cNvPr id="10" name="Grafik 9">
            <a:extLst>
              <a:ext uri="{FF2B5EF4-FFF2-40B4-BE49-F238E27FC236}">
                <a16:creationId xmlns:a16="http://schemas.microsoft.com/office/drawing/2014/main" id="{3CA27DE8-E74C-E171-38F9-7CD70F819BAC}"/>
              </a:ext>
            </a:extLst>
          </p:cNvPr>
          <p:cNvPicPr>
            <a:picLocks noChangeAspect="1"/>
          </p:cNvPicPr>
          <p:nvPr/>
        </p:nvPicPr>
        <p:blipFill>
          <a:blip r:embed="rId4"/>
          <a:stretch>
            <a:fillRect/>
          </a:stretch>
        </p:blipFill>
        <p:spPr>
          <a:xfrm>
            <a:off x="1697290" y="8105369"/>
            <a:ext cx="1528678" cy="529348"/>
          </a:xfrm>
          <a:prstGeom prst="rect">
            <a:avLst/>
          </a:prstGeom>
        </p:spPr>
      </p:pic>
      <p:pic>
        <p:nvPicPr>
          <p:cNvPr id="12" name="Grafik 11">
            <a:extLst>
              <a:ext uri="{FF2B5EF4-FFF2-40B4-BE49-F238E27FC236}">
                <a16:creationId xmlns:a16="http://schemas.microsoft.com/office/drawing/2014/main" id="{7ACBEF86-DDC3-9014-1CDC-63C394576B27}"/>
              </a:ext>
            </a:extLst>
          </p:cNvPr>
          <p:cNvPicPr>
            <a:picLocks noChangeAspect="1"/>
          </p:cNvPicPr>
          <p:nvPr/>
        </p:nvPicPr>
        <p:blipFill>
          <a:blip r:embed="rId5"/>
          <a:stretch>
            <a:fillRect/>
          </a:stretch>
        </p:blipFill>
        <p:spPr>
          <a:xfrm>
            <a:off x="1836985" y="5928996"/>
            <a:ext cx="1059865" cy="1025398"/>
          </a:xfrm>
          <a:prstGeom prst="rect">
            <a:avLst/>
          </a:prstGeom>
        </p:spPr>
      </p:pic>
      <p:pic>
        <p:nvPicPr>
          <p:cNvPr id="14" name="Grafik 13">
            <a:extLst>
              <a:ext uri="{FF2B5EF4-FFF2-40B4-BE49-F238E27FC236}">
                <a16:creationId xmlns:a16="http://schemas.microsoft.com/office/drawing/2014/main" id="{53859AD3-6813-EA43-8054-AFD7AAAC90CC}"/>
              </a:ext>
            </a:extLst>
          </p:cNvPr>
          <p:cNvPicPr>
            <a:picLocks noChangeAspect="1"/>
          </p:cNvPicPr>
          <p:nvPr/>
        </p:nvPicPr>
        <p:blipFill>
          <a:blip r:embed="rId6"/>
          <a:stretch>
            <a:fillRect/>
          </a:stretch>
        </p:blipFill>
        <p:spPr>
          <a:xfrm>
            <a:off x="1697290" y="10173200"/>
            <a:ext cx="1528678" cy="311672"/>
          </a:xfrm>
          <a:prstGeom prst="rect">
            <a:avLst/>
          </a:prstGeom>
        </p:spPr>
      </p:pic>
      <p:pic>
        <p:nvPicPr>
          <p:cNvPr id="16" name="Grafik 15">
            <a:extLst>
              <a:ext uri="{FF2B5EF4-FFF2-40B4-BE49-F238E27FC236}">
                <a16:creationId xmlns:a16="http://schemas.microsoft.com/office/drawing/2014/main" id="{D5870059-7FE7-1DE3-AD8C-2EE9A63756C9}"/>
              </a:ext>
            </a:extLst>
          </p:cNvPr>
          <p:cNvPicPr>
            <a:picLocks noChangeAspect="1"/>
          </p:cNvPicPr>
          <p:nvPr/>
        </p:nvPicPr>
        <p:blipFill>
          <a:blip r:embed="rId7"/>
          <a:stretch>
            <a:fillRect/>
          </a:stretch>
        </p:blipFill>
        <p:spPr>
          <a:xfrm>
            <a:off x="1862672" y="11710072"/>
            <a:ext cx="1249287" cy="1038470"/>
          </a:xfrm>
          <a:prstGeom prst="rect">
            <a:avLst/>
          </a:prstGeom>
        </p:spPr>
      </p:pic>
      <p:sp>
        <p:nvSpPr>
          <p:cNvPr id="17" name="Textfeld 16">
            <a:extLst>
              <a:ext uri="{FF2B5EF4-FFF2-40B4-BE49-F238E27FC236}">
                <a16:creationId xmlns:a16="http://schemas.microsoft.com/office/drawing/2014/main" id="{C1B58503-6C59-09E6-9B45-EA63E0A63116}"/>
              </a:ext>
            </a:extLst>
          </p:cNvPr>
          <p:cNvSpPr txBox="1"/>
          <p:nvPr/>
        </p:nvSpPr>
        <p:spPr>
          <a:xfrm>
            <a:off x="1355354" y="13014251"/>
            <a:ext cx="12611145" cy="369332"/>
          </a:xfrm>
          <a:prstGeom prst="rect">
            <a:avLst/>
          </a:prstGeom>
          <a:noFill/>
        </p:spPr>
        <p:txBody>
          <a:bodyPr wrap="none" rtlCol="0">
            <a:spAutoFit/>
          </a:bodyPr>
          <a:lstStyle/>
          <a:p>
            <a:r>
              <a:rPr lang="de-DE" sz="1800" dirty="0"/>
              <a:t>Quelle: </a:t>
            </a:r>
            <a:r>
              <a:rPr lang="de-DE" sz="1800" dirty="0">
                <a:hlinkClick r:id="rId8"/>
              </a:rPr>
              <a:t>www.innerdevelopmentgoals.org</a:t>
            </a:r>
            <a:r>
              <a:rPr lang="de-DE" sz="1800" dirty="0"/>
              <a:t> oder </a:t>
            </a:r>
            <a:r>
              <a:rPr lang="de-DE" sz="1800" dirty="0">
                <a:hlinkClick r:id="rId9"/>
              </a:rPr>
              <a:t>https://drive.google.com/file/d/12zfQQWqXtf2DAaqbxza-Rl71iT9hXIRe/edit</a:t>
            </a:r>
            <a:r>
              <a:rPr lang="de-DE" sz="1800" dirty="0"/>
              <a:t> </a:t>
            </a:r>
          </a:p>
        </p:txBody>
      </p:sp>
    </p:spTree>
    <p:extLst>
      <p:ext uri="{BB962C8B-B14F-4D97-AF65-F5344CB8AC3E}">
        <p14:creationId xmlns:p14="http://schemas.microsoft.com/office/powerpoint/2010/main" val="679217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3EE45-3924-5A20-4FDE-7EA6BBEBD06F}"/>
              </a:ext>
            </a:extLst>
          </p:cNvPr>
          <p:cNvSpPr>
            <a:spLocks noGrp="1"/>
          </p:cNvSpPr>
          <p:nvPr>
            <p:ph type="title"/>
          </p:nvPr>
        </p:nvSpPr>
        <p:spPr>
          <a:xfrm>
            <a:off x="1557873" y="1167245"/>
            <a:ext cx="21971000" cy="1433163"/>
          </a:xfrm>
        </p:spPr>
        <p:txBody>
          <a:bodyPr rtlCol="0">
            <a:noAutofit/>
          </a:bodyPr>
          <a:lstStyle>
            <a:defPPr>
              <a:defRPr lang="de-DE"/>
            </a:defPPr>
          </a:lstStyle>
          <a:p>
            <a:r>
              <a:rPr lang="de-DE" sz="6400" dirty="0"/>
              <a:t>Wie führende Unternehmen in Schweden die Einführung der IDG gestartet haben</a:t>
            </a:r>
            <a:br>
              <a:rPr lang="de-DE" sz="6400" dirty="0"/>
            </a:br>
            <a:endParaRPr lang="de-DE" sz="6400" kern="1200" dirty="0">
              <a:solidFill>
                <a:schemeClr val="tx1"/>
              </a:solidFill>
              <a:latin typeface="+mj-lt"/>
              <a:ea typeface="+mj-ea"/>
              <a:cs typeface="+mj-cs"/>
            </a:endParaRPr>
          </a:p>
        </p:txBody>
      </p:sp>
      <p:pic>
        <p:nvPicPr>
          <p:cNvPr id="7" name="Grafik 6">
            <a:extLst>
              <a:ext uri="{FF2B5EF4-FFF2-40B4-BE49-F238E27FC236}">
                <a16:creationId xmlns:a16="http://schemas.microsoft.com/office/drawing/2014/main" id="{1FC1C40C-4340-CE3F-44B7-DF9E55BDF1E6}"/>
              </a:ext>
            </a:extLst>
          </p:cNvPr>
          <p:cNvPicPr>
            <a:picLocks noChangeAspect="1"/>
          </p:cNvPicPr>
          <p:nvPr/>
        </p:nvPicPr>
        <p:blipFill>
          <a:blip r:embed="rId3"/>
          <a:stretch>
            <a:fillRect/>
          </a:stretch>
        </p:blipFill>
        <p:spPr>
          <a:xfrm>
            <a:off x="9779346" y="4183675"/>
            <a:ext cx="2071926" cy="890676"/>
          </a:xfrm>
          <a:prstGeom prst="rect">
            <a:avLst/>
          </a:prstGeom>
        </p:spPr>
      </p:pic>
      <p:pic>
        <p:nvPicPr>
          <p:cNvPr id="10" name="Grafik 9">
            <a:extLst>
              <a:ext uri="{FF2B5EF4-FFF2-40B4-BE49-F238E27FC236}">
                <a16:creationId xmlns:a16="http://schemas.microsoft.com/office/drawing/2014/main" id="{3CA27DE8-E74C-E171-38F9-7CD70F819BAC}"/>
              </a:ext>
            </a:extLst>
          </p:cNvPr>
          <p:cNvPicPr>
            <a:picLocks noChangeAspect="1"/>
          </p:cNvPicPr>
          <p:nvPr/>
        </p:nvPicPr>
        <p:blipFill>
          <a:blip r:embed="rId4"/>
          <a:stretch>
            <a:fillRect/>
          </a:stretch>
        </p:blipFill>
        <p:spPr>
          <a:xfrm>
            <a:off x="14063812" y="6448530"/>
            <a:ext cx="2364976" cy="818940"/>
          </a:xfrm>
          <a:prstGeom prst="rect">
            <a:avLst/>
          </a:prstGeom>
        </p:spPr>
      </p:pic>
      <p:pic>
        <p:nvPicPr>
          <p:cNvPr id="12" name="Grafik 11">
            <a:extLst>
              <a:ext uri="{FF2B5EF4-FFF2-40B4-BE49-F238E27FC236}">
                <a16:creationId xmlns:a16="http://schemas.microsoft.com/office/drawing/2014/main" id="{7ACBEF86-DDC3-9014-1CDC-63C394576B27}"/>
              </a:ext>
            </a:extLst>
          </p:cNvPr>
          <p:cNvPicPr>
            <a:picLocks noChangeAspect="1"/>
          </p:cNvPicPr>
          <p:nvPr/>
        </p:nvPicPr>
        <p:blipFill>
          <a:blip r:embed="rId5"/>
          <a:stretch>
            <a:fillRect/>
          </a:stretch>
        </p:blipFill>
        <p:spPr>
          <a:xfrm>
            <a:off x="6315526" y="6278114"/>
            <a:ext cx="1639688" cy="1586365"/>
          </a:xfrm>
          <a:prstGeom prst="rect">
            <a:avLst/>
          </a:prstGeom>
        </p:spPr>
      </p:pic>
      <p:pic>
        <p:nvPicPr>
          <p:cNvPr id="14" name="Grafik 13">
            <a:extLst>
              <a:ext uri="{FF2B5EF4-FFF2-40B4-BE49-F238E27FC236}">
                <a16:creationId xmlns:a16="http://schemas.microsoft.com/office/drawing/2014/main" id="{53859AD3-6813-EA43-8054-AFD7AAAC90CC}"/>
              </a:ext>
            </a:extLst>
          </p:cNvPr>
          <p:cNvPicPr>
            <a:picLocks noChangeAspect="1"/>
          </p:cNvPicPr>
          <p:nvPr/>
        </p:nvPicPr>
        <p:blipFill>
          <a:blip r:embed="rId6"/>
          <a:stretch>
            <a:fillRect/>
          </a:stretch>
        </p:blipFill>
        <p:spPr>
          <a:xfrm>
            <a:off x="7612314" y="10162911"/>
            <a:ext cx="2364975" cy="482179"/>
          </a:xfrm>
          <a:prstGeom prst="rect">
            <a:avLst/>
          </a:prstGeom>
        </p:spPr>
      </p:pic>
      <p:pic>
        <p:nvPicPr>
          <p:cNvPr id="16" name="Grafik 15">
            <a:extLst>
              <a:ext uri="{FF2B5EF4-FFF2-40B4-BE49-F238E27FC236}">
                <a16:creationId xmlns:a16="http://schemas.microsoft.com/office/drawing/2014/main" id="{D5870059-7FE7-1DE3-AD8C-2EE9A63756C9}"/>
              </a:ext>
            </a:extLst>
          </p:cNvPr>
          <p:cNvPicPr>
            <a:picLocks noChangeAspect="1"/>
          </p:cNvPicPr>
          <p:nvPr/>
        </p:nvPicPr>
        <p:blipFill>
          <a:blip r:embed="rId7"/>
          <a:stretch>
            <a:fillRect/>
          </a:stretch>
        </p:blipFill>
        <p:spPr>
          <a:xfrm>
            <a:off x="12543373" y="9493358"/>
            <a:ext cx="1932737" cy="1606588"/>
          </a:xfrm>
          <a:prstGeom prst="rect">
            <a:avLst/>
          </a:prstGeom>
        </p:spPr>
      </p:pic>
      <p:sp>
        <p:nvSpPr>
          <p:cNvPr id="17" name="Textfeld 16">
            <a:extLst>
              <a:ext uri="{FF2B5EF4-FFF2-40B4-BE49-F238E27FC236}">
                <a16:creationId xmlns:a16="http://schemas.microsoft.com/office/drawing/2014/main" id="{C1B58503-6C59-09E6-9B45-EA63E0A63116}"/>
              </a:ext>
            </a:extLst>
          </p:cNvPr>
          <p:cNvSpPr txBox="1"/>
          <p:nvPr/>
        </p:nvSpPr>
        <p:spPr>
          <a:xfrm>
            <a:off x="11772855" y="13128551"/>
            <a:ext cx="12611145" cy="369332"/>
          </a:xfrm>
          <a:prstGeom prst="rect">
            <a:avLst/>
          </a:prstGeom>
          <a:noFill/>
        </p:spPr>
        <p:txBody>
          <a:bodyPr wrap="none" rtlCol="0">
            <a:spAutoFit/>
          </a:bodyPr>
          <a:lstStyle/>
          <a:p>
            <a:r>
              <a:rPr lang="de-DE" sz="1800" dirty="0"/>
              <a:t>Quelle: </a:t>
            </a:r>
            <a:r>
              <a:rPr lang="de-DE" sz="1800" dirty="0">
                <a:hlinkClick r:id="rId8"/>
              </a:rPr>
              <a:t>www.innerdevelopmentgoals.org</a:t>
            </a:r>
            <a:r>
              <a:rPr lang="de-DE" sz="1800" dirty="0"/>
              <a:t> oder </a:t>
            </a:r>
            <a:r>
              <a:rPr lang="de-DE" sz="1800" dirty="0">
                <a:hlinkClick r:id="rId9"/>
              </a:rPr>
              <a:t>https://drive.google.com/file/d/12zfQQWqXtf2DAaqbxza-Rl71iT9hXIRe/edit</a:t>
            </a:r>
            <a:r>
              <a:rPr lang="de-DE" sz="1800" dirty="0"/>
              <a:t> </a:t>
            </a:r>
          </a:p>
        </p:txBody>
      </p:sp>
    </p:spTree>
    <p:extLst>
      <p:ext uri="{BB962C8B-B14F-4D97-AF65-F5344CB8AC3E}">
        <p14:creationId xmlns:p14="http://schemas.microsoft.com/office/powerpoint/2010/main" val="413897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F97A52-BA41-88B4-3DF6-3DB01A5BC276}"/>
              </a:ext>
            </a:extLst>
          </p:cNvPr>
          <p:cNvSpPr>
            <a:spLocks noGrp="1"/>
          </p:cNvSpPr>
          <p:nvPr>
            <p:ph type="title"/>
          </p:nvPr>
        </p:nvSpPr>
        <p:spPr/>
        <p:txBody>
          <a:bodyPr>
            <a:noAutofit/>
          </a:bodyPr>
          <a:lstStyle/>
          <a:p>
            <a:r>
              <a:rPr lang="de-DE" sz="6400" b="1"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t>Use Case 1: IKEA - Führungskräfteprogramm als Startpunkt I</a:t>
            </a:r>
            <a:br>
              <a:rPr lang="de-DE" sz="6400" dirty="0">
                <a:solidFill>
                  <a:srgbClr val="0E0E0E"/>
                </a:solidFill>
                <a:effectLst/>
                <a:latin typeface="Helvetica Neue" panose="02000503000000020004" pitchFamily="2" charset="0"/>
                <a:ea typeface="Helvetica Neue" panose="02000503000000020004" pitchFamily="2" charset="0"/>
                <a:cs typeface="Helvetica Neue" panose="02000503000000020004" pitchFamily="2" charset="0"/>
              </a:rPr>
            </a:br>
            <a:endParaRPr lang="de-DE" sz="64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 name="Textplatzhalter 3">
            <a:extLst>
              <a:ext uri="{FF2B5EF4-FFF2-40B4-BE49-F238E27FC236}">
                <a16:creationId xmlns:a16="http://schemas.microsoft.com/office/drawing/2014/main" id="{CB03DB06-94FF-5577-8EEC-7804F70F3D4B}"/>
              </a:ext>
            </a:extLst>
          </p:cNvPr>
          <p:cNvSpPr>
            <a:spLocks noGrp="1"/>
          </p:cNvSpPr>
          <p:nvPr>
            <p:ph type="body" idx="2"/>
          </p:nvPr>
        </p:nvSpPr>
        <p:spPr>
          <a:xfrm>
            <a:off x="1206500" y="3798799"/>
            <a:ext cx="19293072" cy="6504345"/>
          </a:xfrm>
          <a:noFill/>
        </p:spPr>
        <p:txBody>
          <a:bodyPr wrap="square" rtlCol="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Verantwortliche Person: Anna Jonsson, Chief Human Resources Officer (CHRO)</a:t>
            </a:r>
            <a:b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br>
            <a:endParaRPr lang="de-DE" sz="3200" dirty="0">
              <a:latin typeface="Helvetica Neue" panose="02000503000000020004" pitchFamily="2" charset="0"/>
              <a:ea typeface="Helvetica Neue" panose="02000503000000020004" pitchFamily="2" charset="0"/>
              <a:cs typeface="Helvetica Neue" panose="02000503000000020004" pitchFamily="2" charset="0"/>
              <a:sym typeface="Arial"/>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Motivation für IDG:</a:t>
            </a:r>
          </a:p>
          <a:p>
            <a:pPr>
              <a:lnSpc>
                <a:spcPct val="100000"/>
              </a:lnSpc>
              <a:spcBef>
                <a:spcPts val="0"/>
              </a:spcBef>
              <a:buFont typeface="Arial"/>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IKEA wollte die Führungskompetenzen stärken und eine nachhaltige Unternehmenskultur fördern.</a:t>
            </a:r>
          </a:p>
          <a:p>
            <a:pPr>
              <a:lnSpc>
                <a:spcPct val="100000"/>
              </a:lnSpc>
              <a:spcBef>
                <a:spcPts val="0"/>
              </a:spcBef>
              <a:buFont typeface="Arial"/>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IKEA wollte sicherstellen, dass die Führungskräfte nicht nur wirtschaftliche Ziele, sondern auch soziale und ökologische Verantwortung fest in ihrer täglichen Arbeit verankern.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sym typeface="Arial"/>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Integration der IDG:</a:t>
            </a:r>
          </a:p>
          <a:p>
            <a:pPr>
              <a:lnSpc>
                <a:spcPct val="100000"/>
              </a:lnSpc>
              <a:spcBef>
                <a:spcPts val="0"/>
              </a:spcBef>
              <a:buFont typeface="Arial"/>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Beginn mit der Einbindung der IDG in das Führungskräfteprogramm.</a:t>
            </a:r>
          </a:p>
          <a:p>
            <a:pPr>
              <a:lnSpc>
                <a:spcPct val="100000"/>
              </a:lnSpc>
              <a:spcBef>
                <a:spcPts val="0"/>
              </a:spcBef>
              <a:buFont typeface="Arial"/>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Fokus auf Themen wie Selbstbewusstsein, Mitgefühl und systemisches Denken.</a:t>
            </a:r>
          </a:p>
          <a:p>
            <a:pPr>
              <a:lnSpc>
                <a:spcPct val="100000"/>
              </a:lnSpc>
              <a:spcBef>
                <a:spcPts val="0"/>
              </a:spcBef>
              <a:buFont typeface="Arial"/>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Unsere Führungskräfte mussten lernen, wie wichtig es ist, nicht nur Führungspersonen, sondern auch Vorbilder für nachhaltiges Handeln zu sein.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sym typeface="Arial"/>
            </a:endParaRPr>
          </a:p>
        </p:txBody>
      </p:sp>
      <p:pic>
        <p:nvPicPr>
          <p:cNvPr id="5" name="Grafik 4">
            <a:extLst>
              <a:ext uri="{FF2B5EF4-FFF2-40B4-BE49-F238E27FC236}">
                <a16:creationId xmlns:a16="http://schemas.microsoft.com/office/drawing/2014/main" id="{ABB5C51C-AD57-2ECD-BEF7-4EBA1FC09635}"/>
              </a:ext>
            </a:extLst>
          </p:cNvPr>
          <p:cNvPicPr>
            <a:picLocks noChangeAspect="1"/>
          </p:cNvPicPr>
          <p:nvPr/>
        </p:nvPicPr>
        <p:blipFill>
          <a:blip r:embed="rId3"/>
          <a:stretch>
            <a:fillRect/>
          </a:stretch>
        </p:blipFill>
        <p:spPr>
          <a:xfrm>
            <a:off x="21627822" y="1079500"/>
            <a:ext cx="1549678" cy="666173"/>
          </a:xfrm>
          <a:prstGeom prst="rect">
            <a:avLst/>
          </a:prstGeom>
        </p:spPr>
      </p:pic>
    </p:spTree>
    <p:extLst>
      <p:ext uri="{BB962C8B-B14F-4D97-AF65-F5344CB8AC3E}">
        <p14:creationId xmlns:p14="http://schemas.microsoft.com/office/powerpoint/2010/main" val="1576079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F97A52-BA41-88B4-3DF6-3DB01A5BC276}"/>
              </a:ext>
            </a:extLst>
          </p:cNvPr>
          <p:cNvSpPr>
            <a:spLocks noGrp="1"/>
          </p:cNvSpPr>
          <p:nvPr>
            <p:ph type="title"/>
          </p:nvPr>
        </p:nvSpPr>
        <p:spPr>
          <a:noFill/>
          <a:ln>
            <a:noFill/>
          </a:ln>
        </p:spPr>
        <p:txBody>
          <a:bodyPr spcFirstLastPara="1" wrap="square" lIns="50800" tIns="50800" rIns="50800" bIns="50800" anchor="t" anchorCtr="0">
            <a:noAutofit/>
          </a:bodyPr>
          <a:lstStyle/>
          <a:p>
            <a: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1: IKEA - Führungskräfteprogramm als Startpunkt II</a:t>
            </a:r>
            <a:b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endPar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extfeld 4">
            <a:extLst>
              <a:ext uri="{FF2B5EF4-FFF2-40B4-BE49-F238E27FC236}">
                <a16:creationId xmlns:a16="http://schemas.microsoft.com/office/drawing/2014/main" id="{DA9949E6-3A8E-A126-89EA-59AF950806B0}"/>
              </a:ext>
            </a:extLst>
          </p:cNvPr>
          <p:cNvSpPr txBox="1"/>
          <p:nvPr/>
        </p:nvSpPr>
        <p:spPr>
          <a:xfrm>
            <a:off x="1206500" y="3687901"/>
            <a:ext cx="20101147" cy="7478970"/>
          </a:xfrm>
          <a:prstGeom prst="rect">
            <a:avLst/>
          </a:prstGeom>
          <a:noFill/>
        </p:spPr>
        <p:txBody>
          <a:bodyPr wrap="square" rtlCol="0">
            <a:spAutoFit/>
          </a:bodyPr>
          <a:lstStyle/>
          <a:p>
            <a:r>
              <a:rPr lang="de-DE" sz="3200" dirty="0">
                <a:latin typeface="Helvetica Neue" panose="02000503000000020004" pitchFamily="2" charset="0"/>
                <a:ea typeface="Helvetica Neue" panose="02000503000000020004" pitchFamily="2" charset="0"/>
                <a:cs typeface="Helvetica Neue" panose="02000503000000020004" pitchFamily="2" charset="0"/>
              </a:rPr>
              <a:t>Herausforderungen und Lösungsansätze:</a:t>
            </a:r>
          </a:p>
          <a:p>
            <a:r>
              <a:rPr lang="de-DE" sz="3200" dirty="0">
                <a:latin typeface="Helvetica Neue" panose="02000503000000020004" pitchFamily="2" charset="0"/>
                <a:ea typeface="Helvetica Neue" panose="02000503000000020004" pitchFamily="2" charset="0"/>
                <a:cs typeface="Helvetica Neue" panose="02000503000000020004" pitchFamily="2" charset="0"/>
              </a:rPr>
              <a:t>• Anpassung der bestehenden Programme, um die IDG nahtlos zu integrieren.</a:t>
            </a:r>
          </a:p>
          <a:p>
            <a:r>
              <a:rPr lang="de-DE" sz="3200" dirty="0">
                <a:latin typeface="Helvetica Neue" panose="02000503000000020004" pitchFamily="2" charset="0"/>
                <a:ea typeface="Helvetica Neue" panose="02000503000000020004" pitchFamily="2" charset="0"/>
                <a:cs typeface="Helvetica Neue" panose="02000503000000020004" pitchFamily="2" charset="0"/>
              </a:rPr>
              <a:t>• Überwindung von anfänglichem Widerstand gegen Veränderungen in Führungsgewohnheiten.</a:t>
            </a:r>
          </a:p>
          <a:p>
            <a:r>
              <a:rPr lang="de-DE" sz="3200" dirty="0">
                <a:latin typeface="Helvetica Neue" panose="02000503000000020004" pitchFamily="2" charset="0"/>
                <a:ea typeface="Helvetica Neue" panose="02000503000000020004" pitchFamily="2" charset="0"/>
                <a:cs typeface="Helvetica Neue" panose="02000503000000020004" pitchFamily="2" charset="0"/>
              </a:rPr>
              <a:t>• Lösungsansatz: Ständige Kommunikation und Schulungen zur Bedeutung und Praxis der IDG.</a:t>
            </a:r>
          </a:p>
          <a:p>
            <a:r>
              <a:rPr lang="de-DE" sz="3200" dirty="0">
                <a:latin typeface="Helvetica Neue" panose="02000503000000020004" pitchFamily="2" charset="0"/>
                <a:ea typeface="Helvetica Neue" panose="02000503000000020004" pitchFamily="2" charset="0"/>
                <a:cs typeface="Helvetica Neue" panose="02000503000000020004" pitchFamily="2" charset="0"/>
              </a:rPr>
              <a:t>• „Wir mussten sicherstellen, dass alle Führungskräfte verstehen, warum diese Veränderungen notwendig sind und wie sie davon profitieren.“</a:t>
            </a:r>
          </a:p>
          <a:p>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err="1">
                <a:latin typeface="Helvetica Neue" panose="02000503000000020004" pitchFamily="2" charset="0"/>
                <a:ea typeface="Helvetica Neue" panose="02000503000000020004" pitchFamily="2" charset="0"/>
                <a:cs typeface="Helvetica Neue" panose="02000503000000020004" pitchFamily="2" charset="0"/>
                <a:sym typeface="Arial"/>
              </a:rPr>
              <a:t>Learnings</a:t>
            </a: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 und Empfehlungen:</a:t>
            </a:r>
          </a:p>
          <a:p>
            <a:pPr marL="457200" indent="-457200">
              <a:lnSpc>
                <a:spcPct val="100000"/>
              </a:lnSpc>
              <a:spcBef>
                <a:spcPts val="0"/>
              </a:spcBef>
              <a:buFont typeface="Arial" panose="020B0604020202020204" pitchFamily="34" charset="0"/>
              <a:buChar char="•"/>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Die Bedeutung der frühen Einbindung von Führungskräften in den Transformationsprozess.</a:t>
            </a:r>
          </a:p>
          <a:p>
            <a:pPr marL="457200" indent="-457200">
              <a:lnSpc>
                <a:spcPct val="100000"/>
              </a:lnSpc>
              <a:spcBef>
                <a:spcPts val="0"/>
              </a:spcBef>
              <a:buFont typeface="Arial" panose="020B0604020202020204" pitchFamily="34" charset="0"/>
              <a:buChar char="•"/>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IDG fördern nicht nur die Nachhaltigkeit, sondern stärken auch die Bindung der Mitarbeiter an das Unternehmen.</a:t>
            </a:r>
          </a:p>
          <a:p>
            <a:pPr marL="457200" indent="-457200">
              <a:lnSpc>
                <a:spcPct val="100000"/>
              </a:lnSpc>
              <a:spcBef>
                <a:spcPts val="0"/>
              </a:spcBef>
              <a:buFont typeface="Arial" panose="020B0604020202020204" pitchFamily="34" charset="0"/>
              <a:buChar char="•"/>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Beginnen Sie mit den Führungskräften, um den Rest des Unternehmens zu beeinflussen.</a:t>
            </a:r>
          </a:p>
          <a:p>
            <a:pPr marL="457200" indent="-457200">
              <a:lnSpc>
                <a:spcPct val="100000"/>
              </a:lnSpc>
              <a:spcBef>
                <a:spcPts val="0"/>
              </a:spcBef>
              <a:buFont typeface="Arial" panose="020B0604020202020204" pitchFamily="34" charset="0"/>
              <a:buChar char="•"/>
            </a:pPr>
            <a:r>
              <a:rPr lang="de-DE" sz="3200" dirty="0">
                <a:latin typeface="Helvetica Neue" panose="02000503000000020004" pitchFamily="2" charset="0"/>
                <a:ea typeface="Helvetica Neue" panose="02000503000000020004" pitchFamily="2" charset="0"/>
                <a:cs typeface="Helvetica Neue" panose="02000503000000020004" pitchFamily="2" charset="0"/>
                <a:sym typeface="Arial"/>
              </a:rPr>
              <a:t>„Führungskräfte sind die Multiplikatoren der Veränderung – ihre Unterstützung ist entscheidend.“</a:t>
            </a: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6" name="Grafik 5">
            <a:extLst>
              <a:ext uri="{FF2B5EF4-FFF2-40B4-BE49-F238E27FC236}">
                <a16:creationId xmlns:a16="http://schemas.microsoft.com/office/drawing/2014/main" id="{E5A66412-E7D2-BA4E-DBF9-023F5CC5D2CD}"/>
              </a:ext>
            </a:extLst>
          </p:cNvPr>
          <p:cNvPicPr>
            <a:picLocks noChangeAspect="1"/>
          </p:cNvPicPr>
          <p:nvPr/>
        </p:nvPicPr>
        <p:blipFill>
          <a:blip r:embed="rId3"/>
          <a:stretch>
            <a:fillRect/>
          </a:stretch>
        </p:blipFill>
        <p:spPr>
          <a:xfrm>
            <a:off x="21627822" y="1079500"/>
            <a:ext cx="1549678" cy="666173"/>
          </a:xfrm>
          <a:prstGeom prst="rect">
            <a:avLst/>
          </a:prstGeom>
        </p:spPr>
      </p:pic>
    </p:spTree>
    <p:extLst>
      <p:ext uri="{BB962C8B-B14F-4D97-AF65-F5344CB8AC3E}">
        <p14:creationId xmlns:p14="http://schemas.microsoft.com/office/powerpoint/2010/main" val="233839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74F22A-C45D-3E18-298E-BABB58DE6D2B}"/>
              </a:ext>
            </a:extLst>
          </p:cNvPr>
          <p:cNvSpPr>
            <a:spLocks noGrp="1"/>
          </p:cNvSpPr>
          <p:nvPr>
            <p:ph type="title"/>
          </p:nvPr>
        </p:nvSpPr>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2: Google - Pilotprojekte </a:t>
            </a:r>
            <a:r>
              <a:rPr lang="de-DE" b="1" dirty="0">
                <a:solidFill>
                  <a:srgbClr val="0E0E0E"/>
                </a:solidFill>
                <a:effectLst/>
                <a:latin typeface=".SF NS"/>
              </a:rPr>
              <a:t>und IDG-Labs I</a:t>
            </a:r>
            <a:br>
              <a:rPr lang="de-DE" dirty="0">
                <a:solidFill>
                  <a:srgbClr val="0E0E0E"/>
                </a:solidFill>
                <a:effectLst/>
                <a:latin typeface=".SF NS"/>
              </a:rPr>
            </a:br>
            <a:br>
              <a:rPr lang="de-DE" dirty="0">
                <a:solidFill>
                  <a:srgbClr val="0E0E0E"/>
                </a:solidFill>
                <a:effectLst/>
                <a:latin typeface=".SF NS"/>
              </a:rPr>
            </a:br>
            <a:br>
              <a:rPr lang="de-DE" dirty="0">
                <a:solidFill>
                  <a:srgbClr val="0E0E0E"/>
                </a:solidFill>
                <a:effectLst/>
                <a:latin typeface=".SF NS"/>
              </a:rPr>
            </a:br>
            <a:endParaRPr lang="de-DE" dirty="0"/>
          </a:p>
        </p:txBody>
      </p:sp>
      <p:sp>
        <p:nvSpPr>
          <p:cNvPr id="4" name="Textplatzhalter 3">
            <a:extLst>
              <a:ext uri="{FF2B5EF4-FFF2-40B4-BE49-F238E27FC236}">
                <a16:creationId xmlns:a16="http://schemas.microsoft.com/office/drawing/2014/main" id="{C4CA3F84-8CFB-337B-9E55-5F2F5DB1FD69}"/>
              </a:ext>
            </a:extLst>
          </p:cNvPr>
          <p:cNvSpPr>
            <a:spLocks noGrp="1"/>
          </p:cNvSpPr>
          <p:nvPr>
            <p:ph type="body" idx="2"/>
          </p:nvPr>
        </p:nvSpPr>
        <p:spPr>
          <a:xfrm>
            <a:off x="1206500" y="3695611"/>
            <a:ext cx="20101147" cy="6504345"/>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Verantwortliche Person: David Smyth, Head </a:t>
            </a:r>
            <a:r>
              <a:rPr lang="de-DE" sz="3200" dirty="0" err="1">
                <a:latin typeface="Helvetica Neue" panose="02000503000000020004" pitchFamily="2" charset="0"/>
                <a:ea typeface="Helvetica Neue" panose="02000503000000020004" pitchFamily="2" charset="0"/>
                <a:cs typeface="Helvetica Neue" panose="02000503000000020004" pitchFamily="2" charset="0"/>
              </a:rPr>
              <a:t>of</a:t>
            </a:r>
            <a:r>
              <a:rPr lang="de-DE" sz="3200" dirty="0">
                <a:latin typeface="Helvetica Neue" panose="02000503000000020004" pitchFamily="2" charset="0"/>
                <a:ea typeface="Helvetica Neue" panose="02000503000000020004" pitchFamily="2" charset="0"/>
                <a:cs typeface="Helvetica Neue" panose="02000503000000020004" pitchFamily="2" charset="0"/>
              </a:rPr>
              <a:t> Global Leadership Development</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Motivation für IDG: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Google wollte die Resilienz und Innovationskraft seiner Führungskräfte stärken. „Unsere Branche ist ständig im Wandel. Wir müssen sicherstellen, dass unsere Führungskräfte darauf vorbereitet sind, diese Herausforderungen zu meistern.“</a:t>
            </a: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Integration der IDG: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Einführung eines IDG-Labs, das zunächst als Pilotprojekt gestartet wurde. Ziel war es, die Relevanz der IDG im täglichen Geschäftsumfeld zu testen. „Das IDG-Lab ermöglichte uns, die praktischen Anwendungen der IDG in einem sicheren Rahmen zu erproben.“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5" name="Grafik 4">
            <a:extLst>
              <a:ext uri="{FF2B5EF4-FFF2-40B4-BE49-F238E27FC236}">
                <a16:creationId xmlns:a16="http://schemas.microsoft.com/office/drawing/2014/main" id="{E5BE5DD5-8239-0A21-9B07-D87B97CC0B82}"/>
              </a:ext>
            </a:extLst>
          </p:cNvPr>
          <p:cNvPicPr>
            <a:picLocks noChangeAspect="1"/>
          </p:cNvPicPr>
          <p:nvPr/>
        </p:nvPicPr>
        <p:blipFill>
          <a:blip r:embed="rId3"/>
          <a:stretch>
            <a:fillRect/>
          </a:stretch>
        </p:blipFill>
        <p:spPr>
          <a:xfrm>
            <a:off x="22117635" y="1079500"/>
            <a:ext cx="1059865" cy="1025398"/>
          </a:xfrm>
          <a:prstGeom prst="rect">
            <a:avLst/>
          </a:prstGeom>
        </p:spPr>
      </p:pic>
    </p:spTree>
    <p:extLst>
      <p:ext uri="{BB962C8B-B14F-4D97-AF65-F5344CB8AC3E}">
        <p14:creationId xmlns:p14="http://schemas.microsoft.com/office/powerpoint/2010/main" val="2226205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0874C414-E955-7D68-8D6A-C84265F5DE36}"/>
              </a:ext>
            </a:extLst>
          </p:cNvPr>
          <p:cNvSpPr>
            <a:spLocks noGrp="1"/>
          </p:cNvSpPr>
          <p:nvPr>
            <p:ph type="body" idx="2"/>
          </p:nvPr>
        </p:nvSpPr>
        <p:spPr>
          <a:xfrm>
            <a:off x="1206500" y="3716876"/>
            <a:ext cx="20037351" cy="6011902"/>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Herausforderungen und Umgang damit:</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IDG in einen bereits vollen Arbeitsalltag der Führungskräfte zu integrieren. Sicherstellung, dass die Prinzipien der IDG langfristig beibehalten werden. Lösungsansatz: IDG-Labs als wiederkehrende, reflektierende Sessions, um kontinuierliches Lernen zu gewährleisten. „Es war entscheidend, dass wir regelmäßig Zeit für Reflexion und Weiterentwicklung einplanten.“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Learnings</a:t>
            </a:r>
            <a:r>
              <a:rPr lang="de-DE" sz="3200" dirty="0">
                <a:latin typeface="Helvetica Neue" panose="02000503000000020004" pitchFamily="2" charset="0"/>
                <a:ea typeface="Helvetica Neue" panose="02000503000000020004" pitchFamily="2" charset="0"/>
                <a:cs typeface="Helvetica Neue" panose="02000503000000020004" pitchFamily="2" charset="0"/>
              </a:rPr>
              <a:t> und Empfehlungen: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Pilotprojekte helfen, die Akzeptanz zu testen und die Implementierung anzupassen. Die Schaffung eines Raums für kontinuierliche Entwicklung stärkt das Engagement. </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Nutzen Sie Pilotprojekte, um Erfahrungen zu sammeln und Iterationen vorzunehmen. „Beginnen Sie klein, lernen Sie, passen Sie an und skalieren Sie dann.“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Titel 1">
            <a:extLst>
              <a:ext uri="{FF2B5EF4-FFF2-40B4-BE49-F238E27FC236}">
                <a16:creationId xmlns:a16="http://schemas.microsoft.com/office/drawing/2014/main" id="{E684EECA-DEE0-C195-5009-0CB9A08E1991}"/>
              </a:ext>
            </a:extLst>
          </p:cNvPr>
          <p:cNvSpPr>
            <a:spLocks noGrp="1"/>
          </p:cNvSpPr>
          <p:nvPr>
            <p:ph type="title"/>
          </p:nvPr>
        </p:nvSpPr>
        <p:spPr>
          <a:xfrm>
            <a:off x="1206500" y="1079500"/>
            <a:ext cx="21971000" cy="1433163"/>
          </a:xfrm>
        </p:spPr>
        <p:txBody>
          <a:bodyPr>
            <a:normAutofit fontScale="90000"/>
          </a:bodyPr>
          <a:lstStyle/>
          <a:p>
            <a:r>
              <a:rPr lang="de-DE" sz="71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2: Google - Pilotprojekte und IDG-Labs II</a:t>
            </a:r>
            <a:b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endPar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6" name="Grafik 5">
            <a:extLst>
              <a:ext uri="{FF2B5EF4-FFF2-40B4-BE49-F238E27FC236}">
                <a16:creationId xmlns:a16="http://schemas.microsoft.com/office/drawing/2014/main" id="{A982B5D7-450A-A2D8-D543-08FB02F0AE71}"/>
              </a:ext>
            </a:extLst>
          </p:cNvPr>
          <p:cNvPicPr>
            <a:picLocks noChangeAspect="1"/>
          </p:cNvPicPr>
          <p:nvPr/>
        </p:nvPicPr>
        <p:blipFill>
          <a:blip r:embed="rId3"/>
          <a:stretch>
            <a:fillRect/>
          </a:stretch>
        </p:blipFill>
        <p:spPr>
          <a:xfrm>
            <a:off x="22117635" y="1079500"/>
            <a:ext cx="1059865" cy="1025398"/>
          </a:xfrm>
          <a:prstGeom prst="rect">
            <a:avLst/>
          </a:prstGeom>
        </p:spPr>
      </p:pic>
    </p:spTree>
    <p:extLst>
      <p:ext uri="{BB962C8B-B14F-4D97-AF65-F5344CB8AC3E}">
        <p14:creationId xmlns:p14="http://schemas.microsoft.com/office/powerpoint/2010/main" val="3550759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Autofit/>
          </a:bodyPr>
          <a:lstStyle/>
          <a:p>
            <a: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3: </a:t>
            </a:r>
            <a:r>
              <a:rPr lang="de-DE" sz="6400" dirty="0" err="1">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Stena</a:t>
            </a:r>
            <a: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 - Ganzheitlicher Ansatz zur Nachhaltigkeit I</a:t>
            </a:r>
            <a:b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endPar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844467"/>
            <a:ext cx="20122412" cy="5519460"/>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Verantwortliche Person: Maria Svensson, Chief </a:t>
            </a:r>
            <a:r>
              <a:rPr lang="de-DE" sz="3200" dirty="0" err="1">
                <a:latin typeface="Helvetica Neue" panose="02000503000000020004" pitchFamily="2" charset="0"/>
                <a:ea typeface="Helvetica Neue" panose="02000503000000020004" pitchFamily="2" charset="0"/>
                <a:cs typeface="Helvetica Neue" panose="02000503000000020004" pitchFamily="2" charset="0"/>
              </a:rPr>
              <a:t>Sustainability</a:t>
            </a:r>
            <a:r>
              <a:rPr lang="de-DE" sz="3200" dirty="0">
                <a:latin typeface="Helvetica Neue" panose="02000503000000020004" pitchFamily="2" charset="0"/>
                <a:ea typeface="Helvetica Neue" panose="02000503000000020004" pitchFamily="2" charset="0"/>
                <a:cs typeface="Helvetica Neue" panose="02000503000000020004" pitchFamily="2" charset="0"/>
              </a:rPr>
              <a:t> Officer (CSO)</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Motivation für IDG:</a:t>
            </a:r>
          </a:p>
          <a:p>
            <a:pPr>
              <a:lnSpc>
                <a:spcPct val="100000"/>
              </a:lnSpc>
              <a:spcBef>
                <a:spcPts val="0"/>
              </a:spcBef>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Stena</a:t>
            </a:r>
            <a:r>
              <a:rPr lang="de-DE" sz="3200" dirty="0">
                <a:latin typeface="Helvetica Neue" panose="02000503000000020004" pitchFamily="2" charset="0"/>
                <a:ea typeface="Helvetica Neue" panose="02000503000000020004" pitchFamily="2" charset="0"/>
                <a:cs typeface="Helvetica Neue" panose="02000503000000020004" pitchFamily="2" charset="0"/>
              </a:rPr>
              <a:t> wollte Nachhaltigkeit in allen Geschäftsbereichen verankern und die Zusammenarbeit fördern. „Unsere Vision war es, Nachhaltigkeit als integralen Bestandteil unserer Unternehmenskultur zu etablieren.“</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Implementierung:</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Einführung der IDG in der gesamten Organisation, nicht nur auf Führungsebene. Fokus auf kollektivem Verständnis und gemeinsamer Zielerreichung. „Es war uns wichtig, dass jede Abteilung und jeder Mitarbeiter die IDG versteht und in ihre Arbeit integriert.“</a:t>
            </a: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5" name="Grafik 4">
            <a:extLst>
              <a:ext uri="{FF2B5EF4-FFF2-40B4-BE49-F238E27FC236}">
                <a16:creationId xmlns:a16="http://schemas.microsoft.com/office/drawing/2014/main" id="{5B654F17-57EF-3C29-9FC8-052F578286A1}"/>
              </a:ext>
            </a:extLst>
          </p:cNvPr>
          <p:cNvPicPr>
            <a:picLocks noChangeAspect="1"/>
          </p:cNvPicPr>
          <p:nvPr/>
        </p:nvPicPr>
        <p:blipFill>
          <a:blip r:embed="rId3"/>
          <a:stretch>
            <a:fillRect/>
          </a:stretch>
        </p:blipFill>
        <p:spPr>
          <a:xfrm>
            <a:off x="21253692" y="1079499"/>
            <a:ext cx="1923808" cy="666173"/>
          </a:xfrm>
          <a:prstGeom prst="rect">
            <a:avLst/>
          </a:prstGeom>
        </p:spPr>
      </p:pic>
    </p:spTree>
    <p:extLst>
      <p:ext uri="{BB962C8B-B14F-4D97-AF65-F5344CB8AC3E}">
        <p14:creationId xmlns:p14="http://schemas.microsoft.com/office/powerpoint/2010/main" val="187013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AF089-A332-8C29-09D4-72B2058E3164}"/>
              </a:ext>
            </a:extLst>
          </p:cNvPr>
          <p:cNvSpPr>
            <a:spLocks noGrp="1"/>
          </p:cNvSpPr>
          <p:nvPr>
            <p:ph type="title"/>
          </p:nvPr>
        </p:nvSpPr>
        <p:spPr/>
        <p:txBody>
          <a:bodyPr>
            <a:noAutofit/>
          </a:bodyPr>
          <a:lstStyle/>
          <a:p>
            <a: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Use Case 3: </a:t>
            </a:r>
            <a:r>
              <a:rPr lang="de-DE" sz="6400" dirty="0" err="1">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Stena</a:t>
            </a:r>
            <a: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t> - Ganzheitlicher Ansatz zur Nachhaltigkeit II</a:t>
            </a:r>
            <a:br>
              <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rPr>
            </a:br>
            <a:endParaRPr lang="de-DE" sz="6400" dirty="0">
              <a:solidFill>
                <a:srgbClr val="0E0E0E"/>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 name="Textplatzhalter 3">
            <a:extLst>
              <a:ext uri="{FF2B5EF4-FFF2-40B4-BE49-F238E27FC236}">
                <a16:creationId xmlns:a16="http://schemas.microsoft.com/office/drawing/2014/main" id="{5E2F814D-8A09-CE32-D8F4-781BE033AF34}"/>
              </a:ext>
            </a:extLst>
          </p:cNvPr>
          <p:cNvSpPr>
            <a:spLocks noGrp="1"/>
          </p:cNvSpPr>
          <p:nvPr>
            <p:ph type="body" idx="2"/>
          </p:nvPr>
        </p:nvSpPr>
        <p:spPr>
          <a:xfrm>
            <a:off x="1206500" y="3716876"/>
            <a:ext cx="20101147" cy="6504345"/>
          </a:xfrm>
          <a:noFill/>
          <a:ln>
            <a:noFill/>
          </a:ln>
        </p:spPr>
        <p:txBody>
          <a:bodyPr spcFirstLastPara="1" wrap="square" lIns="50800" tIns="50800" rIns="50800" bIns="50800" rtlCol="0" anchor="t" anchorCtr="0">
            <a:spAutoFit/>
          </a:bodyPr>
          <a:lstStyle/>
          <a:p>
            <a:pPr marL="88011" indent="0">
              <a:lnSpc>
                <a:spcPct val="100000"/>
              </a:lnSpc>
              <a:spcBef>
                <a:spcPts val="0"/>
              </a:spcBef>
              <a:buNone/>
            </a:pPr>
            <a:r>
              <a:rPr lang="de-DE" sz="3200" dirty="0">
                <a:latin typeface="Helvetica Neue" panose="02000503000000020004" pitchFamily="2" charset="0"/>
                <a:ea typeface="Helvetica Neue" panose="02000503000000020004" pitchFamily="2" charset="0"/>
                <a:cs typeface="Helvetica Neue" panose="02000503000000020004" pitchFamily="2" charset="0"/>
              </a:rPr>
              <a:t>Herausforderungen und Lösungen: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Einheitliches Verständnis und Akzeptanz der IDG unter allen Mitarbeitern sicherstellen. Unterschiede in der Bereitschaft der verschiedenen Abteilungen. Lösungsansatz: Intensive Schulungen und Workshops, um das kollektive Verständnis zu fördern. „Unsere Workshops waren entscheidend, um eine einheitliche Basis für alle zu schaffen.“</a:t>
            </a: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r>
              <a:rPr lang="de-DE" sz="3200" dirty="0" err="1">
                <a:latin typeface="Helvetica Neue" panose="02000503000000020004" pitchFamily="2" charset="0"/>
                <a:ea typeface="Helvetica Neue" panose="02000503000000020004" pitchFamily="2" charset="0"/>
                <a:cs typeface="Helvetica Neue" panose="02000503000000020004" pitchFamily="2" charset="0"/>
              </a:rPr>
              <a:t>Learnings</a:t>
            </a:r>
            <a:r>
              <a:rPr lang="de-DE" sz="3200" dirty="0">
                <a:latin typeface="Helvetica Neue" panose="02000503000000020004" pitchFamily="2" charset="0"/>
                <a:ea typeface="Helvetica Neue" panose="02000503000000020004" pitchFamily="2" charset="0"/>
                <a:cs typeface="Helvetica Neue" panose="02000503000000020004" pitchFamily="2" charset="0"/>
              </a:rPr>
              <a:t> und Empfehlungen:</a:t>
            </a:r>
          </a:p>
          <a:p>
            <a:pPr>
              <a:lnSpc>
                <a:spcPct val="100000"/>
              </a:lnSpc>
              <a:spcBef>
                <a:spcPts val="0"/>
              </a:spcBef>
            </a:pPr>
            <a:r>
              <a:rPr lang="de-DE" sz="3200" dirty="0">
                <a:latin typeface="Helvetica Neue" panose="02000503000000020004" pitchFamily="2" charset="0"/>
                <a:ea typeface="Helvetica Neue" panose="02000503000000020004" pitchFamily="2" charset="0"/>
                <a:cs typeface="Helvetica Neue" panose="02000503000000020004" pitchFamily="2" charset="0"/>
              </a:rPr>
              <a:t>Ein ganzheitlicher Ansatz stärkt die Zusammenarbeit und das gemeinsame Verständnis. Nachhaltigkeit kann nur durch die Integration in alle Geschäftsbereiche erreicht werden. Empfehlungen: Entwickeln Sie einen umfassenden Plan, der alle Abteilungen einbezieht. „Die gesamte Organisation muss an einem Strang ziehen, um wirklich nachhaltig zu sein.“</a:t>
            </a:r>
          </a:p>
          <a:p>
            <a:pPr>
              <a:lnSpc>
                <a:spcPct val="100000"/>
              </a:lnSpc>
              <a:spcBef>
                <a:spcPts val="0"/>
              </a:spcBef>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a:p>
            <a:pPr marL="88011" indent="0">
              <a:lnSpc>
                <a:spcPct val="100000"/>
              </a:lnSpc>
              <a:spcBef>
                <a:spcPts val="0"/>
              </a:spcBef>
              <a:buNone/>
            </a:pPr>
            <a:endParaRPr lang="de-DE" sz="3200"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3" name="Grafik 2">
            <a:extLst>
              <a:ext uri="{FF2B5EF4-FFF2-40B4-BE49-F238E27FC236}">
                <a16:creationId xmlns:a16="http://schemas.microsoft.com/office/drawing/2014/main" id="{DB74E1F2-4AD4-7F8A-DB91-2B42C112869B}"/>
              </a:ext>
            </a:extLst>
          </p:cNvPr>
          <p:cNvPicPr>
            <a:picLocks noChangeAspect="1"/>
          </p:cNvPicPr>
          <p:nvPr/>
        </p:nvPicPr>
        <p:blipFill>
          <a:blip r:embed="rId3"/>
          <a:stretch>
            <a:fillRect/>
          </a:stretch>
        </p:blipFill>
        <p:spPr>
          <a:xfrm>
            <a:off x="21253692" y="1079499"/>
            <a:ext cx="1923808" cy="666173"/>
          </a:xfrm>
          <a:prstGeom prst="rect">
            <a:avLst/>
          </a:prstGeom>
        </p:spPr>
      </p:pic>
    </p:spTree>
    <p:extLst>
      <p:ext uri="{BB962C8B-B14F-4D97-AF65-F5344CB8AC3E}">
        <p14:creationId xmlns:p14="http://schemas.microsoft.com/office/powerpoint/2010/main" val="1583580167"/>
      </p:ext>
    </p:extLst>
  </p:cSld>
  <p:clrMapOvr>
    <a:masterClrMapping/>
  </p:clrMapOvr>
</p:sld>
</file>

<file path=ppt/theme/theme1.xml><?xml version="1.0" encoding="utf-8"?>
<a:theme xmlns:a="http://schemas.openxmlformats.org/drawingml/2006/main" name="21_BasicWhite">
  <a:themeElements>
    <a:clrScheme name="IDG 1">
      <a:dk1>
        <a:srgbClr val="010101"/>
      </a:dk1>
      <a:lt1>
        <a:srgbClr val="FFFFFF"/>
      </a:lt1>
      <a:dk2>
        <a:srgbClr val="FEFFFF"/>
      </a:dk2>
      <a:lt2>
        <a:srgbClr val="D5D5D5"/>
      </a:lt2>
      <a:accent1>
        <a:srgbClr val="D4B789"/>
      </a:accent1>
      <a:accent2>
        <a:srgbClr val="E585A1"/>
      </a:accent2>
      <a:accent3>
        <a:srgbClr val="E74039"/>
      </a:accent3>
      <a:accent4>
        <a:srgbClr val="FF6820"/>
      </a:accent4>
      <a:accent5>
        <a:srgbClr val="66192F"/>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2281</Words>
  <Application>Microsoft Macintosh PowerPoint</Application>
  <PresentationFormat>Benutzerdefiniert</PresentationFormat>
  <Paragraphs>176</Paragraphs>
  <Slides>14</Slides>
  <Notes>13</Notes>
  <HiddenSlides>1</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.SF NS</vt:lpstr>
      <vt:lpstr>Sagona Book</vt:lpstr>
      <vt:lpstr>Courier New</vt:lpstr>
      <vt:lpstr>Helvetica Neue</vt:lpstr>
      <vt:lpstr>Arial</vt:lpstr>
      <vt:lpstr>21_BasicWhite</vt:lpstr>
      <vt:lpstr> Use Cases  Pragmatische Ansätze zur Einführung der Inner Development Goals:  Erfahrungsberichte aus 5 IDG-Partnerunternehmen</vt:lpstr>
      <vt:lpstr>Wie führende Unternehmen in Schweden die Einführung der IDG gestartet haben </vt:lpstr>
      <vt:lpstr>Wie führende Unternehmen in Schweden die Einführung der IDG gestartet haben </vt:lpstr>
      <vt:lpstr>Use Case 1: IKEA - Führungskräfteprogramm als Startpunkt I </vt:lpstr>
      <vt:lpstr>Use Case 1: IKEA - Führungskräfteprogramm als Startpunkt II </vt:lpstr>
      <vt:lpstr>Use Case 2: Google - Pilotprojekte und IDG-Labs I   </vt:lpstr>
      <vt:lpstr>Use Case 2: Google - Pilotprojekte und IDG-Labs II </vt:lpstr>
      <vt:lpstr>Use Case 3: Stena - Ganzheitlicher Ansatz zur Nachhaltigkeit I </vt:lpstr>
      <vt:lpstr>Use Case 3: Stena - Ganzheitlicher Ansatz zur Nachhaltigkeit II </vt:lpstr>
      <vt:lpstr>Use Case 4: Icebug - 100-Tage-Zyklen zur  schrittweisen Einführung I  </vt:lpstr>
      <vt:lpstr>Use Case 4: Icebug - 100-Tage-Zyklen zur  schrittweisen Einführung II  </vt:lpstr>
      <vt:lpstr>Use Case 5: Ericsson - Systemisches Denken und Innovationskraft I   </vt:lpstr>
      <vt:lpstr>Use Case 5: Ericsson - Systemisches Denken und Innovationskraft II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cp:lastModifiedBy>Microsoft Office User</cp:lastModifiedBy>
  <cp:revision>22</cp:revision>
  <dcterms:modified xsi:type="dcterms:W3CDTF">2024-08-19T14:08:40Z</dcterms:modified>
</cp:coreProperties>
</file>