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334" r:id="rId2"/>
    <p:sldId id="372" r:id="rId3"/>
    <p:sldId id="380" r:id="rId4"/>
    <p:sldId id="381" r:id="rId5"/>
    <p:sldId id="393" r:id="rId6"/>
    <p:sldId id="388" r:id="rId7"/>
    <p:sldId id="384" r:id="rId8"/>
    <p:sldId id="385" r:id="rId9"/>
    <p:sldId id="390" r:id="rId10"/>
    <p:sldId id="386" r:id="rId11"/>
    <p:sldId id="322" r:id="rId12"/>
    <p:sldId id="391" r:id="rId13"/>
    <p:sldId id="308" r:id="rId14"/>
    <p:sldId id="376" r:id="rId15"/>
    <p:sldId id="392" r:id="rId16"/>
    <p:sldId id="354" r:id="rId17"/>
    <p:sldId id="337" r:id="rId18"/>
    <p:sldId id="387" r:id="rId19"/>
    <p:sldId id="330" r:id="rId20"/>
    <p:sldId id="331" r:id="rId21"/>
    <p:sldId id="332" r:id="rId22"/>
    <p:sldId id="355" r:id="rId23"/>
  </p:sldIdLst>
  <p:sldSz cx="24384000" cy="13716000"/>
  <p:notesSz cx="6858000" cy="9144000"/>
  <p:embeddedFontLst>
    <p:embeddedFont>
      <p:font typeface="Helvetica Neue" panose="02000503000000020004" pitchFamily="2" charset="0"/>
      <p:regular r:id="rId25"/>
      <p:bold r:id="rId26"/>
      <p:italic r:id="rId27"/>
      <p:boldItalic r:id="rId28"/>
    </p:embeddedFont>
    <p:embeddedFont>
      <p:font typeface="Sagona Book" panose="02020503050505020204" pitchFamily="18"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1" roundtripDataSignature="AMtx7mg47JZ6xZBTHrDnJTvBkTYrzwNR3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C594"/>
    <a:srgbClr val="7F1F3B"/>
    <a:srgbClr val="66192F"/>
    <a:srgbClr val="AC294F"/>
    <a:srgbClr val="F58EAD"/>
    <a:srgbClr val="FF6C1E"/>
    <a:srgbClr val="FF4A40"/>
    <a:srgbClr val="FF473E"/>
    <a:srgbClr val="C0352E"/>
    <a:srgbClr val="C937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34"/>
    <p:restoredTop sz="84038"/>
  </p:normalViewPr>
  <p:slideViewPr>
    <p:cSldViewPr snapToGrid="0">
      <p:cViewPr varScale="1">
        <p:scale>
          <a:sx n="43" d="100"/>
          <a:sy n="43" d="100"/>
        </p:scale>
        <p:origin x="1472" y="248"/>
      </p:cViewPr>
      <p:guideLst/>
    </p:cSldViewPr>
  </p:slideViewPr>
  <p:outlineViewPr>
    <p:cViewPr>
      <p:scale>
        <a:sx n="33" d="100"/>
        <a:sy n="33" d="100"/>
      </p:scale>
      <p:origin x="0" y="-1721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63"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61"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64"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734F4F-23D2-C14F-BF1E-C7B5B8892FE0}" type="doc">
      <dgm:prSet loTypeId="urn:microsoft.com/office/officeart/2005/8/layout/cycle1" loCatId="" qsTypeId="urn:microsoft.com/office/officeart/2005/8/quickstyle/simple1" qsCatId="simple" csTypeId="urn:microsoft.com/office/officeart/2005/8/colors/accent1_2" csCatId="accent1" phldr="1"/>
      <dgm:spPr/>
      <dgm:t>
        <a:bodyPr/>
        <a:lstStyle/>
        <a:p>
          <a:endParaRPr lang="de-DE"/>
        </a:p>
      </dgm:t>
    </dgm:pt>
    <dgm:pt modelId="{104CE8B7-F12A-A942-AD13-CD3B341A51E7}">
      <dgm:prSet phldrT="[Text]"/>
      <dgm:spPr/>
      <dgm:t>
        <a:bodyPr/>
        <a:lstStyle/>
        <a:p>
          <a:r>
            <a:rPr lang="de-DE" dirty="0">
              <a:latin typeface="Helvetica Neue" panose="02000503000000020004" pitchFamily="2" charset="0"/>
              <a:ea typeface="Helvetica Neue" panose="02000503000000020004" pitchFamily="2" charset="0"/>
              <a:cs typeface="Helvetica Neue" panose="02000503000000020004" pitchFamily="2" charset="0"/>
            </a:rPr>
            <a:t>Agilität</a:t>
          </a:r>
        </a:p>
      </dgm:t>
    </dgm:pt>
    <dgm:pt modelId="{EFE5044A-311F-AE48-B473-4062BE1241AC}" type="parTrans" cxnId="{A0F642EE-ACE7-9349-B507-CF8143A40DC4}">
      <dgm:prSet/>
      <dgm:spPr/>
      <dgm:t>
        <a:bodyPr/>
        <a:lstStyle/>
        <a:p>
          <a:endParaRPr lang="de-DE">
            <a:latin typeface="Helvetica Neue" panose="02000503000000020004" pitchFamily="2" charset="0"/>
            <a:ea typeface="Helvetica Neue" panose="02000503000000020004" pitchFamily="2" charset="0"/>
            <a:cs typeface="Helvetica Neue" panose="02000503000000020004" pitchFamily="2" charset="0"/>
          </a:endParaRPr>
        </a:p>
      </dgm:t>
    </dgm:pt>
    <dgm:pt modelId="{400763FB-C7D4-7643-91D0-9B552EE5D542}" type="sibTrans" cxnId="{A0F642EE-ACE7-9349-B507-CF8143A40DC4}">
      <dgm:prSet/>
      <dgm:spPr>
        <a:solidFill>
          <a:schemeClr val="accent2"/>
        </a:solidFill>
      </dgm:spPr>
      <dgm:t>
        <a:bodyPr/>
        <a:lstStyle/>
        <a:p>
          <a:endParaRPr lang="de-DE">
            <a:latin typeface="Helvetica Neue" panose="02000503000000020004" pitchFamily="2" charset="0"/>
            <a:ea typeface="Helvetica Neue" panose="02000503000000020004" pitchFamily="2" charset="0"/>
            <a:cs typeface="Helvetica Neue" panose="02000503000000020004" pitchFamily="2" charset="0"/>
          </a:endParaRPr>
        </a:p>
      </dgm:t>
    </dgm:pt>
    <dgm:pt modelId="{DD0E82FC-963E-BD4C-8EEF-6039F26C9AB0}">
      <dgm:prSet phldrT="[Text]"/>
      <dgm:spPr/>
      <dgm:t>
        <a:bodyPr/>
        <a:lstStyle/>
        <a:p>
          <a:r>
            <a:rPr lang="de-DE" dirty="0">
              <a:latin typeface="Helvetica Neue" panose="02000503000000020004" pitchFamily="2" charset="0"/>
              <a:ea typeface="Helvetica Neue" panose="02000503000000020004" pitchFamily="2" charset="0"/>
              <a:cs typeface="Helvetica Neue" panose="02000503000000020004" pitchFamily="2" charset="0"/>
            </a:rPr>
            <a:t>Systemisches Denken</a:t>
          </a:r>
        </a:p>
      </dgm:t>
    </dgm:pt>
    <dgm:pt modelId="{996B4518-2985-9941-B36A-AA25028EEBF0}" type="parTrans" cxnId="{836B2BFF-CE99-4E45-B7A3-79536E139322}">
      <dgm:prSet/>
      <dgm:spPr/>
      <dgm:t>
        <a:bodyPr/>
        <a:lstStyle/>
        <a:p>
          <a:endParaRPr lang="de-DE">
            <a:latin typeface="Helvetica Neue" panose="02000503000000020004" pitchFamily="2" charset="0"/>
            <a:ea typeface="Helvetica Neue" panose="02000503000000020004" pitchFamily="2" charset="0"/>
            <a:cs typeface="Helvetica Neue" panose="02000503000000020004" pitchFamily="2" charset="0"/>
          </a:endParaRPr>
        </a:p>
      </dgm:t>
    </dgm:pt>
    <dgm:pt modelId="{3E25D649-90F4-C249-9363-276C72EBE83C}" type="sibTrans" cxnId="{836B2BFF-CE99-4E45-B7A3-79536E139322}">
      <dgm:prSet/>
      <dgm:spPr>
        <a:solidFill>
          <a:schemeClr val="accent2"/>
        </a:solidFill>
      </dgm:spPr>
      <dgm:t>
        <a:bodyPr/>
        <a:lstStyle/>
        <a:p>
          <a:endParaRPr lang="de-DE">
            <a:latin typeface="Helvetica Neue" panose="02000503000000020004" pitchFamily="2" charset="0"/>
            <a:ea typeface="Helvetica Neue" panose="02000503000000020004" pitchFamily="2" charset="0"/>
            <a:cs typeface="Helvetica Neue" panose="02000503000000020004" pitchFamily="2" charset="0"/>
          </a:endParaRPr>
        </a:p>
      </dgm:t>
    </dgm:pt>
    <dgm:pt modelId="{9142A92B-9263-084B-B1D5-302B5618603E}">
      <dgm:prSet phldrT="[Text]"/>
      <dgm:spPr/>
      <dgm:t>
        <a:bodyPr/>
        <a:lstStyle/>
        <a:p>
          <a:r>
            <a:rPr lang="de-DE" dirty="0">
              <a:latin typeface="Helvetica Neue" panose="02000503000000020004" pitchFamily="2" charset="0"/>
              <a:ea typeface="Helvetica Neue" panose="02000503000000020004" pitchFamily="2" charset="0"/>
              <a:cs typeface="Helvetica Neue" panose="02000503000000020004" pitchFamily="2" charset="0"/>
            </a:rPr>
            <a:t>Innere Entwicklung</a:t>
          </a:r>
        </a:p>
      </dgm:t>
    </dgm:pt>
    <dgm:pt modelId="{06E1AC73-513F-444F-8A87-5EB54129890B}" type="parTrans" cxnId="{67A7978F-9680-2744-8209-99DA84D65E03}">
      <dgm:prSet/>
      <dgm:spPr/>
      <dgm:t>
        <a:bodyPr/>
        <a:lstStyle/>
        <a:p>
          <a:endParaRPr lang="de-DE">
            <a:latin typeface="Helvetica Neue" panose="02000503000000020004" pitchFamily="2" charset="0"/>
            <a:ea typeface="Helvetica Neue" panose="02000503000000020004" pitchFamily="2" charset="0"/>
            <a:cs typeface="Helvetica Neue" panose="02000503000000020004" pitchFamily="2" charset="0"/>
          </a:endParaRPr>
        </a:p>
      </dgm:t>
    </dgm:pt>
    <dgm:pt modelId="{1D0E4752-8E1E-E44C-83BA-F59C2107138D}" type="sibTrans" cxnId="{67A7978F-9680-2744-8209-99DA84D65E03}">
      <dgm:prSet/>
      <dgm:spPr>
        <a:solidFill>
          <a:schemeClr val="accent2"/>
        </a:solidFill>
      </dgm:spPr>
      <dgm:t>
        <a:bodyPr/>
        <a:lstStyle/>
        <a:p>
          <a:endParaRPr lang="de-DE">
            <a:latin typeface="Helvetica Neue" panose="02000503000000020004" pitchFamily="2" charset="0"/>
            <a:ea typeface="Helvetica Neue" panose="02000503000000020004" pitchFamily="2" charset="0"/>
            <a:cs typeface="Helvetica Neue" panose="02000503000000020004" pitchFamily="2" charset="0"/>
          </a:endParaRPr>
        </a:p>
      </dgm:t>
    </dgm:pt>
    <dgm:pt modelId="{19ABE20B-E2F6-1646-9675-A22DE756F10A}" type="pres">
      <dgm:prSet presAssocID="{AB734F4F-23D2-C14F-BF1E-C7B5B8892FE0}" presName="cycle" presStyleCnt="0">
        <dgm:presLayoutVars>
          <dgm:dir/>
          <dgm:resizeHandles val="exact"/>
        </dgm:presLayoutVars>
      </dgm:prSet>
      <dgm:spPr/>
    </dgm:pt>
    <dgm:pt modelId="{B6149C10-E27B-1748-B435-F439CD83C44D}" type="pres">
      <dgm:prSet presAssocID="{104CE8B7-F12A-A942-AD13-CD3B341A51E7}" presName="dummy" presStyleCnt="0"/>
      <dgm:spPr/>
    </dgm:pt>
    <dgm:pt modelId="{4EBE6D2A-EB48-5447-9D5E-14233788F156}" type="pres">
      <dgm:prSet presAssocID="{104CE8B7-F12A-A942-AD13-CD3B341A51E7}" presName="node" presStyleLbl="revTx" presStyleIdx="0" presStyleCnt="3">
        <dgm:presLayoutVars>
          <dgm:bulletEnabled val="1"/>
        </dgm:presLayoutVars>
      </dgm:prSet>
      <dgm:spPr/>
    </dgm:pt>
    <dgm:pt modelId="{68D4A44E-DE93-9E4B-8C47-31344195C141}" type="pres">
      <dgm:prSet presAssocID="{400763FB-C7D4-7643-91D0-9B552EE5D542}" presName="sibTrans" presStyleLbl="node1" presStyleIdx="0" presStyleCnt="3"/>
      <dgm:spPr/>
    </dgm:pt>
    <dgm:pt modelId="{1E0B76D8-6439-EA43-8D5E-B3EA21342586}" type="pres">
      <dgm:prSet presAssocID="{DD0E82FC-963E-BD4C-8EEF-6039F26C9AB0}" presName="dummy" presStyleCnt="0"/>
      <dgm:spPr/>
    </dgm:pt>
    <dgm:pt modelId="{4C71E067-00D3-EB4F-A9AC-98ABB357A971}" type="pres">
      <dgm:prSet presAssocID="{DD0E82FC-963E-BD4C-8EEF-6039F26C9AB0}" presName="node" presStyleLbl="revTx" presStyleIdx="1" presStyleCnt="3">
        <dgm:presLayoutVars>
          <dgm:bulletEnabled val="1"/>
        </dgm:presLayoutVars>
      </dgm:prSet>
      <dgm:spPr/>
    </dgm:pt>
    <dgm:pt modelId="{6331A49B-DF23-A346-A236-955E59E5F727}" type="pres">
      <dgm:prSet presAssocID="{3E25D649-90F4-C249-9363-276C72EBE83C}" presName="sibTrans" presStyleLbl="node1" presStyleIdx="1" presStyleCnt="3"/>
      <dgm:spPr/>
    </dgm:pt>
    <dgm:pt modelId="{1EAF082A-4647-8349-BC01-9A7E5AB93F55}" type="pres">
      <dgm:prSet presAssocID="{9142A92B-9263-084B-B1D5-302B5618603E}" presName="dummy" presStyleCnt="0"/>
      <dgm:spPr/>
    </dgm:pt>
    <dgm:pt modelId="{188AB759-EED5-DE48-88F1-5A24BE1FD5C8}" type="pres">
      <dgm:prSet presAssocID="{9142A92B-9263-084B-B1D5-302B5618603E}" presName="node" presStyleLbl="revTx" presStyleIdx="2" presStyleCnt="3">
        <dgm:presLayoutVars>
          <dgm:bulletEnabled val="1"/>
        </dgm:presLayoutVars>
      </dgm:prSet>
      <dgm:spPr/>
    </dgm:pt>
    <dgm:pt modelId="{3692EC98-AF1A-914F-9435-236A77C449EA}" type="pres">
      <dgm:prSet presAssocID="{1D0E4752-8E1E-E44C-83BA-F59C2107138D}" presName="sibTrans" presStyleLbl="node1" presStyleIdx="2" presStyleCnt="3"/>
      <dgm:spPr/>
    </dgm:pt>
  </dgm:ptLst>
  <dgm:cxnLst>
    <dgm:cxn modelId="{20D71904-16FC-7242-8C55-268F9F1D2328}" type="presOf" srcId="{DD0E82FC-963E-BD4C-8EEF-6039F26C9AB0}" destId="{4C71E067-00D3-EB4F-A9AC-98ABB357A971}" srcOrd="0" destOrd="0" presId="urn:microsoft.com/office/officeart/2005/8/layout/cycle1"/>
    <dgm:cxn modelId="{3B1A6F2A-777F-1E41-8DBF-5A15F37F0C78}" type="presOf" srcId="{400763FB-C7D4-7643-91D0-9B552EE5D542}" destId="{68D4A44E-DE93-9E4B-8C47-31344195C141}" srcOrd="0" destOrd="0" presId="urn:microsoft.com/office/officeart/2005/8/layout/cycle1"/>
    <dgm:cxn modelId="{27812444-5F68-5441-86BA-FCB40C0F836C}" type="presOf" srcId="{AB734F4F-23D2-C14F-BF1E-C7B5B8892FE0}" destId="{19ABE20B-E2F6-1646-9675-A22DE756F10A}" srcOrd="0" destOrd="0" presId="urn:microsoft.com/office/officeart/2005/8/layout/cycle1"/>
    <dgm:cxn modelId="{5F95F64A-9D60-8040-BA83-789001CE3933}" type="presOf" srcId="{1D0E4752-8E1E-E44C-83BA-F59C2107138D}" destId="{3692EC98-AF1A-914F-9435-236A77C449EA}" srcOrd="0" destOrd="0" presId="urn:microsoft.com/office/officeart/2005/8/layout/cycle1"/>
    <dgm:cxn modelId="{F5CF9353-28B0-934F-BCC2-EAB7312BC612}" type="presOf" srcId="{104CE8B7-F12A-A942-AD13-CD3B341A51E7}" destId="{4EBE6D2A-EB48-5447-9D5E-14233788F156}" srcOrd="0" destOrd="0" presId="urn:microsoft.com/office/officeart/2005/8/layout/cycle1"/>
    <dgm:cxn modelId="{67A7978F-9680-2744-8209-99DA84D65E03}" srcId="{AB734F4F-23D2-C14F-BF1E-C7B5B8892FE0}" destId="{9142A92B-9263-084B-B1D5-302B5618603E}" srcOrd="2" destOrd="0" parTransId="{06E1AC73-513F-444F-8A87-5EB54129890B}" sibTransId="{1D0E4752-8E1E-E44C-83BA-F59C2107138D}"/>
    <dgm:cxn modelId="{051D0493-4A08-804B-9270-D1F153F02037}" type="presOf" srcId="{3E25D649-90F4-C249-9363-276C72EBE83C}" destId="{6331A49B-DF23-A346-A236-955E59E5F727}" srcOrd="0" destOrd="0" presId="urn:microsoft.com/office/officeart/2005/8/layout/cycle1"/>
    <dgm:cxn modelId="{EB1179E7-70DE-244F-A41E-F78B3C005E65}" type="presOf" srcId="{9142A92B-9263-084B-B1D5-302B5618603E}" destId="{188AB759-EED5-DE48-88F1-5A24BE1FD5C8}" srcOrd="0" destOrd="0" presId="urn:microsoft.com/office/officeart/2005/8/layout/cycle1"/>
    <dgm:cxn modelId="{A0F642EE-ACE7-9349-B507-CF8143A40DC4}" srcId="{AB734F4F-23D2-C14F-BF1E-C7B5B8892FE0}" destId="{104CE8B7-F12A-A942-AD13-CD3B341A51E7}" srcOrd="0" destOrd="0" parTransId="{EFE5044A-311F-AE48-B473-4062BE1241AC}" sibTransId="{400763FB-C7D4-7643-91D0-9B552EE5D542}"/>
    <dgm:cxn modelId="{836B2BFF-CE99-4E45-B7A3-79536E139322}" srcId="{AB734F4F-23D2-C14F-BF1E-C7B5B8892FE0}" destId="{DD0E82FC-963E-BD4C-8EEF-6039F26C9AB0}" srcOrd="1" destOrd="0" parTransId="{996B4518-2985-9941-B36A-AA25028EEBF0}" sibTransId="{3E25D649-90F4-C249-9363-276C72EBE83C}"/>
    <dgm:cxn modelId="{EA27B79B-465C-AB42-B7F8-2C4F1103E28F}" type="presParOf" srcId="{19ABE20B-E2F6-1646-9675-A22DE756F10A}" destId="{B6149C10-E27B-1748-B435-F439CD83C44D}" srcOrd="0" destOrd="0" presId="urn:microsoft.com/office/officeart/2005/8/layout/cycle1"/>
    <dgm:cxn modelId="{FCBE8953-BCF7-9540-BB10-A87F6BAD5ED1}" type="presParOf" srcId="{19ABE20B-E2F6-1646-9675-A22DE756F10A}" destId="{4EBE6D2A-EB48-5447-9D5E-14233788F156}" srcOrd="1" destOrd="0" presId="urn:microsoft.com/office/officeart/2005/8/layout/cycle1"/>
    <dgm:cxn modelId="{2291CBD7-98A2-A642-BB8D-42E1DBDDDC24}" type="presParOf" srcId="{19ABE20B-E2F6-1646-9675-A22DE756F10A}" destId="{68D4A44E-DE93-9E4B-8C47-31344195C141}" srcOrd="2" destOrd="0" presId="urn:microsoft.com/office/officeart/2005/8/layout/cycle1"/>
    <dgm:cxn modelId="{451CCCE6-D32F-4844-8D30-C38BDC86F774}" type="presParOf" srcId="{19ABE20B-E2F6-1646-9675-A22DE756F10A}" destId="{1E0B76D8-6439-EA43-8D5E-B3EA21342586}" srcOrd="3" destOrd="0" presId="urn:microsoft.com/office/officeart/2005/8/layout/cycle1"/>
    <dgm:cxn modelId="{FA38A669-65DC-D748-B606-080D7CC4470E}" type="presParOf" srcId="{19ABE20B-E2F6-1646-9675-A22DE756F10A}" destId="{4C71E067-00D3-EB4F-A9AC-98ABB357A971}" srcOrd="4" destOrd="0" presId="urn:microsoft.com/office/officeart/2005/8/layout/cycle1"/>
    <dgm:cxn modelId="{1DB095AC-E52E-5A49-8316-A424B6A73D18}" type="presParOf" srcId="{19ABE20B-E2F6-1646-9675-A22DE756F10A}" destId="{6331A49B-DF23-A346-A236-955E59E5F727}" srcOrd="5" destOrd="0" presId="urn:microsoft.com/office/officeart/2005/8/layout/cycle1"/>
    <dgm:cxn modelId="{F3E8BE57-B770-2C43-A784-4B6E936538C1}" type="presParOf" srcId="{19ABE20B-E2F6-1646-9675-A22DE756F10A}" destId="{1EAF082A-4647-8349-BC01-9A7E5AB93F55}" srcOrd="6" destOrd="0" presId="urn:microsoft.com/office/officeart/2005/8/layout/cycle1"/>
    <dgm:cxn modelId="{8584F0FE-0595-8940-8F96-A90A6CF64576}" type="presParOf" srcId="{19ABE20B-E2F6-1646-9675-A22DE756F10A}" destId="{188AB759-EED5-DE48-88F1-5A24BE1FD5C8}" srcOrd="7" destOrd="0" presId="urn:microsoft.com/office/officeart/2005/8/layout/cycle1"/>
    <dgm:cxn modelId="{5FA73217-6FC7-9A4E-B359-FC4584BDAC8D}" type="presParOf" srcId="{19ABE20B-E2F6-1646-9675-A22DE756F10A}" destId="{3692EC98-AF1A-914F-9435-236A77C449EA}" srcOrd="8"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BE6D2A-EB48-5447-9D5E-14233788F156}">
      <dsp:nvSpPr>
        <dsp:cNvPr id="0" name=""/>
        <dsp:cNvSpPr/>
      </dsp:nvSpPr>
      <dsp:spPr>
        <a:xfrm>
          <a:off x="8688924" y="724777"/>
          <a:ext cx="3700239" cy="3700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2000250">
            <a:lnSpc>
              <a:spcPct val="90000"/>
            </a:lnSpc>
            <a:spcBef>
              <a:spcPct val="0"/>
            </a:spcBef>
            <a:spcAft>
              <a:spcPct val="35000"/>
            </a:spcAft>
            <a:buNone/>
          </a:pPr>
          <a:r>
            <a:rPr lang="de-DE" sz="4500" kern="1200" dirty="0">
              <a:latin typeface="Helvetica Neue" panose="02000503000000020004" pitchFamily="2" charset="0"/>
              <a:ea typeface="Helvetica Neue" panose="02000503000000020004" pitchFamily="2" charset="0"/>
              <a:cs typeface="Helvetica Neue" panose="02000503000000020004" pitchFamily="2" charset="0"/>
            </a:rPr>
            <a:t>Agilität</a:t>
          </a:r>
        </a:p>
      </dsp:txBody>
      <dsp:txXfrm>
        <a:off x="8688924" y="724777"/>
        <a:ext cx="3700239" cy="3700239"/>
      </dsp:txXfrm>
    </dsp:sp>
    <dsp:sp modelId="{68D4A44E-DE93-9E4B-8C47-31344195C141}">
      <dsp:nvSpPr>
        <dsp:cNvPr id="0" name=""/>
        <dsp:cNvSpPr/>
      </dsp:nvSpPr>
      <dsp:spPr>
        <a:xfrm>
          <a:off x="3057232" y="-2074"/>
          <a:ext cx="8744535" cy="8744535"/>
        </a:xfrm>
        <a:prstGeom prst="circularArrow">
          <a:avLst>
            <a:gd name="adj1" fmla="val 8251"/>
            <a:gd name="adj2" fmla="val 576368"/>
            <a:gd name="adj3" fmla="val 2962707"/>
            <a:gd name="adj4" fmla="val 52492"/>
            <a:gd name="adj5" fmla="val 9627"/>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71E067-00D3-EB4F-A9AC-98ABB357A971}">
      <dsp:nvSpPr>
        <dsp:cNvPr id="0" name=""/>
        <dsp:cNvSpPr/>
      </dsp:nvSpPr>
      <dsp:spPr>
        <a:xfrm>
          <a:off x="5579380" y="6110666"/>
          <a:ext cx="3700239" cy="3700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2000250">
            <a:lnSpc>
              <a:spcPct val="90000"/>
            </a:lnSpc>
            <a:spcBef>
              <a:spcPct val="0"/>
            </a:spcBef>
            <a:spcAft>
              <a:spcPct val="35000"/>
            </a:spcAft>
            <a:buNone/>
          </a:pPr>
          <a:r>
            <a:rPr lang="de-DE" sz="4500" kern="1200" dirty="0">
              <a:latin typeface="Helvetica Neue" panose="02000503000000020004" pitchFamily="2" charset="0"/>
              <a:ea typeface="Helvetica Neue" panose="02000503000000020004" pitchFamily="2" charset="0"/>
              <a:cs typeface="Helvetica Neue" panose="02000503000000020004" pitchFamily="2" charset="0"/>
            </a:rPr>
            <a:t>Systemisches Denken</a:t>
          </a:r>
        </a:p>
      </dsp:txBody>
      <dsp:txXfrm>
        <a:off x="5579380" y="6110666"/>
        <a:ext cx="3700239" cy="3700239"/>
      </dsp:txXfrm>
    </dsp:sp>
    <dsp:sp modelId="{6331A49B-DF23-A346-A236-955E59E5F727}">
      <dsp:nvSpPr>
        <dsp:cNvPr id="0" name=""/>
        <dsp:cNvSpPr/>
      </dsp:nvSpPr>
      <dsp:spPr>
        <a:xfrm>
          <a:off x="3057232" y="-2074"/>
          <a:ext cx="8744535" cy="8744535"/>
        </a:xfrm>
        <a:prstGeom prst="circularArrow">
          <a:avLst>
            <a:gd name="adj1" fmla="val 8251"/>
            <a:gd name="adj2" fmla="val 576368"/>
            <a:gd name="adj3" fmla="val 10171140"/>
            <a:gd name="adj4" fmla="val 7260925"/>
            <a:gd name="adj5" fmla="val 9627"/>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8AB759-EED5-DE48-88F1-5A24BE1FD5C8}">
      <dsp:nvSpPr>
        <dsp:cNvPr id="0" name=""/>
        <dsp:cNvSpPr/>
      </dsp:nvSpPr>
      <dsp:spPr>
        <a:xfrm>
          <a:off x="2469836" y="724777"/>
          <a:ext cx="3700239" cy="3700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2000250">
            <a:lnSpc>
              <a:spcPct val="90000"/>
            </a:lnSpc>
            <a:spcBef>
              <a:spcPct val="0"/>
            </a:spcBef>
            <a:spcAft>
              <a:spcPct val="35000"/>
            </a:spcAft>
            <a:buNone/>
          </a:pPr>
          <a:r>
            <a:rPr lang="de-DE" sz="4500" kern="1200" dirty="0">
              <a:latin typeface="Helvetica Neue" panose="02000503000000020004" pitchFamily="2" charset="0"/>
              <a:ea typeface="Helvetica Neue" panose="02000503000000020004" pitchFamily="2" charset="0"/>
              <a:cs typeface="Helvetica Neue" panose="02000503000000020004" pitchFamily="2" charset="0"/>
            </a:rPr>
            <a:t>Innere Entwicklung</a:t>
          </a:r>
        </a:p>
      </dsp:txBody>
      <dsp:txXfrm>
        <a:off x="2469836" y="724777"/>
        <a:ext cx="3700239" cy="3700239"/>
      </dsp:txXfrm>
    </dsp:sp>
    <dsp:sp modelId="{3692EC98-AF1A-914F-9435-236A77C449EA}">
      <dsp:nvSpPr>
        <dsp:cNvPr id="0" name=""/>
        <dsp:cNvSpPr/>
      </dsp:nvSpPr>
      <dsp:spPr>
        <a:xfrm>
          <a:off x="3057232" y="-2074"/>
          <a:ext cx="8744535" cy="8744535"/>
        </a:xfrm>
        <a:prstGeom prst="circularArrow">
          <a:avLst>
            <a:gd name="adj1" fmla="val 8251"/>
            <a:gd name="adj2" fmla="val 576368"/>
            <a:gd name="adj3" fmla="val 16855649"/>
            <a:gd name="adj4" fmla="val 14967983"/>
            <a:gd name="adj5" fmla="val 9627"/>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1pPr>
            <a:lvl2pPr marL="914400" marR="0" lvl="1"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2pPr>
            <a:lvl3pPr marL="1371600" marR="0" lvl="2"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3pPr>
            <a:lvl4pPr marL="1828800" marR="0" lvl="3"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4pPr>
            <a:lvl5pPr marL="2286000" marR="0" lvl="4"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5pPr>
            <a:lvl6pPr marL="2743200" marR="0" lvl="5"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6pPr>
            <a:lvl7pPr marL="3200400" marR="0" lvl="6"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7pPr>
            <a:lvl8pPr marL="3657600" marR="0" lvl="7"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8pPr>
            <a:lvl9pPr marL="4114800" marR="0" lvl="8"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1454167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457200" marR="0" lvl="0" indent="-228600" algn="l" defTabSz="914400" rtl="0" eaLnBrk="1" fontAlgn="auto" latinLnBrk="0" hangingPunct="1">
              <a:lnSpc>
                <a:spcPct val="117999"/>
              </a:lnSpc>
              <a:spcBef>
                <a:spcPts val="0"/>
              </a:spcBef>
              <a:spcAft>
                <a:spcPts val="0"/>
              </a:spcAft>
              <a:buClr>
                <a:srgbClr val="000000"/>
              </a:buClr>
              <a:buSzPts val="1400"/>
              <a:buFont typeface="Arial"/>
              <a:buNone/>
              <a:tabLst/>
              <a:defRPr/>
            </a:pPr>
            <a:r>
              <a:rPr lang="de-DE" dirty="0"/>
              <a:t>Das IDG Framework ermöglicht den Einstieg auf jeder Ebene – individuell, organisational und systemisch. </a:t>
            </a:r>
          </a:p>
          <a:p>
            <a:pPr marL="457200" marR="0" lvl="0" indent="-228600" algn="l" defTabSz="914400" rtl="0" eaLnBrk="1" fontAlgn="auto" latinLnBrk="0" hangingPunct="1">
              <a:lnSpc>
                <a:spcPct val="117999"/>
              </a:lnSpc>
              <a:spcBef>
                <a:spcPts val="0"/>
              </a:spcBef>
              <a:spcAft>
                <a:spcPts val="0"/>
              </a:spcAft>
              <a:buClr>
                <a:srgbClr val="000000"/>
              </a:buClr>
              <a:buSzPts val="1400"/>
              <a:buFont typeface="Arial"/>
              <a:buNone/>
              <a:tabLst/>
              <a:defRPr/>
            </a:pPr>
            <a:r>
              <a:rPr lang="de-DE" dirty="0"/>
              <a:t>Es ist dabei kein simples </a:t>
            </a:r>
            <a:r>
              <a:rPr lang="de-DE" dirty="0" err="1"/>
              <a:t>Mindfulness</a:t>
            </a:r>
            <a:r>
              <a:rPr lang="de-DE" dirty="0"/>
              <a:t>-Tool, sondern ein kraftvolles Instrument für die Transformation von Organisationen, das weit über persönliche Reflektion hinausgeht. </a:t>
            </a:r>
          </a:p>
          <a:p>
            <a:r>
              <a:rPr lang="de-DE" kern="1200" dirty="0">
                <a:solidFill>
                  <a:schemeClr val="tx1"/>
                </a:solidFill>
              </a:rPr>
              <a:t>Die Transformation des Systems findet auf verschiedenen Ebenen statt: Ein strategischer Ansatz für nachhaltige Organisationsentwicklung </a:t>
            </a:r>
          </a:p>
          <a:p>
            <a:endParaRPr lang="de-DE" kern="1200" dirty="0">
              <a:solidFill>
                <a:schemeClr val="tx1"/>
              </a:solidFill>
            </a:endParaRPr>
          </a:p>
          <a:p>
            <a:endParaRPr lang="de-DE" kern="1200" dirty="0">
              <a:solidFill>
                <a:schemeClr val="tx1"/>
              </a:solidFill>
            </a:endParaRPr>
          </a:p>
          <a:p>
            <a:endParaRPr lang="de-DE" kern="1200" dirty="0">
              <a:solidFill>
                <a:schemeClr val="tx1"/>
              </a:solidFill>
            </a:endParaRPr>
          </a:p>
          <a:p>
            <a:endParaRPr lang="de-DE" kern="1200" dirty="0">
              <a:solidFill>
                <a:schemeClr val="tx1"/>
              </a:solidFill>
            </a:endParaRPr>
          </a:p>
          <a:p>
            <a:endParaRPr lang="de-DE" dirty="0"/>
          </a:p>
        </p:txBody>
      </p:sp>
      <p:sp>
        <p:nvSpPr>
          <p:cNvPr id="4" name="Foliennummernplatzhalter 3"/>
          <p:cNvSpPr>
            <a:spLocks noGrp="1"/>
          </p:cNvSpPr>
          <p:nvPr>
            <p:ph type="sldNum" sz="quarter" idx="5"/>
          </p:nvPr>
        </p:nvSpPr>
        <p:spPr/>
        <p:txBody>
          <a:bodyPr/>
          <a:lstStyle/>
          <a:p>
            <a:pPr rtl="0"/>
            <a:fld id="{7C366290-4595-5745-A50F-D5EC13BAC604}" type="slidenum">
              <a:rPr lang="de-DE" noProof="0" smtClean="0"/>
              <a:t>10</a:t>
            </a:fld>
            <a:endParaRPr lang="de-DE" noProof="0" dirty="0"/>
          </a:p>
        </p:txBody>
      </p:sp>
    </p:spTree>
    <p:extLst>
      <p:ext uri="{BB962C8B-B14F-4D97-AF65-F5344CB8AC3E}">
        <p14:creationId xmlns:p14="http://schemas.microsoft.com/office/powerpoint/2010/main" val="1734032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b="1" dirty="0"/>
              <a:t>Anpassungsfähigkeit:</a:t>
            </a:r>
            <a:r>
              <a:rPr lang="de-DE" dirty="0"/>
              <a:t> Die IDG steigern die Anpassungsfähigkeit von Unternehmen, was eine schnelle Reaktion auf Marktveränderungen und die Entwicklung innovativer Lösungen ermöglicht.</a:t>
            </a:r>
          </a:p>
          <a:p>
            <a:r>
              <a:rPr lang="de-DE" b="1" dirty="0"/>
              <a:t>Mitarbeiterzufriedenheit:</a:t>
            </a:r>
            <a:r>
              <a:rPr lang="de-DE" dirty="0"/>
              <a:t> IDG fördern eine positive Unternehmenskultur, erhöhen die Mitarbeiterzufriedenheit und -bindung, was zu höherer Produktivität und Engagement führt.</a:t>
            </a:r>
          </a:p>
          <a:p>
            <a:r>
              <a:rPr lang="de-DE" b="1" dirty="0"/>
              <a:t>Führungskompetenzen:</a:t>
            </a:r>
            <a:r>
              <a:rPr lang="de-DE" dirty="0"/>
              <a:t> IDG stärken die Führungskompetenzen, fördern effektiveres und empathischeres Handeln von Führungskräften und verbessern die Teamdynamik.</a:t>
            </a:r>
          </a:p>
          <a:p>
            <a:r>
              <a:rPr lang="de-DE" b="1" dirty="0"/>
              <a:t>Komplexitätsbewältigung:</a:t>
            </a:r>
            <a:r>
              <a:rPr lang="de-DE" dirty="0"/>
              <a:t> IDG helfen Unternehmen, komplexe Herausforderungen durch systemisches Denken und langfristigen Erfolg zu meistern.</a:t>
            </a:r>
          </a:p>
          <a:p>
            <a:r>
              <a:rPr lang="de-DE" b="1" dirty="0"/>
              <a:t>Innovation:</a:t>
            </a:r>
            <a:r>
              <a:rPr lang="de-DE" dirty="0"/>
              <a:t> IDG stärken Kreativität und Problemlösungsfähigkeiten der Mitarbeiter, was zu gesteigerter Innovationskraft und erfolgreichen Projekten führt.</a:t>
            </a:r>
          </a:p>
          <a:p>
            <a:r>
              <a:rPr lang="de-DE" b="1" dirty="0"/>
              <a:t>Kulturwandel und Innovationsfähigkeit:</a:t>
            </a:r>
            <a:r>
              <a:rPr lang="de-DE" dirty="0"/>
              <a:t> IDG fördern eine unterstützende Unternehmenskultur, die Mitarbeiterbindung, Motivation und Zusammenarbeit stärkt.</a:t>
            </a:r>
          </a:p>
          <a:p>
            <a:r>
              <a:rPr lang="de-DE" b="1" dirty="0"/>
              <a:t>Attraktivität als Arbeitgeber:</a:t>
            </a:r>
            <a:r>
              <a:rPr lang="de-DE" dirty="0"/>
              <a:t> IDG tragen zur Mitarbeiterbindung und -gewinnung bei und steigern die Attraktivität als Arbeitgeber.</a:t>
            </a:r>
          </a:p>
          <a:p>
            <a:r>
              <a:rPr lang="de-DE" b="1" dirty="0"/>
              <a:t>Nachhaltige Unternehmensführung:</a:t>
            </a:r>
            <a:r>
              <a:rPr lang="de-DE" dirty="0"/>
              <a:t> IDG fördern langfristige Nachhaltigkeit und ethische Geschäftspraktiken.</a:t>
            </a:r>
          </a:p>
          <a:p>
            <a:r>
              <a:rPr lang="de-DE" b="1" dirty="0"/>
              <a:t>Erleichtertes Onboarding:</a:t>
            </a:r>
            <a:r>
              <a:rPr lang="de-DE" dirty="0"/>
              <a:t> Die Implementierung der IDG erleichtert das Onboarding neuer Mitarbeiter.</a:t>
            </a:r>
          </a:p>
          <a:p>
            <a:endParaRPr lang="de-DE" dirty="0"/>
          </a:p>
          <a:p>
            <a:endParaRPr lang="de-DE" dirty="0"/>
          </a:p>
          <a:p>
            <a:pPr indent="-457200">
              <a:buFont typeface="Arial" panose="020B0604020202020204" pitchFamily="34" charset="0"/>
              <a:buChar char="•"/>
            </a:pPr>
            <a:r>
              <a:rPr lang="de-DE" sz="2400" dirty="0"/>
              <a:t>Anpassungsfähigkeit: Die Implementierung der IDG verbessert die Anpassungsfähigkeit der Unternehmen und macht sie widerstandsfähiger gegen Veränderungen. Dies ermöglicht es Unternehmen, schneller auf Marktveränderungen zu reagieren und innovative Lösungen zu entwickeln.</a:t>
            </a:r>
          </a:p>
          <a:p>
            <a:pPr indent="-457200">
              <a:buFont typeface="Arial" panose="020B0604020202020204" pitchFamily="34" charset="0"/>
              <a:buChar char="•"/>
            </a:pPr>
            <a:r>
              <a:rPr lang="de-DE" sz="2400" dirty="0"/>
              <a:t>Mitarbeiterzufriedenheit: Durch die Förderung einer positiven Unternehmenskultur steigern die IDG die Mitarbeiterzufriedenheit und -bindung. Zufriedene Mitarbeiter sind produktiver, engagierter und tragen wesentlich zum Erfolg des Unternehmens bei.</a:t>
            </a:r>
          </a:p>
          <a:p>
            <a:pPr indent="-457200">
              <a:buFont typeface="Arial" panose="020B0604020202020204" pitchFamily="34" charset="0"/>
              <a:buChar char="•"/>
            </a:pPr>
            <a:r>
              <a:rPr lang="de-DE" sz="2400" dirty="0"/>
              <a:t>Führungskompetenzen: Die IDG verbessern die Führungskompetenzen innerhalb der Organisation und helfen Führungskräften, effektiver und empathischer zu agieren. Dies führt zu einer stärkeren Teamdynamik und einer besseren Leistung der gesamten Organisation.</a:t>
            </a:r>
          </a:p>
          <a:p>
            <a:pPr indent="-457200">
              <a:buFont typeface="Arial" panose="020B0604020202020204" pitchFamily="34" charset="0"/>
              <a:buChar char="•"/>
            </a:pPr>
            <a:r>
              <a:rPr lang="de-DE" sz="2400" dirty="0"/>
              <a:t>Komplexitätsbewältigung: Die IDG unterstützen Unternehmen dabei, komplexe Herausforderungen effektiv zu bewältigen und langfristigen Erfolg zu sichern. Durch die Entwicklung systemischer Denkweisen und Fähigkeiten können Unternehmen komplexe Probleme ganzheitlich </a:t>
            </a:r>
            <a:r>
              <a:rPr lang="de-DE" sz="2400" dirty="0" err="1"/>
              <a:t>angeh</a:t>
            </a:r>
            <a:endParaRPr lang="de-DE" sz="2400" dirty="0"/>
          </a:p>
          <a:p>
            <a:pPr indent="-457200">
              <a:buFont typeface="Arial" panose="020B0604020202020204" pitchFamily="34" charset="0"/>
              <a:buChar char="•"/>
            </a:pPr>
            <a:r>
              <a:rPr lang="de-DE" sz="2400" dirty="0"/>
              <a:t>Innovation: Die IDG fördern Innovation und Wachstum, indem sie die Kreativität und Problemlösungsfähigkeiten der Mitarbeiter stärken. Unternehmen, die die IDG implementieren, berichten von einer gesteigerten Innovationskraft und einer höheren Anzahl erfolgreicher Projekt</a:t>
            </a:r>
          </a:p>
          <a:p>
            <a:pPr indent="-457200">
              <a:buFont typeface="Arial" panose="020B0604020202020204" pitchFamily="34" charset="0"/>
              <a:buChar char="•"/>
            </a:pPr>
            <a:r>
              <a:rPr lang="de-DE" sz="2400" dirty="0"/>
              <a:t>Kulturwandel und Innovationsfähigkeit: Kultur: Die Förderung der inneren Entwicklung führt zu einer positiveren und unterstützenden Unternehmenskultur. Dies trägt zur Mitarbeiterbindung und -motivation bei und stärkt die Zusammenarbeit innerhalb des Unternehme</a:t>
            </a:r>
          </a:p>
          <a:p>
            <a:pPr indent="-457200">
              <a:buFont typeface="Arial" panose="020B0604020202020204" pitchFamily="34" charset="0"/>
              <a:buChar char="•"/>
            </a:pPr>
            <a:r>
              <a:rPr lang="de-DE" sz="2400" dirty="0"/>
              <a:t>Steigerung der Attraktivität als Arbeitgeber: Bedeutung der IDG für die Mitarbeiterbindung und -gewinnung.</a:t>
            </a:r>
          </a:p>
          <a:p>
            <a:pPr>
              <a:buFont typeface="Arial" panose="020B0604020202020204" pitchFamily="34" charset="0"/>
              <a:buChar char="•"/>
            </a:pPr>
            <a:r>
              <a:rPr lang="de-DE" sz="2400" dirty="0"/>
              <a:t>Nachhaltige Unternehmensführung: Rolle der IDG in der Förderung langfristiger Nachhaltigkeit und ethischer Geschäftspraktiken.</a:t>
            </a:r>
          </a:p>
          <a:p>
            <a:pPr>
              <a:buFont typeface="Arial" panose="020B0604020202020204" pitchFamily="34" charset="0"/>
              <a:buChar char="•"/>
            </a:pPr>
            <a:r>
              <a:rPr lang="de-DE" sz="2400" dirty="0"/>
              <a:t>Erleichtertes Onboarding…</a:t>
            </a:r>
          </a:p>
          <a:p>
            <a:endParaRPr lang="de-DE" dirty="0"/>
          </a:p>
          <a:p>
            <a:endParaRPr lang="de-DE" dirty="0"/>
          </a:p>
        </p:txBody>
      </p:sp>
      <p:sp>
        <p:nvSpPr>
          <p:cNvPr id="4" name="Foliennummernplatzhalter 3"/>
          <p:cNvSpPr>
            <a:spLocks noGrp="1"/>
          </p:cNvSpPr>
          <p:nvPr>
            <p:ph type="sldNum" sz="quarter" idx="5"/>
          </p:nvPr>
        </p:nvSpPr>
        <p:spPr/>
        <p:txBody>
          <a:bodyPr/>
          <a:lstStyle/>
          <a:p>
            <a:pPr rtl="0"/>
            <a:fld id="{7C366290-4595-5745-A50F-D5EC13BAC604}" type="slidenum">
              <a:rPr lang="de-DE" noProof="0" smtClean="0"/>
              <a:t>11</a:t>
            </a:fld>
            <a:endParaRPr lang="de-DE" noProof="0" dirty="0"/>
          </a:p>
        </p:txBody>
      </p:sp>
    </p:spTree>
    <p:extLst>
      <p:ext uri="{BB962C8B-B14F-4D97-AF65-F5344CB8AC3E}">
        <p14:creationId xmlns:p14="http://schemas.microsoft.com/office/powerpoint/2010/main" val="4208618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rtlCol="0"/>
          <a:lstStyle>
            <a:defPPr>
              <a:defRPr lang="de-DE"/>
            </a:defPPr>
          </a:lstStyle>
          <a:p>
            <a:pPr rtl="0"/>
            <a:endParaRPr lang="de-DE" dirty="0"/>
          </a:p>
        </p:txBody>
      </p:sp>
      <p:sp>
        <p:nvSpPr>
          <p:cNvPr id="4" name="Foliennummernplatzhalter 3"/>
          <p:cNvSpPr>
            <a:spLocks noGrp="1"/>
          </p:cNvSpPr>
          <p:nvPr>
            <p:ph type="sldNum" sz="quarter" idx="5"/>
          </p:nvPr>
        </p:nvSpPr>
        <p:spPr/>
        <p:txBody>
          <a:bodyPr rtlCol="0"/>
          <a:lstStyle>
            <a:defPPr>
              <a:defRPr lang="de-DE"/>
            </a:defPPr>
          </a:lstStyle>
          <a:p>
            <a:pPr rtl="0"/>
            <a:fld id="{7C366290-4595-5745-A50F-D5EC13BAC604}" type="slidenum">
              <a:rPr lang="de-DE" noProof="0" smtClean="0"/>
              <a:t>12</a:t>
            </a:fld>
            <a:endParaRPr lang="de-DE" noProof="0" dirty="0"/>
          </a:p>
        </p:txBody>
      </p:sp>
    </p:spTree>
    <p:extLst>
      <p:ext uri="{BB962C8B-B14F-4D97-AF65-F5344CB8AC3E}">
        <p14:creationId xmlns:p14="http://schemas.microsoft.com/office/powerpoint/2010/main" val="802031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rtlCol="0"/>
          <a:lstStyle>
            <a:defPPr>
              <a:defRPr lang="de-DE"/>
            </a:defPPr>
          </a:lstStyle>
          <a:p>
            <a:pPr rtl="0"/>
            <a:endParaRPr lang="de-DE" dirty="0"/>
          </a:p>
        </p:txBody>
      </p:sp>
      <p:sp>
        <p:nvSpPr>
          <p:cNvPr id="4" name="Foliennummernplatzhalter 3"/>
          <p:cNvSpPr>
            <a:spLocks noGrp="1"/>
          </p:cNvSpPr>
          <p:nvPr>
            <p:ph type="sldNum" sz="quarter" idx="5"/>
          </p:nvPr>
        </p:nvSpPr>
        <p:spPr/>
        <p:txBody>
          <a:bodyPr rtlCol="0"/>
          <a:lstStyle>
            <a:defPPr>
              <a:defRPr lang="de-DE"/>
            </a:defPPr>
          </a:lstStyle>
          <a:p>
            <a:pPr rtl="0"/>
            <a:fld id="{7C366290-4595-5745-A50F-D5EC13BAC604}" type="slidenum">
              <a:rPr lang="de-DE" noProof="0" smtClean="0"/>
              <a:t>13</a:t>
            </a:fld>
            <a:endParaRPr lang="de-DE" noProof="0" dirty="0"/>
          </a:p>
        </p:txBody>
      </p:sp>
    </p:spTree>
    <p:extLst>
      <p:ext uri="{BB962C8B-B14F-4D97-AF65-F5344CB8AC3E}">
        <p14:creationId xmlns:p14="http://schemas.microsoft.com/office/powerpoint/2010/main" val="1473721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rtlCol="0"/>
          <a:lstStyle>
            <a:defPPr>
              <a:defRPr lang="de-DE"/>
            </a:defPPr>
          </a:lstStyle>
          <a:p>
            <a:pPr marL="0" marR="0" lvl="0" indent="0" algn="l" defTabSz="914400" rtl="0" eaLnBrk="1" fontAlgn="auto" latinLnBrk="0" hangingPunct="1">
              <a:lnSpc>
                <a:spcPct val="117999"/>
              </a:lnSpc>
              <a:spcBef>
                <a:spcPts val="0"/>
              </a:spcBef>
              <a:spcAft>
                <a:spcPts val="0"/>
              </a:spcAft>
              <a:buClr>
                <a:srgbClr val="000000"/>
              </a:buClr>
              <a:buSzPts val="1400"/>
              <a:buFont typeface="Arial"/>
              <a:buNone/>
              <a:tabLst/>
              <a:defRPr/>
            </a:pPr>
            <a:r>
              <a:rPr lang="de-DE" sz="2400" dirty="0">
                <a:solidFill>
                  <a:srgbClr val="000000"/>
                </a:solidFill>
                <a:latin typeface="Helvetica Neue"/>
                <a:ea typeface="Helvetica Neue"/>
                <a:cs typeface="Helvetica Neue"/>
                <a:sym typeface="Helvetica Neue"/>
              </a:rPr>
              <a:t>Es gibt nicht den einen richtigen Weg. Die Einführung der IDG ist sehr individuell von dem Status des Unternehmens abhängig, von den vorherrschenden Unternehmenswerten und –</a:t>
            </a:r>
            <a:r>
              <a:rPr lang="de-DE" sz="2400" dirty="0" err="1">
                <a:solidFill>
                  <a:srgbClr val="000000"/>
                </a:solidFill>
                <a:latin typeface="Helvetica Neue"/>
                <a:ea typeface="Helvetica Neue"/>
                <a:cs typeface="Helvetica Neue"/>
                <a:sym typeface="Helvetica Neue"/>
              </a:rPr>
              <a:t>kultur</a:t>
            </a:r>
            <a:r>
              <a:rPr lang="de-DE" sz="2400" dirty="0">
                <a:solidFill>
                  <a:srgbClr val="000000"/>
                </a:solidFill>
                <a:latin typeface="Helvetica Neue"/>
                <a:ea typeface="Helvetica Neue"/>
                <a:cs typeface="Helvetica Neue"/>
                <a:sym typeface="Helvetica Neue"/>
              </a:rPr>
              <a:t>. Außerdem von den Zielen und der Tiefe und Breite, in der die IDG eingeführt werden sollen. Dies sind nur Vorschläge zum Start.</a:t>
            </a:r>
          </a:p>
          <a:p>
            <a:pPr marL="0" indent="0" rtl="0">
              <a:buNone/>
            </a:pPr>
            <a:endParaRPr lang="de-DE" sz="2400" b="1" dirty="0"/>
          </a:p>
        </p:txBody>
      </p:sp>
      <p:sp>
        <p:nvSpPr>
          <p:cNvPr id="4" name="Foliennummernplatzhalter 3"/>
          <p:cNvSpPr>
            <a:spLocks noGrp="1"/>
          </p:cNvSpPr>
          <p:nvPr>
            <p:ph type="sldNum" sz="quarter" idx="5"/>
          </p:nvPr>
        </p:nvSpPr>
        <p:spPr/>
        <p:txBody>
          <a:bodyPr rtlCol="0"/>
          <a:lstStyle>
            <a:defPPr>
              <a:defRPr lang="de-DE"/>
            </a:defPPr>
          </a:lstStyle>
          <a:p>
            <a:pPr rtl="0"/>
            <a:fld id="{7C366290-4595-5745-A50F-D5EC13BAC604}" type="slidenum">
              <a:rPr lang="de-DE" noProof="0" smtClean="0"/>
              <a:t>14</a:t>
            </a:fld>
            <a:endParaRPr lang="de-DE" noProof="0" dirty="0"/>
          </a:p>
        </p:txBody>
      </p:sp>
    </p:spTree>
    <p:extLst>
      <p:ext uri="{BB962C8B-B14F-4D97-AF65-F5344CB8AC3E}">
        <p14:creationId xmlns:p14="http://schemas.microsoft.com/office/powerpoint/2010/main" val="7280159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rtlCol="0"/>
          <a:lstStyle>
            <a:defPPr>
              <a:defRPr lang="de-DE"/>
            </a:defPPr>
          </a:lstStyle>
          <a:p>
            <a:pPr rtl="0"/>
            <a:endParaRPr lang="de-DE" dirty="0"/>
          </a:p>
        </p:txBody>
      </p:sp>
      <p:sp>
        <p:nvSpPr>
          <p:cNvPr id="4" name="Foliennummernplatzhalter 3"/>
          <p:cNvSpPr>
            <a:spLocks noGrp="1"/>
          </p:cNvSpPr>
          <p:nvPr>
            <p:ph type="sldNum" sz="quarter" idx="5"/>
          </p:nvPr>
        </p:nvSpPr>
        <p:spPr/>
        <p:txBody>
          <a:bodyPr rtlCol="0"/>
          <a:lstStyle>
            <a:defPPr>
              <a:defRPr lang="de-DE"/>
            </a:defPPr>
          </a:lstStyle>
          <a:p>
            <a:pPr rtl="0"/>
            <a:fld id="{7C366290-4595-5745-A50F-D5EC13BAC604}" type="slidenum">
              <a:rPr lang="de-DE" noProof="0" smtClean="0"/>
              <a:t>15</a:t>
            </a:fld>
            <a:endParaRPr lang="de-DE" noProof="0" dirty="0"/>
          </a:p>
        </p:txBody>
      </p:sp>
    </p:spTree>
    <p:extLst>
      <p:ext uri="{BB962C8B-B14F-4D97-AF65-F5344CB8AC3E}">
        <p14:creationId xmlns:p14="http://schemas.microsoft.com/office/powerpoint/2010/main" val="41357014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5606545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19384967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rtlCol="0"/>
          <a:lstStyle>
            <a:defPPr>
              <a:defRPr lang="de-DE"/>
            </a:defPPr>
          </a:lstStyle>
          <a:p>
            <a:pPr rtl="0"/>
            <a:endParaRPr lang="de-DE" dirty="0"/>
          </a:p>
        </p:txBody>
      </p:sp>
      <p:sp>
        <p:nvSpPr>
          <p:cNvPr id="4" name="Foliennummernplatzhalter 3"/>
          <p:cNvSpPr>
            <a:spLocks noGrp="1"/>
          </p:cNvSpPr>
          <p:nvPr>
            <p:ph type="sldNum" sz="quarter" idx="5"/>
          </p:nvPr>
        </p:nvSpPr>
        <p:spPr/>
        <p:txBody>
          <a:bodyPr rtlCol="0"/>
          <a:lstStyle>
            <a:defPPr>
              <a:defRPr lang="de-DE"/>
            </a:defPPr>
          </a:lstStyle>
          <a:p>
            <a:pPr rtl="0"/>
            <a:fld id="{7C366290-4595-5745-A50F-D5EC13BAC604}" type="slidenum">
              <a:rPr lang="de-DE" noProof="0" smtClean="0"/>
              <a:t>19</a:t>
            </a:fld>
            <a:endParaRPr lang="de-DE" noProof="0" dirty="0"/>
          </a:p>
        </p:txBody>
      </p:sp>
    </p:spTree>
    <p:extLst>
      <p:ext uri="{BB962C8B-B14F-4D97-AF65-F5344CB8AC3E}">
        <p14:creationId xmlns:p14="http://schemas.microsoft.com/office/powerpoint/2010/main" val="3716746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rtlCol="0"/>
          <a:lstStyle>
            <a:defPPr>
              <a:defRPr lang="de-DE"/>
            </a:defPPr>
          </a:lstStyle>
          <a:p>
            <a:pPr rtl="0"/>
            <a:endParaRPr lang="de-DE" dirty="0"/>
          </a:p>
        </p:txBody>
      </p:sp>
      <p:sp>
        <p:nvSpPr>
          <p:cNvPr id="4" name="Foliennummernplatzhalter 3"/>
          <p:cNvSpPr>
            <a:spLocks noGrp="1"/>
          </p:cNvSpPr>
          <p:nvPr>
            <p:ph type="sldNum" sz="quarter" idx="5"/>
          </p:nvPr>
        </p:nvSpPr>
        <p:spPr/>
        <p:txBody>
          <a:bodyPr rtlCol="0"/>
          <a:lstStyle>
            <a:defPPr>
              <a:defRPr lang="de-DE"/>
            </a:defPPr>
          </a:lstStyle>
          <a:p>
            <a:pPr rtl="0"/>
            <a:fld id="{7C366290-4595-5745-A50F-D5EC13BAC604}" type="slidenum">
              <a:rPr lang="de-DE" noProof="0" smtClean="0"/>
              <a:t>2</a:t>
            </a:fld>
            <a:endParaRPr lang="de-DE" noProof="0" dirty="0"/>
          </a:p>
        </p:txBody>
      </p:sp>
    </p:spTree>
    <p:extLst>
      <p:ext uri="{BB962C8B-B14F-4D97-AF65-F5344CB8AC3E}">
        <p14:creationId xmlns:p14="http://schemas.microsoft.com/office/powerpoint/2010/main" val="26323296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rtlCol="0"/>
          <a:lstStyle>
            <a:defPPr>
              <a:defRPr lang="de-DE"/>
            </a:defPPr>
          </a:lstStyle>
          <a:p>
            <a:r>
              <a:rPr lang="de-DE" dirty="0">
                <a:solidFill>
                  <a:srgbClr val="0E0E0E"/>
                </a:solidFill>
                <a:effectLst/>
                <a:latin typeface="Times New Roman" panose="02020603050405020304" pitchFamily="18" charset="0"/>
              </a:rPr>
              <a:t>1. </a:t>
            </a:r>
            <a:r>
              <a:rPr lang="de-DE" b="1" dirty="0">
                <a:solidFill>
                  <a:srgbClr val="0E0E0E"/>
                </a:solidFill>
                <a:effectLst/>
                <a:latin typeface=".SF NS"/>
              </a:rPr>
              <a:t>Kultureller Wandel:</a:t>
            </a:r>
            <a:endParaRPr lang="de-DE" dirty="0">
              <a:solidFill>
                <a:srgbClr val="0E0E0E"/>
              </a:solidFill>
              <a:effectLst/>
              <a:latin typeface=".SF NS"/>
            </a:endParaRPr>
          </a:p>
          <a:p>
            <a:r>
              <a:rPr lang="de-DE" dirty="0">
                <a:solidFill>
                  <a:srgbClr val="0E0E0E"/>
                </a:solidFill>
                <a:effectLst/>
                <a:latin typeface=".SF NS"/>
              </a:rPr>
              <a:t>• Die Einführung von IDG erfordert oft einen grundlegenden Wandel der Unternehmenskultur. Etablierte Gewohnheiten und Denkweisen müssen geändert werden, was häufig auf Widerstand stößt. Der Erfolg hängt stark davon ab, wie gut das Unternehmen diesen kulturellen Wandel unterstützt und fördert.</a:t>
            </a:r>
          </a:p>
          <a:p>
            <a:r>
              <a:rPr lang="de-DE" dirty="0">
                <a:solidFill>
                  <a:srgbClr val="0E0E0E"/>
                </a:solidFill>
                <a:effectLst/>
                <a:latin typeface="Times New Roman" panose="02020603050405020304" pitchFamily="18" charset="0"/>
              </a:rPr>
              <a:t>2. </a:t>
            </a:r>
            <a:r>
              <a:rPr lang="de-DE" b="1" dirty="0">
                <a:solidFill>
                  <a:srgbClr val="0E0E0E"/>
                </a:solidFill>
                <a:effectLst/>
                <a:latin typeface=".SF NS"/>
              </a:rPr>
              <a:t>Führungskompetenz:</a:t>
            </a:r>
            <a:endParaRPr lang="de-DE" dirty="0">
              <a:solidFill>
                <a:srgbClr val="0E0E0E"/>
              </a:solidFill>
              <a:effectLst/>
              <a:latin typeface=".SF NS"/>
            </a:endParaRPr>
          </a:p>
          <a:p>
            <a:r>
              <a:rPr lang="de-DE" dirty="0">
                <a:solidFill>
                  <a:srgbClr val="0E0E0E"/>
                </a:solidFill>
                <a:effectLst/>
                <a:latin typeface=".SF NS"/>
              </a:rPr>
              <a:t>• Führungskräfte müssen die Prinzipien der IDG vorleben. Ohne ihr vollständiges Engagement wird die Implementierung schwierig und weniger effektiv. Führungskräfte spielen eine entscheidende Rolle dabei, die IDG in den Unternehmensalltag zu integrieren und die Akzeptanz im Team zu fördern.</a:t>
            </a:r>
          </a:p>
          <a:p>
            <a:r>
              <a:rPr lang="de-DE" dirty="0">
                <a:solidFill>
                  <a:srgbClr val="0E0E0E"/>
                </a:solidFill>
                <a:effectLst/>
                <a:latin typeface="Times New Roman" panose="02020603050405020304" pitchFamily="18" charset="0"/>
              </a:rPr>
              <a:t>3. </a:t>
            </a:r>
            <a:r>
              <a:rPr lang="de-DE" b="1" dirty="0">
                <a:solidFill>
                  <a:srgbClr val="0E0E0E"/>
                </a:solidFill>
                <a:effectLst/>
                <a:latin typeface=".SF NS"/>
              </a:rPr>
              <a:t>Ressourcenengpässe:</a:t>
            </a:r>
            <a:endParaRPr lang="de-DE" dirty="0">
              <a:solidFill>
                <a:srgbClr val="0E0E0E"/>
              </a:solidFill>
              <a:effectLst/>
              <a:latin typeface=".SF NS"/>
            </a:endParaRPr>
          </a:p>
          <a:p>
            <a:r>
              <a:rPr lang="de-DE" dirty="0">
                <a:solidFill>
                  <a:srgbClr val="0E0E0E"/>
                </a:solidFill>
                <a:effectLst/>
                <a:latin typeface=".SF NS"/>
              </a:rPr>
              <a:t>• Die Implementierung von IDG erfordert sowohl Zeit als auch finanzielle und personelle Ressourcen, die oft begrenzt sind. Besonders in Krisenzeiten kann der finanzielle Druck und die Notwendigkeit, andere Prioritäten zu setzen, die Implementierung erschweren.</a:t>
            </a:r>
          </a:p>
          <a:p>
            <a:r>
              <a:rPr lang="de-DE" dirty="0">
                <a:solidFill>
                  <a:srgbClr val="0E0E0E"/>
                </a:solidFill>
                <a:effectLst/>
                <a:latin typeface="Times New Roman" panose="02020603050405020304" pitchFamily="18" charset="0"/>
              </a:rPr>
              <a:t>4. </a:t>
            </a:r>
            <a:r>
              <a:rPr lang="de-DE" b="1" dirty="0">
                <a:solidFill>
                  <a:srgbClr val="0E0E0E"/>
                </a:solidFill>
                <a:effectLst/>
                <a:latin typeface=".SF NS"/>
              </a:rPr>
              <a:t>Messbarkeit und Evaluierung:</a:t>
            </a:r>
            <a:endParaRPr lang="de-DE" dirty="0">
              <a:solidFill>
                <a:srgbClr val="0E0E0E"/>
              </a:solidFill>
              <a:effectLst/>
              <a:latin typeface=".SF NS"/>
            </a:endParaRPr>
          </a:p>
          <a:p>
            <a:r>
              <a:rPr lang="de-DE" dirty="0">
                <a:solidFill>
                  <a:srgbClr val="0E0E0E"/>
                </a:solidFill>
                <a:effectLst/>
                <a:latin typeface=".SF NS"/>
              </a:rPr>
              <a:t>• Es kann komplex sein, geeignete KPIs zu definieren und den Fortschritt bei der Implementierung der IDG zu messen. Unternehmen können Schwierigkeiten haben, klare Erfolgskriterien zu etablieren und die Wirksamkeit der IDG kontinuierlich zu überwachen.</a:t>
            </a:r>
          </a:p>
          <a:p>
            <a:r>
              <a:rPr lang="de-DE" dirty="0">
                <a:solidFill>
                  <a:srgbClr val="0E0E0E"/>
                </a:solidFill>
                <a:effectLst/>
                <a:latin typeface="Times New Roman" panose="02020603050405020304" pitchFamily="18" charset="0"/>
              </a:rPr>
              <a:t>5. </a:t>
            </a:r>
            <a:r>
              <a:rPr lang="de-DE" b="1" dirty="0">
                <a:solidFill>
                  <a:srgbClr val="0E0E0E"/>
                </a:solidFill>
                <a:effectLst/>
                <a:latin typeface=".SF NS"/>
              </a:rPr>
              <a:t>Kommunikation und Akzeptanz:</a:t>
            </a:r>
            <a:endParaRPr lang="de-DE" dirty="0">
              <a:solidFill>
                <a:srgbClr val="0E0E0E"/>
              </a:solidFill>
              <a:effectLst/>
              <a:latin typeface=".SF NS"/>
            </a:endParaRPr>
          </a:p>
          <a:p>
            <a:r>
              <a:rPr lang="de-DE" dirty="0">
                <a:solidFill>
                  <a:srgbClr val="0E0E0E"/>
                </a:solidFill>
                <a:effectLst/>
                <a:latin typeface=".SF NS"/>
              </a:rPr>
              <a:t>• Eine transparente und klare Kommunikation ist entscheidend für den Erfolg der IDG. Ohne diese könnten Mitarbeiter den Wert oder die Notwendigkeit der IDG nicht erkennen, was zu Widerständen führen könnte. Ein effektiver Kommunikationsplan ist entscheidend, um die Akzeptanz im gesamten Unternehmen zu fördern.</a:t>
            </a:r>
          </a:p>
          <a:p>
            <a:r>
              <a:rPr lang="de-DE" dirty="0">
                <a:solidFill>
                  <a:srgbClr val="0E0E0E"/>
                </a:solidFill>
                <a:effectLst/>
                <a:latin typeface="Times New Roman" panose="02020603050405020304" pitchFamily="18" charset="0"/>
              </a:rPr>
              <a:t>6. </a:t>
            </a:r>
            <a:r>
              <a:rPr lang="de-DE" b="1" dirty="0">
                <a:solidFill>
                  <a:srgbClr val="0E0E0E"/>
                </a:solidFill>
                <a:effectLst/>
                <a:latin typeface=".SF NS"/>
              </a:rPr>
              <a:t>Unterschiedliche Ausgangspunkte:</a:t>
            </a:r>
            <a:endParaRPr lang="de-DE" dirty="0">
              <a:solidFill>
                <a:srgbClr val="0E0E0E"/>
              </a:solidFill>
              <a:effectLst/>
              <a:latin typeface=".SF NS"/>
            </a:endParaRPr>
          </a:p>
          <a:p>
            <a:r>
              <a:rPr lang="de-DE" dirty="0">
                <a:solidFill>
                  <a:srgbClr val="0E0E0E"/>
                </a:solidFill>
                <a:effectLst/>
                <a:latin typeface=".SF NS"/>
              </a:rPr>
              <a:t>• Verschiedene Abteilungen oder Teams könnten unterschiedlich gut auf die Implementierung der IDG vorbereitet sein. Dies erfordert einen flexiblen, angepassten Ansatz, der auf die spezifischen Bedürfnisse und das Ausgangsniveau der verschiedenen Teams eingeht.</a:t>
            </a:r>
          </a:p>
          <a:p>
            <a:pPr rtl="0"/>
            <a:endParaRPr lang="de-DE" dirty="0"/>
          </a:p>
        </p:txBody>
      </p:sp>
      <p:sp>
        <p:nvSpPr>
          <p:cNvPr id="4" name="Foliennummernplatzhalter 3"/>
          <p:cNvSpPr>
            <a:spLocks noGrp="1"/>
          </p:cNvSpPr>
          <p:nvPr>
            <p:ph type="sldNum" sz="quarter" idx="5"/>
          </p:nvPr>
        </p:nvSpPr>
        <p:spPr/>
        <p:txBody>
          <a:bodyPr rtlCol="0"/>
          <a:lstStyle>
            <a:defPPr>
              <a:defRPr lang="de-DE"/>
            </a:defPPr>
          </a:lstStyle>
          <a:p>
            <a:pPr rtl="0"/>
            <a:fld id="{7C366290-4595-5745-A50F-D5EC13BAC604}" type="slidenum">
              <a:rPr lang="de-DE" noProof="0" smtClean="0"/>
              <a:t>20</a:t>
            </a:fld>
            <a:endParaRPr lang="de-DE" noProof="0" dirty="0"/>
          </a:p>
        </p:txBody>
      </p:sp>
    </p:spTree>
    <p:extLst>
      <p:ext uri="{BB962C8B-B14F-4D97-AF65-F5344CB8AC3E}">
        <p14:creationId xmlns:p14="http://schemas.microsoft.com/office/powerpoint/2010/main" val="10253053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rtlCol="0"/>
          <a:lstStyle>
            <a:defPPr>
              <a:defRPr lang="de-DE"/>
            </a:defPPr>
          </a:lstStyle>
          <a:p>
            <a:pPr rtl="0"/>
            <a:endParaRPr lang="de-DE" dirty="0"/>
          </a:p>
        </p:txBody>
      </p:sp>
      <p:sp>
        <p:nvSpPr>
          <p:cNvPr id="4" name="Foliennummernplatzhalter 3"/>
          <p:cNvSpPr>
            <a:spLocks noGrp="1"/>
          </p:cNvSpPr>
          <p:nvPr>
            <p:ph type="sldNum" sz="quarter" idx="5"/>
          </p:nvPr>
        </p:nvSpPr>
        <p:spPr/>
        <p:txBody>
          <a:bodyPr rtlCol="0"/>
          <a:lstStyle>
            <a:defPPr>
              <a:defRPr lang="de-DE"/>
            </a:defPPr>
          </a:lstStyle>
          <a:p>
            <a:pPr rtl="0"/>
            <a:fld id="{7C366290-4595-5745-A50F-D5EC13BAC604}" type="slidenum">
              <a:rPr lang="de-DE" noProof="0" smtClean="0"/>
              <a:t>21</a:t>
            </a:fld>
            <a:endParaRPr lang="de-DE" noProof="0" dirty="0"/>
          </a:p>
        </p:txBody>
      </p:sp>
    </p:spTree>
    <p:extLst>
      <p:ext uri="{BB962C8B-B14F-4D97-AF65-F5344CB8AC3E}">
        <p14:creationId xmlns:p14="http://schemas.microsoft.com/office/powerpoint/2010/main" val="18957083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https://</a:t>
            </a:r>
            <a:r>
              <a:rPr lang="en-US" dirty="0" err="1"/>
              <a:t>innerdevelopmentgoals-hamburg.de</a:t>
            </a:r>
            <a:r>
              <a:rPr lang="en-US" dirty="0"/>
              <a:t>/</a:t>
            </a:r>
          </a:p>
          <a:p>
            <a:endParaRPr lang="en-US" dirty="0"/>
          </a:p>
          <a:p>
            <a:r>
              <a:rPr lang="en-US" dirty="0"/>
              <a:t>https:/</a:t>
            </a:r>
            <a:r>
              <a:rPr lang="en-US" dirty="0" err="1"/>
              <a:t>drive.google.com</a:t>
            </a:r>
            <a:r>
              <a:rPr lang="en-US" dirty="0"/>
              <a:t>/file/d/12zfQQWqXtf2DAaqbxza-Rl71iT9hXIRe/edit</a:t>
            </a:r>
          </a:p>
        </p:txBody>
      </p:sp>
      <p:sp>
        <p:nvSpPr>
          <p:cNvPr id="4" name="Slide Number Placeholder 3"/>
          <p:cNvSpPr>
            <a:spLocks noGrp="1"/>
          </p:cNvSpPr>
          <p:nvPr>
            <p:ph type="sldNum" sz="quarter" idx="10"/>
          </p:nvPr>
        </p:nvSpPr>
        <p:spPr/>
        <p:txBody>
          <a:bodyPr/>
          <a:lstStyle/>
          <a:p>
            <a:fld id="{F7021451-1387-4CA6-816F-3879F97B5CBC}" type="slidenum">
              <a:rPr lang="en-US" smtClean="0"/>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rtlCol="0"/>
          <a:lstStyle>
            <a:defPPr>
              <a:defRPr lang="de-DE"/>
            </a:defPPr>
          </a:lstStyle>
          <a:p>
            <a:pPr marL="0" indent="0" rtl="0">
              <a:buNone/>
            </a:pPr>
            <a:r>
              <a:rPr lang="de-DE" sz="2400" b="1" dirty="0"/>
              <a:t>Vielfältige Krisen: </a:t>
            </a:r>
            <a:r>
              <a:rPr lang="de-DE" sz="2400" dirty="0"/>
              <a:t>Die Welt steckt in parallelen Krisen wie dem Klimawandel, Pandemien und sozialen Ungleichheiten, die die Stabilität und den Fortschritt bedrohen. Diese Herausforderungen erfordern ein generelles Umdenken und eine Neuausrichtung – auch in Unternehmen.</a:t>
            </a:r>
          </a:p>
          <a:p>
            <a:pPr marL="0" indent="0" rtl="0">
              <a:buNone/>
            </a:pPr>
            <a:r>
              <a:rPr lang="de-DE" sz="2400" b="1" dirty="0"/>
              <a:t>Zunehmende Schnelligkeit und Komplexität: </a:t>
            </a:r>
            <a:r>
              <a:rPr lang="de-DE" sz="2400" dirty="0"/>
              <a:t>Die schnelle technologische Entwicklung, Digitalisierung und zunehmende Komplexität der globalen Märkte erfordern von Unternehmen und Mitarbeitern eine hohe Anpassungsfähigkeit. Ohne diese Anpassungsfähigkeit riskieren Unternehmen, den Anschluss zu verlieren.</a:t>
            </a:r>
          </a:p>
          <a:p>
            <a:pPr marL="0" indent="0" rtl="0">
              <a:buNone/>
            </a:pPr>
            <a:r>
              <a:rPr lang="de-DE" sz="2400" b="1" dirty="0"/>
              <a:t>Nachhaltigkeit: </a:t>
            </a:r>
            <a:r>
              <a:rPr lang="de-DE" sz="2400" dirty="0"/>
              <a:t>Nachhaltigkeit ist nicht nur ein Trend, sondern eine Notwendigkeit für langfristigen Erfolg und Überleben in der modernen Geschäftswelt. Unternehmen, die sich nicht nachhaltig ausrichten, werden Schwierigkeiten haben, auf Dauer zu bestehen.</a:t>
            </a:r>
          </a:p>
          <a:p>
            <a:pPr marL="0" indent="0">
              <a:buNone/>
            </a:pPr>
            <a:r>
              <a:rPr lang="de-DE" sz="2400" b="1" dirty="0"/>
              <a:t>Fachkräftemangel: </a:t>
            </a:r>
            <a:r>
              <a:rPr lang="de-DE" sz="2400" dirty="0"/>
              <a:t>Viele Branchen haben Schwierigkeiten, qualifizierte Arbeitskräfte zu finden und zu halten. Der demografische Wandel und der globale Wettbewerb um Talente verschärfen dieses Problem. Unternehmen müssen effektive Strategien entwickeln, um auch diesbezüglich ihre Wettbewerbsfähigkeit zu sichern.</a:t>
            </a:r>
          </a:p>
          <a:p>
            <a:pPr marL="0" indent="0" rtl="0">
              <a:buNone/>
            </a:pPr>
            <a:r>
              <a:rPr lang="de-DE" sz="2400" b="1" dirty="0"/>
              <a:t>ESG-Anforderungen: </a:t>
            </a:r>
            <a:r>
              <a:rPr lang="de-DE" sz="2400" dirty="0"/>
              <a:t>ESG (Environmental, </a:t>
            </a:r>
            <a:r>
              <a:rPr lang="de-DE" sz="2400" dirty="0" err="1"/>
              <a:t>Social</a:t>
            </a:r>
            <a:r>
              <a:rPr lang="de-DE" sz="2400" dirty="0"/>
              <a:t>, </a:t>
            </a:r>
            <a:r>
              <a:rPr lang="de-DE" sz="2400" dirty="0" err="1"/>
              <a:t>Governance</a:t>
            </a:r>
            <a:r>
              <a:rPr lang="de-DE" sz="2400" dirty="0"/>
              <a:t>)-Kriterien sind inzwischen ein unverzichtbarer Bestandteil der Unternehmensführung und tragen zur nachhaltigen Entwicklung bei. Unternehmen, die ESG ignorieren, werden zunehmend regulatorischen und gesellschaftlichen Druck spüren.</a:t>
            </a:r>
          </a:p>
        </p:txBody>
      </p:sp>
      <p:sp>
        <p:nvSpPr>
          <p:cNvPr id="4" name="Foliennummernplatzhalter 3"/>
          <p:cNvSpPr>
            <a:spLocks noGrp="1"/>
          </p:cNvSpPr>
          <p:nvPr>
            <p:ph type="sldNum" sz="quarter" idx="5"/>
          </p:nvPr>
        </p:nvSpPr>
        <p:spPr/>
        <p:txBody>
          <a:bodyPr rtlCol="0"/>
          <a:lstStyle>
            <a:defPPr>
              <a:defRPr lang="de-DE"/>
            </a:defPPr>
          </a:lstStyle>
          <a:p>
            <a:pPr rtl="0"/>
            <a:fld id="{7C366290-4595-5745-A50F-D5EC13BAC604}" type="slidenum">
              <a:rPr lang="de-DE" noProof="0" smtClean="0"/>
              <a:t>3</a:t>
            </a:fld>
            <a:endParaRPr lang="de-DE" noProof="0" dirty="0"/>
          </a:p>
        </p:txBody>
      </p:sp>
    </p:spTree>
    <p:extLst>
      <p:ext uri="{BB962C8B-B14F-4D97-AF65-F5344CB8AC3E}">
        <p14:creationId xmlns:p14="http://schemas.microsoft.com/office/powerpoint/2010/main" val="87366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rtlCol="0"/>
          <a:lstStyle>
            <a:defPPr>
              <a:defRPr lang="de-DE"/>
            </a:defPPr>
          </a:lstStyle>
          <a:p>
            <a:pPr marL="0" indent="0">
              <a:buSzPct val="183000"/>
              <a:buFont typeface="Arial" panose="020B0604020202020204" pitchFamily="34" charset="0"/>
              <a:buNone/>
            </a:pPr>
            <a:r>
              <a:rPr lang="de-DE" sz="2400" dirty="0"/>
              <a:t>Flexibel, agil: </a:t>
            </a:r>
          </a:p>
          <a:p>
            <a:pPr marL="0" indent="0">
              <a:buSzPct val="183000"/>
              <a:buFont typeface="Arial" panose="020B0604020202020204" pitchFamily="34" charset="0"/>
              <a:buNone/>
            </a:pPr>
            <a:r>
              <a:rPr lang="de-DE" sz="2400" dirty="0"/>
              <a:t>Unternehmen müssen flexibel und agil sein, um in einem sich schnell verändernden Umfeld bestehen zu können. Diese Flexibilität ist entscheidend, um auf unerwartete Herausforderungen reagieren zu können.</a:t>
            </a:r>
          </a:p>
          <a:p>
            <a:pPr marL="0" indent="0">
              <a:buSzPct val="183000"/>
              <a:buFont typeface="Arial" panose="020B0604020202020204" pitchFamily="34" charset="0"/>
              <a:buNone/>
            </a:pPr>
            <a:endParaRPr lang="de-DE" sz="2400" dirty="0"/>
          </a:p>
          <a:p>
            <a:pPr marL="0" indent="0">
              <a:buSzPct val="183000"/>
              <a:buFont typeface="Arial" panose="020B0604020202020204" pitchFamily="34" charset="0"/>
              <a:buNone/>
            </a:pPr>
            <a:r>
              <a:rPr lang="de-DE" sz="2400" dirty="0"/>
              <a:t>Systemische Denke: Eine systemische Denkweise ist erforderlich, um komplexe Zusammenhänge zu verstehen und effektiv zu handeln. Unternehmen, die systemisch denken, können Probleme ganzheitlicher lösen und nachhaltige Entscheidungen treffen.</a:t>
            </a:r>
          </a:p>
          <a:p>
            <a:pPr marL="0" indent="0">
              <a:buSzPct val="183000"/>
              <a:buFont typeface="Arial" panose="020B0604020202020204" pitchFamily="34" charset="0"/>
              <a:buNone/>
            </a:pPr>
            <a:endParaRPr lang="de-DE" sz="2400" dirty="0"/>
          </a:p>
          <a:p>
            <a:pPr marL="0" indent="0">
              <a:buSzPct val="183000"/>
              <a:buFont typeface="Arial" panose="020B0604020202020204" pitchFamily="34" charset="0"/>
              <a:buNone/>
            </a:pPr>
            <a:r>
              <a:rPr lang="de-DE" sz="2400" dirty="0" err="1"/>
              <a:t>Inner</a:t>
            </a:r>
            <a:r>
              <a:rPr lang="de-DE" sz="2400" dirty="0"/>
              <a:t> Development: Die Entwicklung innerer Fähigkeiten und Qualitäten ist entscheidend, um den Anforderungen der heutigen Zeit gerecht zu werden. </a:t>
            </a:r>
            <a:r>
              <a:rPr lang="de-DE" sz="2400" dirty="0" err="1"/>
              <a:t>Inner</a:t>
            </a:r>
            <a:r>
              <a:rPr lang="de-DE" sz="2400" dirty="0"/>
              <a:t> Development stärkt die Resilienz und Innovationsfähigkeit der Mitarbeiter.</a:t>
            </a:r>
          </a:p>
          <a:p>
            <a:pPr marL="0" indent="0">
              <a:buSzPct val="183000"/>
              <a:buFont typeface="Arial" panose="020B0604020202020204" pitchFamily="34" charset="0"/>
              <a:buNone/>
            </a:pPr>
            <a:endParaRPr lang="de-DE" sz="2400" dirty="0"/>
          </a:p>
          <a:p>
            <a:r>
              <a:rPr lang="de-DE" sz="2400" b="1" dirty="0"/>
              <a:t>Anpassungsfähigkeit:</a:t>
            </a:r>
            <a:r>
              <a:rPr lang="de-DE" sz="2400" dirty="0"/>
              <a:t> Die IDG steigern die Anpassungsfähigkeit von Unternehmen, was eine schnelle Reaktion auf Marktveränderungen und die Entwicklung innovativer Lösungen ermöglicht.</a:t>
            </a:r>
          </a:p>
          <a:p>
            <a:r>
              <a:rPr lang="de-DE" sz="2400" b="1" dirty="0"/>
              <a:t>Mitarbeiterzufriedenheit:</a:t>
            </a:r>
            <a:r>
              <a:rPr lang="de-DE" sz="2400" dirty="0"/>
              <a:t> IDG fördern eine positive Unternehmenskultur, erhöhen die Mitarbeiterzufriedenheit und -bindung, was zu höherer Produktivität und Engagement führt.</a:t>
            </a:r>
          </a:p>
          <a:p>
            <a:r>
              <a:rPr lang="de-DE" sz="2400" b="1" dirty="0"/>
              <a:t>Führungskompetenzen:</a:t>
            </a:r>
            <a:r>
              <a:rPr lang="de-DE" sz="2400" dirty="0"/>
              <a:t> IDG stärken die Führungskompetenzen, fördern effektiveres und empathischeres Handeln von Führungskräften und verbessern die Teamdynamik.</a:t>
            </a:r>
          </a:p>
          <a:p>
            <a:r>
              <a:rPr lang="de-DE" sz="2400" b="1" dirty="0"/>
              <a:t>Komplexitätsbewältigung:</a:t>
            </a:r>
            <a:r>
              <a:rPr lang="de-DE" sz="2400" dirty="0"/>
              <a:t> IDG helfen Unternehmen, komplexe Herausforderungen durch systemisches Denken und langfristigen Erfolg zu meistern.</a:t>
            </a:r>
          </a:p>
          <a:p>
            <a:r>
              <a:rPr lang="de-DE" sz="2400" b="1" dirty="0"/>
              <a:t>Innovation:</a:t>
            </a:r>
            <a:r>
              <a:rPr lang="de-DE" sz="2400" dirty="0"/>
              <a:t> IDG stärken Kreativität und Problemlösungsfähigkeiten der Mitarbeiter, was zu gesteigerter Innovationskraft und erfolgreichen Projekten führt.</a:t>
            </a:r>
          </a:p>
          <a:p>
            <a:r>
              <a:rPr lang="de-DE" sz="2400" b="1" dirty="0"/>
              <a:t>Kulturwandel und Innovationsfähigkeit:</a:t>
            </a:r>
            <a:r>
              <a:rPr lang="de-DE" sz="2400" dirty="0"/>
              <a:t> IDG fördern eine unterstützende Unternehmenskultur, die Mitarbeiterbindung, Motivation und Zusammenarbeit stärkt.</a:t>
            </a:r>
          </a:p>
          <a:p>
            <a:r>
              <a:rPr lang="de-DE" sz="2400" b="1" dirty="0"/>
              <a:t>Attraktivität als Arbeitgeber:</a:t>
            </a:r>
            <a:r>
              <a:rPr lang="de-DE" sz="2400" dirty="0"/>
              <a:t> IDG tragen zur Mitarbeiterbindung und -gewinnung bei und steigern die Attraktivität als Arbeitgeber.</a:t>
            </a:r>
          </a:p>
          <a:p>
            <a:r>
              <a:rPr lang="de-DE" sz="2400" b="1" dirty="0"/>
              <a:t>Nachhaltige Unternehmensführung:</a:t>
            </a:r>
            <a:r>
              <a:rPr lang="de-DE" sz="2400" dirty="0"/>
              <a:t> IDG fördern langfristige Nachhaltigkeit und ethische Geschäftspraktiken.</a:t>
            </a:r>
          </a:p>
          <a:p>
            <a:r>
              <a:rPr lang="de-DE" sz="2400" b="1" dirty="0"/>
              <a:t>Erleichtertes Onboarding:</a:t>
            </a:r>
            <a:r>
              <a:rPr lang="de-DE" sz="2400" dirty="0"/>
              <a:t> Die Implementierung der IDG erleichtert das Onboarding neuer Mitarbeiter.</a:t>
            </a:r>
          </a:p>
          <a:p>
            <a:pPr marL="0" indent="0">
              <a:buSzPct val="183000"/>
              <a:buFont typeface="Arial" panose="020B0604020202020204" pitchFamily="34" charset="0"/>
              <a:buNone/>
            </a:pPr>
            <a:endParaRPr lang="de-DE" sz="2400" dirty="0"/>
          </a:p>
          <a:p>
            <a:pPr rtl="0"/>
            <a:endParaRPr lang="de-DE" dirty="0"/>
          </a:p>
        </p:txBody>
      </p:sp>
      <p:sp>
        <p:nvSpPr>
          <p:cNvPr id="4" name="Foliennummernplatzhalter 3"/>
          <p:cNvSpPr>
            <a:spLocks noGrp="1"/>
          </p:cNvSpPr>
          <p:nvPr>
            <p:ph type="sldNum" sz="quarter" idx="5"/>
          </p:nvPr>
        </p:nvSpPr>
        <p:spPr/>
        <p:txBody>
          <a:bodyPr rtlCol="0"/>
          <a:lstStyle>
            <a:defPPr>
              <a:defRPr lang="de-DE"/>
            </a:defPPr>
          </a:lstStyle>
          <a:p>
            <a:pPr rtl="0"/>
            <a:fld id="{7C366290-4595-5745-A50F-D5EC13BAC604}" type="slidenum">
              <a:rPr lang="de-DE" noProof="0" smtClean="0"/>
              <a:t>4</a:t>
            </a:fld>
            <a:endParaRPr lang="de-DE" noProof="0" dirty="0"/>
          </a:p>
        </p:txBody>
      </p:sp>
    </p:spTree>
    <p:extLst>
      <p:ext uri="{BB962C8B-B14F-4D97-AF65-F5344CB8AC3E}">
        <p14:creationId xmlns:p14="http://schemas.microsoft.com/office/powerpoint/2010/main" val="87424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algn="l"/>
            <a:r>
              <a:rPr lang="de-DE" sz="2400" dirty="0"/>
              <a:t>ANTONIA</a:t>
            </a:r>
            <a:endParaRPr lang="de-DE" sz="2400" b="0" i="0" u="none" strike="noStrike" dirty="0">
              <a:solidFill>
                <a:srgbClr val="000000"/>
              </a:solidFill>
              <a:effectLst/>
            </a:endParaRPr>
          </a:p>
          <a:p>
            <a:pPr algn="l"/>
            <a:endParaRPr lang="de-DE" sz="2400" b="0" i="0" u="none" strike="noStrike" dirty="0">
              <a:solidFill>
                <a:srgbClr val="000000"/>
              </a:solidFill>
              <a:effectLst/>
            </a:endParaRPr>
          </a:p>
          <a:p>
            <a:pPr algn="l"/>
            <a:r>
              <a:rPr lang="de-DE" sz="2400" b="0" i="0" u="none" strike="noStrike" dirty="0">
                <a:solidFill>
                  <a:srgbClr val="000000"/>
                </a:solidFill>
                <a:effectLst/>
              </a:rPr>
              <a:t>INTRO:</a:t>
            </a:r>
          </a:p>
          <a:p>
            <a:pPr algn="l"/>
            <a:r>
              <a:rPr lang="de-DE" sz="2400" b="0" i="0" u="none" strike="noStrike" dirty="0">
                <a:solidFill>
                  <a:srgbClr val="000000"/>
                </a:solidFill>
                <a:effectLst/>
              </a:rPr>
              <a:t>Die </a:t>
            </a:r>
            <a:r>
              <a:rPr lang="de-DE" sz="2400" b="0" i="0" u="none" strike="noStrike" dirty="0" err="1">
                <a:solidFill>
                  <a:srgbClr val="000000"/>
                </a:solidFill>
                <a:effectLst/>
              </a:rPr>
              <a:t>Inner</a:t>
            </a:r>
            <a:r>
              <a:rPr lang="de-DE" sz="2400" b="0" i="0" u="none" strike="noStrike" dirty="0">
                <a:solidFill>
                  <a:srgbClr val="000000"/>
                </a:solidFill>
                <a:effectLst/>
              </a:rPr>
              <a:t> Development Goals (IDG) sind ein Entwurf für die Fähigkeiten, Qualitäten und Kompetenzen, die wir benötigen, um die 17 Ziele für nachhaltige Entwicklung (SDGs) zu erreichen. Sie möchten Menschen bilden, inspirieren und befähigen, eine positive Kraft für Veränderung in der Gesellschaft zu sein und eine sinnvollere Sichtweise auf unser Leben und das Leben der Menschen um uns herum zu finden.</a:t>
            </a:r>
          </a:p>
          <a:p>
            <a:pPr algn="l"/>
            <a:r>
              <a:rPr lang="de-DE" sz="2400" b="0" i="0" u="none" strike="noStrike" dirty="0">
                <a:solidFill>
                  <a:srgbClr val="000000"/>
                </a:solidFill>
                <a:effectLst/>
              </a:rPr>
              <a:t>Sie sind eine globale Initiative, die innere Fähigkeiten, Kompetenzen und andere Qualitäten für Menschen und Organisationen entwickelt, um zu einer nachhaltigeren globalen Gesellschaft beizutragen.</a:t>
            </a:r>
          </a:p>
          <a:p>
            <a:pPr algn="l"/>
            <a:endParaRPr lang="de-DE" sz="2400" b="0" i="0" u="none" strike="noStrike" dirty="0">
              <a:solidFill>
                <a:srgbClr val="000000"/>
              </a:solidFill>
              <a:effectLst/>
            </a:endParaRPr>
          </a:p>
          <a:p>
            <a:pPr algn="l"/>
            <a:r>
              <a:rPr lang="de-DE" sz="2400" b="0" i="0" u="none" strike="noStrike" dirty="0">
                <a:solidFill>
                  <a:srgbClr val="000000"/>
                </a:solidFill>
                <a:effectLst/>
              </a:rPr>
              <a:t>FILM</a:t>
            </a:r>
          </a:p>
          <a:p>
            <a:pPr algn="l"/>
            <a:endParaRPr lang="de-DE" sz="2400" b="0" i="0" u="none" strike="noStrike" dirty="0">
              <a:solidFill>
                <a:srgbClr val="000000"/>
              </a:solidFill>
              <a:effectLst/>
            </a:endParaRPr>
          </a:p>
          <a:p>
            <a:pPr algn="l"/>
            <a:r>
              <a:rPr lang="de-DE" sz="2400" b="0" i="0" u="none" strike="noStrike" dirty="0">
                <a:solidFill>
                  <a:srgbClr val="000000"/>
                </a:solidFill>
                <a:effectLst/>
              </a:rPr>
              <a:t>FAZIT: </a:t>
            </a:r>
          </a:p>
          <a:p>
            <a:pPr marL="0" indent="0">
              <a:buNone/>
            </a:pPr>
            <a:r>
              <a:rPr lang="de-DE" sz="2400" dirty="0"/>
              <a:t>Die Vision der </a:t>
            </a:r>
            <a:r>
              <a:rPr lang="de-DE" sz="2400" dirty="0" err="1"/>
              <a:t>Inner</a:t>
            </a:r>
            <a:r>
              <a:rPr lang="de-DE" sz="2400" dirty="0"/>
              <a:t> Development Goals ist es, die inneren Fähigkeiten der Menschen zu fördern, um die Arbeit an den UN-Nachhaltigkeitszielen zu ermöglichen. Diese Vision betont die Notwendigkeit einer inneren Transformation, um äußere Veränderungen zu ermöglichen. Dies führt zu nachhaltigeren und erfolgreicheren Unternehmen.</a:t>
            </a:r>
          </a:p>
          <a:p>
            <a:pPr marL="0" indent="0">
              <a:buNone/>
            </a:pPr>
            <a:endParaRPr lang="de-DE" sz="2400" dirty="0"/>
          </a:p>
          <a:p>
            <a:pPr marL="0" indent="0">
              <a:buNone/>
            </a:pPr>
            <a:r>
              <a:rPr lang="de-DE" sz="2400" dirty="0"/>
              <a:t>Auf Nachfrage:</a:t>
            </a:r>
          </a:p>
          <a:p>
            <a:pPr marL="0" indent="0">
              <a:buNone/>
            </a:pPr>
            <a:r>
              <a:rPr lang="de-DE" sz="2400" dirty="0"/>
              <a:t>Historie: Die IDG-Initiative wurde 2021 von Gründern, CEOs und Führungskräften aus verschiedenen Bereichen ins Leben gerufen. Durch eine Befragung wurden aus den 800 gesammelten Antworten 23 Schlüsselkompetenzen in fünf Dimensionen identifiziert, um besser auf die komplexen globalen Herausforderungen reagieren zu können.</a:t>
            </a:r>
          </a:p>
          <a:p>
            <a:pPr algn="l"/>
            <a:endParaRPr lang="de-DE" sz="2400" b="0" i="0" u="none" strike="noStrike" dirty="0">
              <a:solidFill>
                <a:srgbClr val="000000"/>
              </a:solidFill>
              <a:effectLst/>
            </a:endParaRPr>
          </a:p>
        </p:txBody>
      </p:sp>
    </p:spTree>
    <p:extLst>
      <p:ext uri="{BB962C8B-B14F-4D97-AF65-F5344CB8AC3E}">
        <p14:creationId xmlns:p14="http://schemas.microsoft.com/office/powerpoint/2010/main" val="1786460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rtlCol="0"/>
          <a:lstStyle>
            <a:defPPr>
              <a:defRPr lang="de-DE"/>
            </a:defPPr>
          </a:lstStyle>
          <a:p>
            <a:pPr rtl="0"/>
            <a:endParaRPr lang="de-DE" dirty="0"/>
          </a:p>
        </p:txBody>
      </p:sp>
      <p:sp>
        <p:nvSpPr>
          <p:cNvPr id="4" name="Foliennummernplatzhalter 3"/>
          <p:cNvSpPr>
            <a:spLocks noGrp="1"/>
          </p:cNvSpPr>
          <p:nvPr>
            <p:ph type="sldNum" sz="quarter" idx="5"/>
          </p:nvPr>
        </p:nvSpPr>
        <p:spPr/>
        <p:txBody>
          <a:bodyPr rtlCol="0"/>
          <a:lstStyle>
            <a:defPPr>
              <a:defRPr lang="de-DE"/>
            </a:defPPr>
          </a:lstStyle>
          <a:p>
            <a:pPr rtl="0"/>
            <a:fld id="{7C366290-4595-5745-A50F-D5EC13BAC604}" type="slidenum">
              <a:rPr lang="de-DE" noProof="0" smtClean="0"/>
              <a:t>6</a:t>
            </a:fld>
            <a:endParaRPr lang="de-DE" noProof="0" dirty="0"/>
          </a:p>
        </p:txBody>
      </p:sp>
    </p:spTree>
    <p:extLst>
      <p:ext uri="{BB962C8B-B14F-4D97-AF65-F5344CB8AC3E}">
        <p14:creationId xmlns:p14="http://schemas.microsoft.com/office/powerpoint/2010/main" val="1734171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0" indent="0">
              <a:buNone/>
            </a:pPr>
            <a:r>
              <a:rPr lang="de-DE" sz="2400" dirty="0"/>
              <a:t>23 Goals, geclustert in diese Kategorien mit jeweiliger Farbe. Zieht sich durch Website und Methoden und so</a:t>
            </a:r>
          </a:p>
          <a:p>
            <a:pPr marL="0" indent="0">
              <a:buNone/>
            </a:pPr>
            <a:endParaRPr lang="de-DE" sz="2400" dirty="0"/>
          </a:p>
          <a:p>
            <a:pPr marL="0" marR="0" lvl="0" indent="0" algn="l" defTabSz="914400" rtl="0" eaLnBrk="1" fontAlgn="auto" latinLnBrk="0" hangingPunct="1">
              <a:lnSpc>
                <a:spcPct val="117999"/>
              </a:lnSpc>
              <a:spcBef>
                <a:spcPts val="0"/>
              </a:spcBef>
              <a:spcAft>
                <a:spcPts val="0"/>
              </a:spcAft>
              <a:buClr>
                <a:srgbClr val="000000"/>
              </a:buClr>
              <a:buSzPts val="1400"/>
              <a:buFont typeface="Arial"/>
              <a:buNone/>
              <a:tabLst/>
              <a:defRPr/>
            </a:pPr>
            <a:r>
              <a:rPr lang="de-DE" sz="2400" dirty="0" err="1"/>
              <a:t>addressiert</a:t>
            </a:r>
            <a:r>
              <a:rPr lang="de-DE" sz="2400" dirty="0"/>
              <a:t> die notwendigen Veränderungen….</a:t>
            </a:r>
          </a:p>
          <a:p>
            <a:pPr marL="0" indent="0">
              <a:buNone/>
            </a:pPr>
            <a:endParaRPr lang="de-DE" sz="2400" dirty="0"/>
          </a:p>
        </p:txBody>
      </p:sp>
      <p:sp>
        <p:nvSpPr>
          <p:cNvPr id="4" name="Foliennummernplatzhalter 3"/>
          <p:cNvSpPr>
            <a:spLocks noGrp="1"/>
          </p:cNvSpPr>
          <p:nvPr>
            <p:ph type="sldNum" sz="quarter" idx="5"/>
          </p:nvPr>
        </p:nvSpPr>
        <p:spPr/>
        <p:txBody>
          <a:bodyPr/>
          <a:lstStyle/>
          <a:p>
            <a:pPr rtl="0"/>
            <a:fld id="{7C366290-4595-5745-A50F-D5EC13BAC604}" type="slidenum">
              <a:rPr lang="de-DE" noProof="0" smtClean="0"/>
              <a:t>7</a:t>
            </a:fld>
            <a:endParaRPr lang="de-DE" noProof="0" dirty="0"/>
          </a:p>
        </p:txBody>
      </p:sp>
    </p:spTree>
    <p:extLst>
      <p:ext uri="{BB962C8B-B14F-4D97-AF65-F5344CB8AC3E}">
        <p14:creationId xmlns:p14="http://schemas.microsoft.com/office/powerpoint/2010/main" val="4016854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rtl="0"/>
            <a:fld id="{7C366290-4595-5745-A50F-D5EC13BAC604}" type="slidenum">
              <a:rPr lang="de-DE" noProof="0" smtClean="0"/>
              <a:t>8</a:t>
            </a:fld>
            <a:endParaRPr lang="de-DE" noProof="0" dirty="0"/>
          </a:p>
        </p:txBody>
      </p:sp>
    </p:spTree>
    <p:extLst>
      <p:ext uri="{BB962C8B-B14F-4D97-AF65-F5344CB8AC3E}">
        <p14:creationId xmlns:p14="http://schemas.microsoft.com/office/powerpoint/2010/main" val="2959556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rtlCol="0"/>
          <a:lstStyle>
            <a:defPPr>
              <a:defRPr lang="de-DE"/>
            </a:defPPr>
          </a:lstStyle>
          <a:p>
            <a:pPr rtl="0"/>
            <a:endParaRPr lang="de-DE" dirty="0"/>
          </a:p>
        </p:txBody>
      </p:sp>
      <p:sp>
        <p:nvSpPr>
          <p:cNvPr id="4" name="Foliennummernplatzhalter 3"/>
          <p:cNvSpPr>
            <a:spLocks noGrp="1"/>
          </p:cNvSpPr>
          <p:nvPr>
            <p:ph type="sldNum" sz="quarter" idx="5"/>
          </p:nvPr>
        </p:nvSpPr>
        <p:spPr/>
        <p:txBody>
          <a:bodyPr rtlCol="0"/>
          <a:lstStyle>
            <a:defPPr>
              <a:defRPr lang="de-DE"/>
            </a:defPPr>
          </a:lstStyle>
          <a:p>
            <a:pPr rtl="0"/>
            <a:fld id="{7C366290-4595-5745-A50F-D5EC13BAC604}" type="slidenum">
              <a:rPr lang="de-DE" noProof="0" smtClean="0"/>
              <a:t>9</a:t>
            </a:fld>
            <a:endParaRPr lang="de-DE" noProof="0" dirty="0"/>
          </a:p>
        </p:txBody>
      </p:sp>
    </p:spTree>
    <p:extLst>
      <p:ext uri="{BB962C8B-B14F-4D97-AF65-F5344CB8AC3E}">
        <p14:creationId xmlns:p14="http://schemas.microsoft.com/office/powerpoint/2010/main" val="1365583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2"/>
        <p:cNvGrpSpPr/>
        <p:nvPr/>
      </p:nvGrpSpPr>
      <p:grpSpPr>
        <a:xfrm>
          <a:off x="0" y="0"/>
          <a:ext cx="0" cy="0"/>
          <a:chOff x="0" y="0"/>
          <a:chExt cx="0" cy="0"/>
        </a:xfrm>
      </p:grpSpPr>
      <p:sp>
        <p:nvSpPr>
          <p:cNvPr id="13" name="Google Shape;13;p11"/>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51"/>
        <p:cNvGrpSpPr/>
        <p:nvPr/>
      </p:nvGrpSpPr>
      <p:grpSpPr>
        <a:xfrm>
          <a:off x="0" y="0"/>
          <a:ext cx="0" cy="0"/>
          <a:chOff x="0" y="0"/>
          <a:chExt cx="0" cy="0"/>
        </a:xfrm>
      </p:grpSpPr>
      <p:sp>
        <p:nvSpPr>
          <p:cNvPr id="52" name="Google Shape;52;p20"/>
          <p:cNvSpPr txBox="1">
            <a:spLocks noGrp="1"/>
          </p:cNvSpPr>
          <p:nvPr>
            <p:ph type="title"/>
          </p:nvPr>
        </p:nvSpPr>
        <p:spPr>
          <a:xfrm>
            <a:off x="1206500" y="1079500"/>
            <a:ext cx="21971000" cy="1435100"/>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53" name="Google Shape;53;p20"/>
          <p:cNvSpPr txBox="1">
            <a:spLocks noGrp="1"/>
          </p:cNvSpPr>
          <p:nvPr>
            <p:ph type="body" idx="1"/>
          </p:nvPr>
        </p:nvSpPr>
        <p:spPr>
          <a:xfrm>
            <a:off x="1206500" y="2372962"/>
            <a:ext cx="21971000" cy="93478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54" name="Google Shape;54;p20"/>
          <p:cNvSpPr txBox="1">
            <a:spLocks noGrp="1"/>
          </p:cNvSpPr>
          <p:nvPr>
            <p:ph type="body" idx="2"/>
          </p:nvPr>
        </p:nvSpPr>
        <p:spPr>
          <a:xfrm>
            <a:off x="1206500" y="4248504"/>
            <a:ext cx="21971000" cy="8256012"/>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1800"/>
              </a:spcBef>
              <a:spcAft>
                <a:spcPts val="0"/>
              </a:spcAft>
              <a:buClr>
                <a:srgbClr val="000000"/>
              </a:buClr>
              <a:buSzPts val="5500"/>
              <a:buFont typeface="Helvetica Neue"/>
              <a:buNone/>
              <a:defRPr sz="5500"/>
            </a:lvl1pPr>
            <a:lvl2pPr marL="914400" lvl="1" indent="-228600" algn="l">
              <a:lnSpc>
                <a:spcPct val="100000"/>
              </a:lnSpc>
              <a:spcBef>
                <a:spcPts val="1800"/>
              </a:spcBef>
              <a:spcAft>
                <a:spcPts val="0"/>
              </a:spcAft>
              <a:buClr>
                <a:srgbClr val="000000"/>
              </a:buClr>
              <a:buSzPts val="5500"/>
              <a:buFont typeface="Helvetica Neue"/>
              <a:buNone/>
              <a:defRPr sz="5500"/>
            </a:lvl2pPr>
            <a:lvl3pPr marL="1371600" lvl="2" indent="-228600" algn="l">
              <a:lnSpc>
                <a:spcPct val="100000"/>
              </a:lnSpc>
              <a:spcBef>
                <a:spcPts val="1800"/>
              </a:spcBef>
              <a:spcAft>
                <a:spcPts val="0"/>
              </a:spcAft>
              <a:buClr>
                <a:srgbClr val="000000"/>
              </a:buClr>
              <a:buSzPts val="5500"/>
              <a:buFont typeface="Helvetica Neue"/>
              <a:buNone/>
              <a:defRPr sz="5500"/>
            </a:lvl3pPr>
            <a:lvl4pPr marL="1828800" lvl="3" indent="-228600" algn="l">
              <a:lnSpc>
                <a:spcPct val="100000"/>
              </a:lnSpc>
              <a:spcBef>
                <a:spcPts val="1800"/>
              </a:spcBef>
              <a:spcAft>
                <a:spcPts val="0"/>
              </a:spcAft>
              <a:buClr>
                <a:srgbClr val="000000"/>
              </a:buClr>
              <a:buSzPts val="5500"/>
              <a:buFont typeface="Helvetica Neue"/>
              <a:buNone/>
              <a:defRPr sz="5500"/>
            </a:lvl4pPr>
            <a:lvl5pPr marL="2286000" lvl="4" indent="-228600" algn="l">
              <a:lnSpc>
                <a:spcPct val="100000"/>
              </a:lnSpc>
              <a:spcBef>
                <a:spcPts val="1800"/>
              </a:spcBef>
              <a:spcAft>
                <a:spcPts val="0"/>
              </a:spcAft>
              <a:buClr>
                <a:srgbClr val="000000"/>
              </a:buClr>
              <a:buSzPts val="5500"/>
              <a:buFont typeface="Helvetica Neue"/>
              <a:buNone/>
              <a:defRPr sz="5500"/>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55" name="Google Shape;55;p20"/>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359A1-D2D4-08FB-9FD5-F029EEE7A91E}"/>
              </a:ext>
            </a:extLst>
          </p:cNvPr>
          <p:cNvSpPr>
            <a:spLocks noGrp="1"/>
          </p:cNvSpPr>
          <p:nvPr>
            <p:ph type="title"/>
          </p:nvPr>
        </p:nvSpPr>
        <p:spPr/>
        <p:txBody>
          <a:bodyPr/>
          <a:lstStyle/>
          <a:p>
            <a:r>
              <a:rPr lang="de-DE"/>
              <a:t>Mastertitelformat bearbeiten</a:t>
            </a:r>
          </a:p>
        </p:txBody>
      </p:sp>
      <p:sp>
        <p:nvSpPr>
          <p:cNvPr id="3" name="Foliennummernplatzhalter 2">
            <a:extLst>
              <a:ext uri="{FF2B5EF4-FFF2-40B4-BE49-F238E27FC236}">
                <a16:creationId xmlns:a16="http://schemas.microsoft.com/office/drawing/2014/main" id="{924DA5F2-8432-8059-B527-855E409EB769}"/>
              </a:ext>
            </a:extLst>
          </p:cNvPr>
          <p:cNvSpPr>
            <a:spLocks noGrp="1"/>
          </p:cNvSpPr>
          <p:nvPr>
            <p:ph type="sldNum" idx="10"/>
          </p:nvPr>
        </p:nvSpPr>
        <p:spPr/>
        <p:txBody>
          <a:bodyPr/>
          <a:lstStyle/>
          <a:p>
            <a:pPr marL="0" lvl="0" indent="0" algn="ctr" rtl="0">
              <a:spcBef>
                <a:spcPts val="0"/>
              </a:spcBef>
              <a:spcAft>
                <a:spcPts val="0"/>
              </a:spcAft>
              <a:buNone/>
            </a:pPr>
            <a:fld id="{00000000-1234-1234-1234-123412341234}" type="slidenum">
              <a:rPr lang="en-US" smtClean="0"/>
              <a:t>‹Nr.›</a:t>
            </a:fld>
            <a:endParaRPr lang="en-US"/>
          </a:p>
        </p:txBody>
      </p:sp>
    </p:spTree>
    <p:extLst>
      <p:ext uri="{BB962C8B-B14F-4D97-AF65-F5344CB8AC3E}">
        <p14:creationId xmlns:p14="http://schemas.microsoft.com/office/powerpoint/2010/main" val="2159877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tatement">
  <p:cSld name="Statement">
    <p:spTree>
      <p:nvGrpSpPr>
        <p:cNvPr id="1" name="Shape 56"/>
        <p:cNvGrpSpPr/>
        <p:nvPr/>
      </p:nvGrpSpPr>
      <p:grpSpPr>
        <a:xfrm>
          <a:off x="0" y="0"/>
          <a:ext cx="0" cy="0"/>
          <a:chOff x="0" y="0"/>
          <a:chExt cx="0" cy="0"/>
        </a:xfrm>
      </p:grpSpPr>
      <p:sp>
        <p:nvSpPr>
          <p:cNvPr id="57" name="Google Shape;57;p21"/>
          <p:cNvSpPr txBox="1">
            <a:spLocks noGrp="1"/>
          </p:cNvSpPr>
          <p:nvPr>
            <p:ph type="body" idx="1"/>
          </p:nvPr>
        </p:nvSpPr>
        <p:spPr>
          <a:xfrm>
            <a:off x="1206500" y="4920843"/>
            <a:ext cx="21971000" cy="3874314"/>
          </a:xfrm>
          <a:prstGeom prst="rect">
            <a:avLst/>
          </a:prstGeom>
          <a:noFill/>
          <a:ln>
            <a:noFill/>
          </a:ln>
        </p:spPr>
        <p:txBody>
          <a:bodyPr spcFirstLastPara="1" wrap="square" lIns="50800" tIns="50800" rIns="50800" bIns="50800" anchor="ctr" anchorCtr="0">
            <a:normAutofit/>
          </a:bodyPr>
          <a:lstStyle>
            <a:lvl1pPr marL="457200" lvl="0" indent="-228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1pPr>
            <a:lvl2pPr marL="914400" lvl="1" indent="-228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2pPr>
            <a:lvl3pPr marL="1371600" lvl="2" indent="-228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3pPr>
            <a:lvl4pPr marL="1828800" lvl="3" indent="-228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4pPr>
            <a:lvl5pPr marL="2286000" lvl="4" indent="-228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58" name="Google Shape;58;p21"/>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Fact">
  <p:cSld name="Big Fact">
    <p:spTree>
      <p:nvGrpSpPr>
        <p:cNvPr id="1" name="Shape 59"/>
        <p:cNvGrpSpPr/>
        <p:nvPr/>
      </p:nvGrpSpPr>
      <p:grpSpPr>
        <a:xfrm>
          <a:off x="0" y="0"/>
          <a:ext cx="0" cy="0"/>
          <a:chOff x="0" y="0"/>
          <a:chExt cx="0" cy="0"/>
        </a:xfrm>
      </p:grpSpPr>
      <p:sp>
        <p:nvSpPr>
          <p:cNvPr id="60" name="Google Shape;60;p22"/>
          <p:cNvSpPr txBox="1">
            <a:spLocks noGrp="1"/>
          </p:cNvSpPr>
          <p:nvPr>
            <p:ph type="body" idx="1"/>
          </p:nvPr>
        </p:nvSpPr>
        <p:spPr>
          <a:xfrm>
            <a:off x="1206500" y="1075927"/>
            <a:ext cx="21971000" cy="7241584"/>
          </a:xfrm>
          <a:prstGeom prst="rect">
            <a:avLst/>
          </a:prstGeom>
          <a:noFill/>
          <a:ln>
            <a:noFill/>
          </a:ln>
        </p:spPr>
        <p:txBody>
          <a:bodyPr spcFirstLastPara="1" wrap="square" lIns="50800" tIns="50800" rIns="50800" bIns="50800" anchor="b" anchorCtr="0">
            <a:normAutofit/>
          </a:bodyPr>
          <a:lstStyle>
            <a:lvl1pPr marL="457200" lvl="0" indent="-228600" algn="ctr">
              <a:lnSpc>
                <a:spcPct val="80000"/>
              </a:lnSpc>
              <a:spcBef>
                <a:spcPts val="0"/>
              </a:spcBef>
              <a:spcAft>
                <a:spcPts val="0"/>
              </a:spcAft>
              <a:buClr>
                <a:srgbClr val="000000"/>
              </a:buClr>
              <a:buSzPts val="25000"/>
              <a:buFont typeface="Helvetica Neue"/>
              <a:buNone/>
              <a:defRPr sz="25000" b="1"/>
            </a:lvl1pPr>
            <a:lvl2pPr marL="914400" lvl="1" indent="-228600" algn="ctr">
              <a:lnSpc>
                <a:spcPct val="80000"/>
              </a:lnSpc>
              <a:spcBef>
                <a:spcPts val="0"/>
              </a:spcBef>
              <a:spcAft>
                <a:spcPts val="0"/>
              </a:spcAft>
              <a:buClr>
                <a:srgbClr val="000000"/>
              </a:buClr>
              <a:buSzPts val="25000"/>
              <a:buFont typeface="Helvetica Neue"/>
              <a:buNone/>
              <a:defRPr sz="25000" b="1"/>
            </a:lvl2pPr>
            <a:lvl3pPr marL="1371600" lvl="2" indent="-228600" algn="ctr">
              <a:lnSpc>
                <a:spcPct val="80000"/>
              </a:lnSpc>
              <a:spcBef>
                <a:spcPts val="0"/>
              </a:spcBef>
              <a:spcAft>
                <a:spcPts val="0"/>
              </a:spcAft>
              <a:buClr>
                <a:srgbClr val="000000"/>
              </a:buClr>
              <a:buSzPts val="25000"/>
              <a:buFont typeface="Helvetica Neue"/>
              <a:buNone/>
              <a:defRPr sz="25000" b="1"/>
            </a:lvl3pPr>
            <a:lvl4pPr marL="1828800" lvl="3" indent="-228600" algn="ctr">
              <a:lnSpc>
                <a:spcPct val="80000"/>
              </a:lnSpc>
              <a:spcBef>
                <a:spcPts val="0"/>
              </a:spcBef>
              <a:spcAft>
                <a:spcPts val="0"/>
              </a:spcAft>
              <a:buClr>
                <a:srgbClr val="000000"/>
              </a:buClr>
              <a:buSzPts val="25000"/>
              <a:buFont typeface="Helvetica Neue"/>
              <a:buNone/>
              <a:defRPr sz="25000" b="1"/>
            </a:lvl4pPr>
            <a:lvl5pPr marL="2286000" lvl="4" indent="-228600" algn="ctr">
              <a:lnSpc>
                <a:spcPct val="80000"/>
              </a:lnSpc>
              <a:spcBef>
                <a:spcPts val="0"/>
              </a:spcBef>
              <a:spcAft>
                <a:spcPts val="0"/>
              </a:spcAft>
              <a:buClr>
                <a:srgbClr val="000000"/>
              </a:buClr>
              <a:buSzPts val="25000"/>
              <a:buFont typeface="Helvetica Neue"/>
              <a:buNone/>
              <a:defRPr sz="25000" b="1"/>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61" name="Google Shape;61;p22"/>
          <p:cNvSpPr txBox="1">
            <a:spLocks noGrp="1"/>
          </p:cNvSpPr>
          <p:nvPr>
            <p:ph type="body" idx="2"/>
          </p:nvPr>
        </p:nvSpPr>
        <p:spPr>
          <a:xfrm>
            <a:off x="1206500" y="8262180"/>
            <a:ext cx="21971000" cy="934780"/>
          </a:xfrm>
          <a:prstGeom prst="rect">
            <a:avLst/>
          </a:prstGeom>
          <a:noFill/>
          <a:ln>
            <a:noFill/>
          </a:ln>
        </p:spPr>
        <p:txBody>
          <a:bodyPr spcFirstLastPara="1" wrap="square" lIns="45700" tIns="45700" rIns="45700" bIns="45700" anchor="t" anchorCtr="0">
            <a:normAutofit/>
          </a:bodyPr>
          <a:lstStyle>
            <a:lvl1pPr marL="457200" lvl="0" indent="-228600" algn="ctr">
              <a:lnSpc>
                <a:spcPct val="100000"/>
              </a:lnSpc>
              <a:spcBef>
                <a:spcPts val="0"/>
              </a:spcBef>
              <a:spcAft>
                <a:spcPts val="0"/>
              </a:spcAft>
              <a:buClr>
                <a:srgbClr val="000000"/>
              </a:buClr>
              <a:buSzPts val="5500"/>
              <a:buFont typeface="Helvetica Neue"/>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62" name="Google Shape;62;p22"/>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63"/>
        <p:cNvGrpSpPr/>
        <p:nvPr/>
      </p:nvGrpSpPr>
      <p:grpSpPr>
        <a:xfrm>
          <a:off x="0" y="0"/>
          <a:ext cx="0" cy="0"/>
          <a:chOff x="0" y="0"/>
          <a:chExt cx="0" cy="0"/>
        </a:xfrm>
      </p:grpSpPr>
      <p:sp>
        <p:nvSpPr>
          <p:cNvPr id="64" name="Google Shape;64;p23"/>
          <p:cNvSpPr txBox="1">
            <a:spLocks noGrp="1"/>
          </p:cNvSpPr>
          <p:nvPr>
            <p:ph type="body" idx="1"/>
          </p:nvPr>
        </p:nvSpPr>
        <p:spPr>
          <a:xfrm>
            <a:off x="2430025" y="10675453"/>
            <a:ext cx="20200052" cy="636979"/>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3600"/>
              <a:buFont typeface="Helvetica Neue"/>
              <a:buNone/>
              <a:defRPr sz="36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65" name="Google Shape;65;p23"/>
          <p:cNvSpPr txBox="1">
            <a:spLocks noGrp="1"/>
          </p:cNvSpPr>
          <p:nvPr>
            <p:ph type="body" idx="2"/>
          </p:nvPr>
        </p:nvSpPr>
        <p:spPr>
          <a:xfrm>
            <a:off x="1753923" y="4939860"/>
            <a:ext cx="20876154" cy="3836280"/>
          </a:xfrm>
          <a:prstGeom prst="rect">
            <a:avLst/>
          </a:prstGeom>
          <a:noFill/>
          <a:ln>
            <a:noFill/>
          </a:ln>
        </p:spPr>
        <p:txBody>
          <a:bodyPr spcFirstLastPara="1" wrap="square" lIns="50800" tIns="50800" rIns="50800" bIns="50800" anchor="t" anchorCtr="0">
            <a:normAutofit/>
          </a:bodyPr>
          <a:lstStyle>
            <a:lvl1pPr marL="457200" lvl="0" indent="-2286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1pPr>
            <a:lvl2pPr marL="914400" lvl="1" indent="-2286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2pPr>
            <a:lvl3pPr marL="1371600" lvl="2" indent="-2286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3pPr>
            <a:lvl4pPr marL="1828800" lvl="3" indent="-2286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4pPr>
            <a:lvl5pPr marL="2286000" lvl="4" indent="-2286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66" name="Google Shape;66;p23"/>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hoto - 3 Up">
  <p:cSld name="Photo - 3 Up">
    <p:spTree>
      <p:nvGrpSpPr>
        <p:cNvPr id="1" name="Shape 67"/>
        <p:cNvGrpSpPr/>
        <p:nvPr/>
      </p:nvGrpSpPr>
      <p:grpSpPr>
        <a:xfrm>
          <a:off x="0" y="0"/>
          <a:ext cx="0" cy="0"/>
          <a:chOff x="0" y="0"/>
          <a:chExt cx="0" cy="0"/>
        </a:xfrm>
      </p:grpSpPr>
      <p:sp>
        <p:nvSpPr>
          <p:cNvPr id="68" name="Google Shape;68;p24"/>
          <p:cNvSpPr>
            <a:spLocks noGrp="1"/>
          </p:cNvSpPr>
          <p:nvPr>
            <p:ph type="pic" idx="2"/>
          </p:nvPr>
        </p:nvSpPr>
        <p:spPr>
          <a:xfrm>
            <a:off x="15760700" y="1016000"/>
            <a:ext cx="7439099" cy="5949678"/>
          </a:xfrm>
          <a:prstGeom prst="rect">
            <a:avLst/>
          </a:prstGeom>
          <a:noFill/>
          <a:ln>
            <a:noFill/>
          </a:ln>
        </p:spPr>
      </p:sp>
      <p:sp>
        <p:nvSpPr>
          <p:cNvPr id="69" name="Google Shape;69;p24"/>
          <p:cNvSpPr>
            <a:spLocks noGrp="1"/>
          </p:cNvSpPr>
          <p:nvPr>
            <p:ph type="pic" idx="3"/>
          </p:nvPr>
        </p:nvSpPr>
        <p:spPr>
          <a:xfrm>
            <a:off x="13500100" y="3978275"/>
            <a:ext cx="10439400" cy="12150181"/>
          </a:xfrm>
          <a:prstGeom prst="rect">
            <a:avLst/>
          </a:prstGeom>
          <a:noFill/>
          <a:ln>
            <a:noFill/>
          </a:ln>
        </p:spPr>
      </p:sp>
      <p:sp>
        <p:nvSpPr>
          <p:cNvPr id="70" name="Google Shape;70;p24"/>
          <p:cNvSpPr>
            <a:spLocks noGrp="1"/>
          </p:cNvSpPr>
          <p:nvPr>
            <p:ph type="pic" idx="4"/>
          </p:nvPr>
        </p:nvSpPr>
        <p:spPr>
          <a:xfrm>
            <a:off x="-139700" y="495300"/>
            <a:ext cx="16611600" cy="12458700"/>
          </a:xfrm>
          <a:prstGeom prst="rect">
            <a:avLst/>
          </a:prstGeom>
          <a:noFill/>
          <a:ln>
            <a:noFill/>
          </a:ln>
        </p:spPr>
      </p:sp>
      <p:sp>
        <p:nvSpPr>
          <p:cNvPr id="71" name="Google Shape;71;p24"/>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hoto">
  <p:cSld name="Photo">
    <p:spTree>
      <p:nvGrpSpPr>
        <p:cNvPr id="1" name="Shape 72"/>
        <p:cNvGrpSpPr/>
        <p:nvPr/>
      </p:nvGrpSpPr>
      <p:grpSpPr>
        <a:xfrm>
          <a:off x="0" y="0"/>
          <a:ext cx="0" cy="0"/>
          <a:chOff x="0" y="0"/>
          <a:chExt cx="0" cy="0"/>
        </a:xfrm>
      </p:grpSpPr>
      <p:sp>
        <p:nvSpPr>
          <p:cNvPr id="73" name="Google Shape;73;p25"/>
          <p:cNvSpPr>
            <a:spLocks noGrp="1"/>
          </p:cNvSpPr>
          <p:nvPr>
            <p:ph type="pic" idx="2"/>
          </p:nvPr>
        </p:nvSpPr>
        <p:spPr>
          <a:xfrm>
            <a:off x="-1333500" y="-5524500"/>
            <a:ext cx="27051000" cy="21640800"/>
          </a:xfrm>
          <a:prstGeom prst="rect">
            <a:avLst/>
          </a:prstGeom>
          <a:noFill/>
          <a:ln>
            <a:noFill/>
          </a:ln>
        </p:spPr>
      </p:sp>
      <p:sp>
        <p:nvSpPr>
          <p:cNvPr id="74" name="Google Shape;74;p25"/>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FFFFFF"/>
              </a:buClr>
              <a:buSzPts val="1800"/>
              <a:buFont typeface="Helvetica Neue"/>
              <a:buNone/>
              <a:defRPr sz="1800" b="0" i="0" u="none" strike="noStrike" cap="none">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76E8CD-AFAA-E1DC-C6CE-89EB15C248E8}"/>
              </a:ext>
            </a:extLst>
          </p:cNvPr>
          <p:cNvSpPr>
            <a:spLocks noGrp="1"/>
          </p:cNvSpPr>
          <p:nvPr>
            <p:ph type="title"/>
          </p:nvPr>
        </p:nvSpPr>
        <p:spPr/>
        <p:txBody>
          <a:bodyPr/>
          <a:lstStyle/>
          <a:p>
            <a:r>
              <a:rPr lang="de-DE"/>
              <a:t>Mastertitelformat bearbeiten</a:t>
            </a:r>
          </a:p>
        </p:txBody>
      </p:sp>
      <p:sp>
        <p:nvSpPr>
          <p:cNvPr id="3" name="Foliennummernplatzhalter 2">
            <a:extLst>
              <a:ext uri="{FF2B5EF4-FFF2-40B4-BE49-F238E27FC236}">
                <a16:creationId xmlns:a16="http://schemas.microsoft.com/office/drawing/2014/main" id="{9077C0FF-72D0-F16C-C0EE-F39415F27BB1}"/>
              </a:ext>
            </a:extLst>
          </p:cNvPr>
          <p:cNvSpPr>
            <a:spLocks noGrp="1"/>
          </p:cNvSpPr>
          <p:nvPr>
            <p:ph type="sldNum" idx="10"/>
          </p:nvPr>
        </p:nvSpPr>
        <p:spPr/>
        <p:txBody>
          <a:bodyPr/>
          <a:lstStyle/>
          <a:p>
            <a:pPr marL="0" lvl="0" indent="0" algn="ctr" rtl="0">
              <a:spcBef>
                <a:spcPts val="0"/>
              </a:spcBef>
              <a:spcAft>
                <a:spcPts val="0"/>
              </a:spcAft>
              <a:buNone/>
            </a:pPr>
            <a:fld id="{00000000-1234-1234-1234-123412341234}" type="slidenum">
              <a:rPr lang="en-US" smtClean="0"/>
              <a:t>‹Nr.›</a:t>
            </a:fld>
            <a:endParaRPr lang="en-US"/>
          </a:p>
        </p:txBody>
      </p:sp>
    </p:spTree>
    <p:extLst>
      <p:ext uri="{BB962C8B-B14F-4D97-AF65-F5344CB8AC3E}">
        <p14:creationId xmlns:p14="http://schemas.microsoft.com/office/powerpoint/2010/main" val="27068990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el und Inhalt 7">
    <p:bg>
      <p:bgPr>
        <a:solidFill>
          <a:schemeClr val="bg2"/>
        </a:solidFill>
        <a:effectLst/>
      </p:bgPr>
    </p:bg>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FA7EBEDF-950A-F10B-DA20-24FB521457FC}"/>
              </a:ext>
            </a:extLst>
          </p:cNvPr>
          <p:cNvSpPr>
            <a:spLocks noGrp="1"/>
          </p:cNvSpPr>
          <p:nvPr>
            <p:ph type="title" hasCustomPrompt="1"/>
          </p:nvPr>
        </p:nvSpPr>
        <p:spPr>
          <a:xfrm>
            <a:off x="1828800" y="1828800"/>
            <a:ext cx="20540546" cy="1828800"/>
          </a:xfrm>
        </p:spPr>
        <p:txBody>
          <a:bodyPr rtlCol="0" anchor="b" anchorCtr="0"/>
          <a:lstStyle>
            <a:lvl1pPr>
              <a:defRPr lang="de-DE" sz="6400"/>
            </a:lvl1pPr>
          </a:lstStyle>
          <a:p>
            <a:pPr rtl="0"/>
            <a:r>
              <a:rPr lang="de-DE"/>
              <a:t>Titel durch Klicken hinzuzufügen</a:t>
            </a:r>
          </a:p>
        </p:txBody>
      </p:sp>
      <p:sp>
        <p:nvSpPr>
          <p:cNvPr id="7" name="Inhaltsplatzhalter 6">
            <a:extLst>
              <a:ext uri="{FF2B5EF4-FFF2-40B4-BE49-F238E27FC236}">
                <a16:creationId xmlns:a16="http://schemas.microsoft.com/office/drawing/2014/main" id="{13980755-170E-8438-DC1B-7B3283F2A49D}"/>
              </a:ext>
            </a:extLst>
          </p:cNvPr>
          <p:cNvSpPr>
            <a:spLocks noGrp="1"/>
          </p:cNvSpPr>
          <p:nvPr>
            <p:ph sz="quarter" idx="10"/>
          </p:nvPr>
        </p:nvSpPr>
        <p:spPr>
          <a:xfrm>
            <a:off x="1828799" y="4078224"/>
            <a:ext cx="18399513" cy="6713152"/>
          </a:xfrm>
        </p:spPr>
        <p:txBody>
          <a:bodyPr rtlCol="0">
            <a:normAutofit/>
          </a:bodyPr>
          <a:lstStyle>
            <a:lvl1pPr>
              <a:defRPr lang="de-DE" sz="4000"/>
            </a:lvl1pPr>
            <a:lvl2pPr>
              <a:defRPr lang="de-DE" sz="3600"/>
            </a:lvl2pPr>
            <a:lvl3pPr>
              <a:defRPr lang="de-DE" sz="3200"/>
            </a:lvl3pPr>
            <a:lvl4pPr>
              <a:defRPr lang="de-DE" sz="2800"/>
            </a:lvl4pPr>
            <a:lvl5pPr>
              <a:defRPr lang="de-DE" sz="2800"/>
            </a:lvl5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p>
        </p:txBody>
      </p:sp>
      <p:sp>
        <p:nvSpPr>
          <p:cNvPr id="3" name="Foliennummernplatzhalter 5">
            <a:extLst>
              <a:ext uri="{FF2B5EF4-FFF2-40B4-BE49-F238E27FC236}">
                <a16:creationId xmlns:a16="http://schemas.microsoft.com/office/drawing/2014/main" id="{933C021B-6AA4-3C5D-099F-96D113A1495C}"/>
              </a:ext>
            </a:extLst>
          </p:cNvPr>
          <p:cNvSpPr>
            <a:spLocks noGrp="1"/>
          </p:cNvSpPr>
          <p:nvPr>
            <p:ph type="sldNum" sz="quarter" idx="4"/>
          </p:nvPr>
        </p:nvSpPr>
        <p:spPr>
          <a:xfrm>
            <a:off x="22819113" y="12897598"/>
            <a:ext cx="1322832" cy="630942"/>
          </a:xfrm>
          <a:prstGeom prst="rect">
            <a:avLst/>
          </a:prstGeom>
        </p:spPr>
        <p:txBody>
          <a:bodyPr vert="horz" lIns="91440" tIns="45720" rIns="91440" bIns="45720" rtlCol="0" anchor="ctr"/>
          <a:lstStyle>
            <a:lvl1pPr algn="ctr">
              <a:defRPr lang="de-DE" sz="3500" b="0" i="0" baseline="0">
                <a:solidFill>
                  <a:schemeClr val="tx1"/>
                </a:solidFill>
                <a:latin typeface="Arial" panose="020B0604020202020204" pitchFamily="34" charset="0"/>
              </a:defRPr>
            </a:lvl1pPr>
          </a:lstStyle>
          <a:p>
            <a:fld id="{58FB4751-880F-D840-AAA9-3A15815CC996}" type="slidenum">
              <a:rPr lang="de-DE" smtClean="0"/>
              <a:pPr/>
              <a:t>‹Nr.›</a:t>
            </a:fld>
            <a:endParaRPr lang="de-DE" dirty="0"/>
          </a:p>
        </p:txBody>
      </p:sp>
    </p:spTree>
    <p:extLst>
      <p:ext uri="{BB962C8B-B14F-4D97-AF65-F5344CB8AC3E}">
        <p14:creationId xmlns:p14="http://schemas.microsoft.com/office/powerpoint/2010/main" val="21492905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Titelinhalt und Bild">
    <p:bg>
      <p:bgPr>
        <a:solidFill>
          <a:schemeClr val="bg2"/>
        </a:solidFill>
        <a:effectLst/>
      </p:bgPr>
    </p:bg>
    <p:spTree>
      <p:nvGrpSpPr>
        <p:cNvPr id="1" name=""/>
        <p:cNvGrpSpPr/>
        <p:nvPr/>
      </p:nvGrpSpPr>
      <p:grpSpPr>
        <a:xfrm>
          <a:off x="0" y="0"/>
          <a:ext cx="0" cy="0"/>
          <a:chOff x="0" y="0"/>
          <a:chExt cx="0" cy="0"/>
        </a:xfrm>
      </p:grpSpPr>
      <p:sp>
        <p:nvSpPr>
          <p:cNvPr id="30" name="Freihandform: Form 29">
            <a:extLst>
              <a:ext uri="{FF2B5EF4-FFF2-40B4-BE49-F238E27FC236}">
                <a16:creationId xmlns:a16="http://schemas.microsoft.com/office/drawing/2014/main" id="{0972DA96-A413-EF87-50D3-D8EF54FD9F55}"/>
              </a:ext>
              <a:ext uri="{C183D7F6-B498-43B3-948B-1728B52AA6E4}">
                <adec:decorative xmlns:adec="http://schemas.microsoft.com/office/drawing/2017/decorative" val="1"/>
              </a:ext>
            </a:extLst>
          </p:cNvPr>
          <p:cNvSpPr/>
          <p:nvPr userDrawn="1"/>
        </p:nvSpPr>
        <p:spPr>
          <a:xfrm rot="5400000">
            <a:off x="14144259" y="6369751"/>
            <a:ext cx="6055670" cy="8678090"/>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defPPr>
              <a:defRPr lang="de-DE"/>
            </a:defPPr>
          </a:lstStyle>
          <a:p>
            <a:pPr lvl="0" rtl="0"/>
            <a:endParaRPr lang="de-DE" sz="2800" dirty="0">
              <a:solidFill>
                <a:schemeClr val="tx1"/>
              </a:solidFill>
            </a:endParaRPr>
          </a:p>
        </p:txBody>
      </p:sp>
      <p:sp>
        <p:nvSpPr>
          <p:cNvPr id="20" name="Titel 1">
            <a:extLst>
              <a:ext uri="{FF2B5EF4-FFF2-40B4-BE49-F238E27FC236}">
                <a16:creationId xmlns:a16="http://schemas.microsoft.com/office/drawing/2014/main" id="{20AE86F9-DD66-DE05-383C-6220D559B0DF}"/>
              </a:ext>
            </a:extLst>
          </p:cNvPr>
          <p:cNvSpPr>
            <a:spLocks noGrp="1"/>
          </p:cNvSpPr>
          <p:nvPr userDrawn="1">
            <p:ph type="title"/>
          </p:nvPr>
        </p:nvSpPr>
        <p:spPr>
          <a:xfrm>
            <a:off x="1828800" y="1828800"/>
            <a:ext cx="15069312" cy="1828800"/>
          </a:xfrm>
        </p:spPr>
        <p:txBody>
          <a:bodyPr rtlCol="0" anchor="b" anchorCtr="0"/>
          <a:lstStyle>
            <a:lvl1pPr>
              <a:defRPr lang="de-DE" sz="6400"/>
            </a:lvl1pPr>
          </a:lstStyle>
          <a:p>
            <a:pPr rtl="0"/>
            <a:r>
              <a:rPr lang="de-DE"/>
              <a:t>Mastertitelformat bearbeiten</a:t>
            </a:r>
            <a:endParaRPr lang="de-DE" dirty="0"/>
          </a:p>
        </p:txBody>
      </p:sp>
      <p:sp>
        <p:nvSpPr>
          <p:cNvPr id="3" name="Inhaltsplatzhalter 6">
            <a:extLst>
              <a:ext uri="{FF2B5EF4-FFF2-40B4-BE49-F238E27FC236}">
                <a16:creationId xmlns:a16="http://schemas.microsoft.com/office/drawing/2014/main" id="{2A01A65B-D54F-AD53-7320-5D272BEC11D3}"/>
              </a:ext>
            </a:extLst>
          </p:cNvPr>
          <p:cNvSpPr>
            <a:spLocks noGrp="1"/>
          </p:cNvSpPr>
          <p:nvPr>
            <p:ph sz="quarter" idx="12"/>
          </p:nvPr>
        </p:nvSpPr>
        <p:spPr>
          <a:xfrm>
            <a:off x="1828798" y="4078222"/>
            <a:ext cx="11301984" cy="7808976"/>
          </a:xfrm>
        </p:spPr>
        <p:txBody>
          <a:bodyPr rtlCol="0">
            <a:normAutofit/>
          </a:bodyPr>
          <a:lstStyle>
            <a:lvl1pPr marL="0" indent="0">
              <a:buNone/>
              <a:defRPr lang="de-DE" sz="4000"/>
            </a:lvl1pPr>
            <a:lvl2pPr marL="457200" indent="-457200">
              <a:spcBef>
                <a:spcPts val="2000"/>
              </a:spcBef>
              <a:buFont typeface="Courier New" panose="02070309020205020404" pitchFamily="49" charset="0"/>
              <a:buChar char="o"/>
              <a:defRPr lang="de-DE" sz="4000"/>
            </a:lvl2pPr>
            <a:lvl3pPr marL="1371600" indent="-457200">
              <a:spcBef>
                <a:spcPts val="2000"/>
              </a:spcBef>
              <a:buFont typeface="Courier New" panose="02070309020205020404" pitchFamily="49" charset="0"/>
              <a:buChar char="o"/>
              <a:defRPr lang="de-DE" sz="4000"/>
            </a:lvl3pPr>
            <a:lvl4pPr marL="2286000" indent="-457200">
              <a:spcBef>
                <a:spcPts val="2000"/>
              </a:spcBef>
              <a:buFont typeface="Courier New" panose="02070309020205020404" pitchFamily="49" charset="0"/>
              <a:buChar char="o"/>
              <a:defRPr lang="de-DE" sz="4000"/>
            </a:lvl4pPr>
            <a:lvl5pPr marL="3200400" indent="-457200">
              <a:spcBef>
                <a:spcPts val="2000"/>
              </a:spcBef>
              <a:buFont typeface="Courier New" panose="02070309020205020404" pitchFamily="49" charset="0"/>
              <a:buChar char="o"/>
              <a:defRPr lang="de-DE" sz="4000"/>
            </a:lvl5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p>
        </p:txBody>
      </p:sp>
      <p:sp>
        <p:nvSpPr>
          <p:cNvPr id="6" name="Foliennummernplatzhalter 5">
            <a:extLst>
              <a:ext uri="{FF2B5EF4-FFF2-40B4-BE49-F238E27FC236}">
                <a16:creationId xmlns:a16="http://schemas.microsoft.com/office/drawing/2014/main" id="{2FA893C5-3725-2BF8-B201-6C4123C13131}"/>
              </a:ext>
            </a:extLst>
          </p:cNvPr>
          <p:cNvSpPr>
            <a:spLocks noGrp="1"/>
          </p:cNvSpPr>
          <p:nvPr>
            <p:ph type="sldNum" sz="quarter" idx="4"/>
          </p:nvPr>
        </p:nvSpPr>
        <p:spPr>
          <a:xfrm>
            <a:off x="22707600" y="11870678"/>
            <a:ext cx="1322832" cy="1569660"/>
          </a:xfrm>
          <a:prstGeom prst="rect">
            <a:avLst/>
          </a:prstGeom>
        </p:spPr>
        <p:txBody>
          <a:bodyPr vert="horz" lIns="91440" tIns="45720" rIns="91440" bIns="45720" rtlCol="0" anchor="ctr"/>
          <a:lstStyle>
            <a:lvl1pPr algn="ctr">
              <a:defRPr lang="de-DE" sz="4800" b="0" i="0">
                <a:solidFill>
                  <a:schemeClr val="tx1"/>
                </a:solidFill>
                <a:latin typeface="Sagona Book" panose="02020503050505020204" pitchFamily="18" charset="0"/>
              </a:defRPr>
            </a:lvl1pPr>
          </a:lstStyle>
          <a:p>
            <a:pPr rtl="0"/>
            <a:fld id="{58FB4751-880F-D840-AAA9-3A15815CC996}" type="slidenum">
              <a:rPr lang="de-DE" smtClean="0"/>
              <a:pPr/>
              <a:t>‹Nr.›</a:t>
            </a:fld>
            <a:endParaRPr lang="de-DE" dirty="0"/>
          </a:p>
        </p:txBody>
      </p:sp>
    </p:spTree>
    <p:extLst>
      <p:ext uri="{BB962C8B-B14F-4D97-AF65-F5344CB8AC3E}">
        <p14:creationId xmlns:p14="http://schemas.microsoft.com/office/powerpoint/2010/main" val="1978645513"/>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4"/>
        <p:cNvGrpSpPr/>
        <p:nvPr/>
      </p:nvGrpSpPr>
      <p:grpSpPr>
        <a:xfrm>
          <a:off x="0" y="0"/>
          <a:ext cx="0" cy="0"/>
          <a:chOff x="0" y="0"/>
          <a:chExt cx="0" cy="0"/>
        </a:xfrm>
      </p:grpSpPr>
      <p:sp>
        <p:nvSpPr>
          <p:cNvPr id="15" name="Google Shape;15;p12"/>
          <p:cNvSpPr txBox="1">
            <a:spLocks noGrp="1"/>
          </p:cNvSpPr>
          <p:nvPr>
            <p:ph type="body" idx="1"/>
          </p:nvPr>
        </p:nvSpPr>
        <p:spPr>
          <a:xfrm>
            <a:off x="1201340" y="11859862"/>
            <a:ext cx="21971003" cy="636979"/>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3600"/>
              <a:buFont typeface="Helvetica Neue"/>
              <a:buNone/>
              <a:defRPr sz="36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16" name="Google Shape;16;p12"/>
          <p:cNvSpPr txBox="1">
            <a:spLocks noGrp="1"/>
          </p:cNvSpPr>
          <p:nvPr>
            <p:ph type="title"/>
          </p:nvPr>
        </p:nvSpPr>
        <p:spPr>
          <a:xfrm>
            <a:off x="1206496" y="2574991"/>
            <a:ext cx="21971004" cy="4648201"/>
          </a:xfrm>
          <a:prstGeom prst="rect">
            <a:avLst/>
          </a:prstGeom>
          <a:noFill/>
          <a:ln>
            <a:noFill/>
          </a:ln>
        </p:spPr>
        <p:txBody>
          <a:bodyPr spcFirstLastPara="1" wrap="square" lIns="50800" tIns="50800" rIns="50800" bIns="50800" anchor="b" anchorCtr="0">
            <a:normAutofit/>
          </a:bodyPr>
          <a:lstStyle>
            <a:lvl1pPr lvl="0" algn="l">
              <a:lnSpc>
                <a:spcPct val="80000"/>
              </a:lnSpc>
              <a:spcBef>
                <a:spcPts val="0"/>
              </a:spcBef>
              <a:spcAft>
                <a:spcPts val="0"/>
              </a:spcAft>
              <a:buClr>
                <a:srgbClr val="000000"/>
              </a:buClr>
              <a:buSzPts val="11600"/>
              <a:buFont typeface="Helvetica Neue"/>
              <a:buNone/>
              <a:defRPr sz="11600"/>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17" name="Google Shape;17;p12"/>
          <p:cNvSpPr txBox="1">
            <a:spLocks noGrp="1"/>
          </p:cNvSpPr>
          <p:nvPr>
            <p:ph type="body" idx="2"/>
          </p:nvPr>
        </p:nvSpPr>
        <p:spPr>
          <a:xfrm>
            <a:off x="1201342" y="7223190"/>
            <a:ext cx="21971001" cy="1905001"/>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228600" algn="l">
              <a:lnSpc>
                <a:spcPct val="100000"/>
              </a:lnSpc>
              <a:spcBef>
                <a:spcPts val="0"/>
              </a:spcBef>
              <a:spcAft>
                <a:spcPts val="0"/>
              </a:spcAft>
              <a:buClr>
                <a:srgbClr val="000000"/>
              </a:buClr>
              <a:buSzPts val="5500"/>
              <a:buFont typeface="Helvetica Neue"/>
              <a:buNone/>
              <a:defRPr sz="5500" b="1"/>
            </a:lvl2pPr>
            <a:lvl3pPr marL="1371600" lvl="2" indent="-228600" algn="l">
              <a:lnSpc>
                <a:spcPct val="100000"/>
              </a:lnSpc>
              <a:spcBef>
                <a:spcPts val="0"/>
              </a:spcBef>
              <a:spcAft>
                <a:spcPts val="0"/>
              </a:spcAft>
              <a:buClr>
                <a:srgbClr val="000000"/>
              </a:buClr>
              <a:buSzPts val="5500"/>
              <a:buFont typeface="Helvetica Neue"/>
              <a:buNone/>
              <a:defRPr sz="5500" b="1"/>
            </a:lvl3pPr>
            <a:lvl4pPr marL="1828800" lvl="3" indent="-228600" algn="l">
              <a:lnSpc>
                <a:spcPct val="100000"/>
              </a:lnSpc>
              <a:spcBef>
                <a:spcPts val="0"/>
              </a:spcBef>
              <a:spcAft>
                <a:spcPts val="0"/>
              </a:spcAft>
              <a:buClr>
                <a:srgbClr val="000000"/>
              </a:buClr>
              <a:buSzPts val="5500"/>
              <a:buFont typeface="Helvetica Neue"/>
              <a:buNone/>
              <a:defRPr sz="5500" b="1"/>
            </a:lvl4pPr>
            <a:lvl5pPr marL="2286000" lvl="4" indent="-228600" algn="l">
              <a:lnSpc>
                <a:spcPct val="100000"/>
              </a:lnSpc>
              <a:spcBef>
                <a:spcPts val="0"/>
              </a:spcBef>
              <a:spcAft>
                <a:spcPts val="0"/>
              </a:spcAft>
              <a:buClr>
                <a:srgbClr val="000000"/>
              </a:buClr>
              <a:buSzPts val="5500"/>
              <a:buFont typeface="Helvetica Neue"/>
              <a:buNone/>
              <a:defRPr sz="5500" b="1"/>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18" name="Google Shape;18;p12"/>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Zwei Inhalte 2">
    <p:bg>
      <p:bgPr>
        <a:solidFill>
          <a:schemeClr val="bg2"/>
        </a:solidFill>
        <a:effectLst/>
      </p:bgPr>
    </p:bg>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7DCD020E-88CF-303D-F947-8EE980AC8093}"/>
              </a:ext>
              <a:ext uri="{C183D7F6-B498-43B3-948B-1728B52AA6E4}">
                <adec:decorative xmlns:adec="http://schemas.microsoft.com/office/drawing/2017/decorative" val="1"/>
              </a:ext>
            </a:extLst>
          </p:cNvPr>
          <p:cNvGrpSpPr/>
          <p:nvPr userDrawn="1"/>
        </p:nvGrpSpPr>
        <p:grpSpPr>
          <a:xfrm>
            <a:off x="2" y="3"/>
            <a:ext cx="24384000" cy="13600822"/>
            <a:chOff x="1" y="1"/>
            <a:chExt cx="12192000" cy="6800411"/>
          </a:xfrm>
        </p:grpSpPr>
        <p:sp>
          <p:nvSpPr>
            <p:cNvPr id="9" name="Freihandform: Form 8">
              <a:extLst>
                <a:ext uri="{FF2B5EF4-FFF2-40B4-BE49-F238E27FC236}">
                  <a16:creationId xmlns:a16="http://schemas.microsoft.com/office/drawing/2014/main" id="{30B88804-97CC-BE78-8D40-672973E4CD32}"/>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de-DE"/>
              </a:defPPr>
            </a:lstStyle>
            <a:p>
              <a:pPr lvl="0" rtl="0"/>
              <a:endParaRPr lang="de-DE" sz="2800" dirty="0">
                <a:solidFill>
                  <a:schemeClr val="tx1"/>
                </a:solidFill>
              </a:endParaRPr>
            </a:p>
          </p:txBody>
        </p:sp>
        <p:sp>
          <p:nvSpPr>
            <p:cNvPr id="11" name="Freihandform: Form 10">
              <a:extLst>
                <a:ext uri="{FF2B5EF4-FFF2-40B4-BE49-F238E27FC236}">
                  <a16:creationId xmlns:a16="http://schemas.microsoft.com/office/drawing/2014/main" id="{77FB28C4-D7BE-9D2F-25D0-06D2480EA06A}"/>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de-DE"/>
              </a:defPPr>
            </a:lstStyle>
            <a:p>
              <a:pPr lvl="0" rtl="0"/>
              <a:endParaRPr lang="de-DE" sz="2800" dirty="0">
                <a:solidFill>
                  <a:schemeClr val="tx1"/>
                </a:solidFill>
              </a:endParaRPr>
            </a:p>
          </p:txBody>
        </p:sp>
      </p:grpSp>
      <p:sp>
        <p:nvSpPr>
          <p:cNvPr id="8" name="Titel 1">
            <a:extLst>
              <a:ext uri="{FF2B5EF4-FFF2-40B4-BE49-F238E27FC236}">
                <a16:creationId xmlns:a16="http://schemas.microsoft.com/office/drawing/2014/main" id="{694847DB-2FD4-A0B7-D27C-B0D097130852}"/>
              </a:ext>
            </a:extLst>
          </p:cNvPr>
          <p:cNvSpPr>
            <a:spLocks noGrp="1"/>
          </p:cNvSpPr>
          <p:nvPr>
            <p:ph type="title" hasCustomPrompt="1"/>
          </p:nvPr>
        </p:nvSpPr>
        <p:spPr>
          <a:xfrm>
            <a:off x="1828800" y="1828800"/>
            <a:ext cx="20720304" cy="1828800"/>
          </a:xfrm>
        </p:spPr>
        <p:txBody>
          <a:bodyPr rtlCol="0" anchor="b"/>
          <a:lstStyle>
            <a:lvl1pPr>
              <a:defRPr lang="de-DE" sz="6400"/>
            </a:lvl1pPr>
          </a:lstStyle>
          <a:p>
            <a:pPr rtl="0"/>
            <a:r>
              <a:rPr lang="de-DE"/>
              <a:t>Titel durch Klicken hinzuzufügen</a:t>
            </a:r>
          </a:p>
        </p:txBody>
      </p:sp>
      <p:sp>
        <p:nvSpPr>
          <p:cNvPr id="10" name="Inhaltsplatzhalter 6">
            <a:extLst>
              <a:ext uri="{FF2B5EF4-FFF2-40B4-BE49-F238E27FC236}">
                <a16:creationId xmlns:a16="http://schemas.microsoft.com/office/drawing/2014/main" id="{75BC41E0-D44A-D8E0-DC48-F6520F28F71A}"/>
              </a:ext>
            </a:extLst>
          </p:cNvPr>
          <p:cNvSpPr>
            <a:spLocks noGrp="1"/>
          </p:cNvSpPr>
          <p:nvPr>
            <p:ph sz="quarter" idx="13"/>
          </p:nvPr>
        </p:nvSpPr>
        <p:spPr>
          <a:xfrm>
            <a:off x="1828798" y="4078224"/>
            <a:ext cx="6729984" cy="7808976"/>
          </a:xfrm>
        </p:spPr>
        <p:txBody>
          <a:bodyPr rtlCol="0">
            <a:normAutofit/>
          </a:bodyPr>
          <a:lstStyle>
            <a:lvl1pPr marL="457200" indent="-457200">
              <a:buFont typeface="+mj-lt"/>
              <a:buAutoNum type="arabicPeriod"/>
              <a:defRPr lang="de-DE" sz="4000"/>
            </a:lvl1pPr>
            <a:lvl2pPr marL="1371600" indent="-914400">
              <a:spcBef>
                <a:spcPts val="2000"/>
              </a:spcBef>
              <a:buFont typeface="+mj-lt"/>
              <a:buAutoNum type="alphaLcPeriod"/>
              <a:defRPr lang="de-DE" sz="4000"/>
            </a:lvl2pPr>
            <a:lvl3pPr marL="1828800" indent="-914400">
              <a:spcBef>
                <a:spcPts val="2000"/>
              </a:spcBef>
              <a:buFont typeface="+mj-lt"/>
              <a:buAutoNum type="arabicParenR"/>
              <a:defRPr lang="de-DE" sz="4000"/>
            </a:lvl3pPr>
            <a:lvl4pPr marL="2286000" indent="-914400">
              <a:spcBef>
                <a:spcPts val="2000"/>
              </a:spcBef>
              <a:buFont typeface="+mj-lt"/>
              <a:buAutoNum type="alphaLcParenR"/>
              <a:defRPr lang="de-DE" sz="4000"/>
            </a:lvl4pPr>
            <a:lvl5pPr marL="2286000" indent="-457200">
              <a:spcBef>
                <a:spcPts val="2000"/>
              </a:spcBef>
              <a:buFont typeface="Courier New" panose="02070309020205020404" pitchFamily="49" charset="0"/>
              <a:buChar char="o"/>
              <a:defRPr lang="de-DE" sz="4000"/>
            </a:lvl5pPr>
          </a:lstStyle>
          <a:p>
            <a:pPr lvl="0" rtl="0"/>
            <a:r>
              <a:rPr lang="de-DE"/>
              <a:t>Mastertextformat bearbeiten</a:t>
            </a:r>
          </a:p>
          <a:p>
            <a:pPr lvl="1" rtl="0"/>
            <a:r>
              <a:rPr lang="de-DE"/>
              <a:t>Zweite Ebene</a:t>
            </a:r>
          </a:p>
          <a:p>
            <a:pPr lvl="2" rtl="0"/>
            <a:r>
              <a:rPr lang="de-DE"/>
              <a:t>Dritte Ebene</a:t>
            </a:r>
          </a:p>
          <a:p>
            <a:pPr lvl="3" rtl="0"/>
            <a:r>
              <a:rPr lang="de-DE"/>
              <a:t>Vierte Ebene</a:t>
            </a:r>
          </a:p>
        </p:txBody>
      </p:sp>
      <p:sp>
        <p:nvSpPr>
          <p:cNvPr id="6" name="Inhaltsplatzhalter 6">
            <a:extLst>
              <a:ext uri="{FF2B5EF4-FFF2-40B4-BE49-F238E27FC236}">
                <a16:creationId xmlns:a16="http://schemas.microsoft.com/office/drawing/2014/main" id="{25E9E434-8C66-15D8-D6B1-5DBED995F9B5}"/>
              </a:ext>
            </a:extLst>
          </p:cNvPr>
          <p:cNvSpPr>
            <a:spLocks noGrp="1"/>
          </p:cNvSpPr>
          <p:nvPr>
            <p:ph sz="quarter" idx="12"/>
          </p:nvPr>
        </p:nvSpPr>
        <p:spPr>
          <a:xfrm>
            <a:off x="9486902" y="4078224"/>
            <a:ext cx="13075920" cy="7808976"/>
          </a:xfrm>
        </p:spPr>
        <p:txBody>
          <a:bodyPr rtlCol="0">
            <a:normAutofit/>
          </a:bodyPr>
          <a:lstStyle>
            <a:lvl1pPr marL="0" indent="0">
              <a:buNone/>
              <a:defRPr lang="de-DE" sz="4000"/>
            </a:lvl1pPr>
            <a:lvl2pPr marL="457200" indent="-457200">
              <a:spcBef>
                <a:spcPts val="2000"/>
              </a:spcBef>
              <a:buFont typeface="Courier New" panose="02070309020205020404" pitchFamily="49" charset="0"/>
              <a:buChar char="o"/>
              <a:defRPr lang="de-DE" sz="4000"/>
            </a:lvl2pPr>
            <a:lvl3pPr marL="1371600" indent="-457200">
              <a:spcBef>
                <a:spcPts val="2000"/>
              </a:spcBef>
              <a:buFont typeface="Courier New" panose="02070309020205020404" pitchFamily="49" charset="0"/>
              <a:buChar char="o"/>
              <a:defRPr lang="de-DE" sz="4000"/>
            </a:lvl3pPr>
            <a:lvl4pPr marL="2286000" indent="-457200">
              <a:spcBef>
                <a:spcPts val="2000"/>
              </a:spcBef>
              <a:buFont typeface="Courier New" panose="02070309020205020404" pitchFamily="49" charset="0"/>
              <a:buChar char="o"/>
              <a:defRPr lang="de-DE" sz="4000"/>
            </a:lvl4pPr>
            <a:lvl5pPr marL="3200400" indent="-457200">
              <a:spcBef>
                <a:spcPts val="2000"/>
              </a:spcBef>
              <a:buFont typeface="Courier New" panose="02070309020205020404" pitchFamily="49" charset="0"/>
              <a:buChar char="o"/>
              <a:defRPr lang="de-DE" sz="4000"/>
            </a:lvl5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p>
        </p:txBody>
      </p:sp>
      <p:sp>
        <p:nvSpPr>
          <p:cNvPr id="5" name="Foliennummernplatzhalter 5">
            <a:extLst>
              <a:ext uri="{FF2B5EF4-FFF2-40B4-BE49-F238E27FC236}">
                <a16:creationId xmlns:a16="http://schemas.microsoft.com/office/drawing/2014/main" id="{0BFE17F0-931A-B121-FFD2-AF3DBB5D6CFB}"/>
              </a:ext>
            </a:extLst>
          </p:cNvPr>
          <p:cNvSpPr>
            <a:spLocks noGrp="1"/>
          </p:cNvSpPr>
          <p:nvPr>
            <p:ph type="sldNum" sz="quarter" idx="4"/>
          </p:nvPr>
        </p:nvSpPr>
        <p:spPr>
          <a:xfrm>
            <a:off x="22707600" y="11870678"/>
            <a:ext cx="1322832" cy="1569660"/>
          </a:xfrm>
          <a:prstGeom prst="rect">
            <a:avLst/>
          </a:prstGeom>
        </p:spPr>
        <p:txBody>
          <a:bodyPr vert="horz" lIns="91440" tIns="45720" rIns="91440" bIns="45720" rtlCol="0" anchor="ctr"/>
          <a:lstStyle>
            <a:lvl1pPr algn="ctr">
              <a:defRPr lang="de-DE" sz="4800" b="0" i="0">
                <a:solidFill>
                  <a:schemeClr val="tx1"/>
                </a:solidFill>
                <a:latin typeface="Sagona Book" panose="02020503050505020204" pitchFamily="18" charset="0"/>
              </a:defRPr>
            </a:lvl1pPr>
          </a:lstStyle>
          <a:p>
            <a:pPr rtl="0"/>
            <a:fld id="{58FB4751-880F-D840-AAA9-3A15815CC996}" type="slidenum">
              <a:rPr lang="de-DE" smtClean="0"/>
              <a:pPr/>
              <a:t>‹Nr.›</a:t>
            </a:fld>
            <a:endParaRPr lang="de-DE" dirty="0"/>
          </a:p>
        </p:txBody>
      </p:sp>
    </p:spTree>
    <p:extLst>
      <p:ext uri="{BB962C8B-B14F-4D97-AF65-F5344CB8AC3E}">
        <p14:creationId xmlns:p14="http://schemas.microsoft.com/office/powerpoint/2010/main" val="29597368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Zitat">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7817C7-4A09-9188-0BD5-838E3AD61F1A}"/>
              </a:ext>
            </a:extLst>
          </p:cNvPr>
          <p:cNvSpPr>
            <a:spLocks noGrp="1"/>
          </p:cNvSpPr>
          <p:nvPr>
            <p:ph type="title" hasCustomPrompt="1"/>
          </p:nvPr>
        </p:nvSpPr>
        <p:spPr>
          <a:xfrm>
            <a:off x="1828800" y="1828800"/>
            <a:ext cx="20720304" cy="5687568"/>
          </a:xfrm>
        </p:spPr>
        <p:txBody>
          <a:bodyPr rtlCol="0" anchor="b" anchorCtr="0"/>
          <a:lstStyle>
            <a:lvl1pPr algn="ctr">
              <a:defRPr lang="de-DE" sz="9600" cap="none" baseline="0">
                <a:latin typeface="+mj-lt"/>
              </a:defRPr>
            </a:lvl1pPr>
          </a:lstStyle>
          <a:p>
            <a:pPr rtl="0"/>
            <a:r>
              <a:rPr lang="de-DE"/>
              <a:t>Titel durch Klicken hinzuzufügen</a:t>
            </a:r>
          </a:p>
        </p:txBody>
      </p:sp>
      <p:sp>
        <p:nvSpPr>
          <p:cNvPr id="32" name="Textplatzhalter 31">
            <a:extLst>
              <a:ext uri="{FF2B5EF4-FFF2-40B4-BE49-F238E27FC236}">
                <a16:creationId xmlns:a16="http://schemas.microsoft.com/office/drawing/2014/main" id="{ACAB76B7-8AE6-9FE8-3022-219618D5810C}"/>
              </a:ext>
            </a:extLst>
          </p:cNvPr>
          <p:cNvSpPr>
            <a:spLocks noGrp="1"/>
          </p:cNvSpPr>
          <p:nvPr>
            <p:ph type="body" sz="quarter" idx="13" hasCustomPrompt="1"/>
          </p:nvPr>
        </p:nvSpPr>
        <p:spPr>
          <a:xfrm>
            <a:off x="4082228" y="7651751"/>
            <a:ext cx="16219544" cy="5289550"/>
          </a:xfrm>
        </p:spPr>
        <p:txBody>
          <a:bodyPr rtlCol="0">
            <a:normAutofit/>
          </a:bodyPr>
          <a:lstStyle>
            <a:lvl1pPr marL="0" indent="0" algn="ctr">
              <a:lnSpc>
                <a:spcPct val="100000"/>
              </a:lnSpc>
              <a:spcBef>
                <a:spcPts val="0"/>
              </a:spcBef>
              <a:buNone/>
              <a:defRPr lang="de-DE" sz="4800" cap="all" baseline="0"/>
            </a:lvl1pPr>
          </a:lstStyle>
          <a:p>
            <a:pPr lvl="0" rtl="0"/>
            <a:r>
              <a:rPr lang="de-DE"/>
              <a:t>Klicken Sie, um Text hinzuzufügen.</a:t>
            </a:r>
          </a:p>
        </p:txBody>
      </p:sp>
    </p:spTree>
    <p:extLst>
      <p:ext uri="{BB962C8B-B14F-4D97-AF65-F5344CB8AC3E}">
        <p14:creationId xmlns:p14="http://schemas.microsoft.com/office/powerpoint/2010/main" val="864091566"/>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pPr rtl="0"/>
            <a:endParaRPr lang="de-DE" dirty="0"/>
          </a:p>
        </p:txBody>
      </p:sp>
      <p:sp>
        <p:nvSpPr>
          <p:cNvPr id="5" name="Footer Placeholder 4"/>
          <p:cNvSpPr>
            <a:spLocks noGrp="1"/>
          </p:cNvSpPr>
          <p:nvPr>
            <p:ph type="ftr" sz="quarter" idx="11"/>
          </p:nvPr>
        </p:nvSpPr>
        <p:spPr/>
        <p:txBody>
          <a:bodyPr/>
          <a:lstStyle/>
          <a:p>
            <a:pPr rtl="0"/>
            <a:endParaRPr lang="de-DE" dirty="0"/>
          </a:p>
        </p:txBody>
      </p:sp>
      <p:sp>
        <p:nvSpPr>
          <p:cNvPr id="6" name="Slide Number Placeholder 5"/>
          <p:cNvSpPr>
            <a:spLocks noGrp="1"/>
          </p:cNvSpPr>
          <p:nvPr>
            <p:ph type="sldNum" sz="quarter" idx="12"/>
          </p:nvPr>
        </p:nvSpPr>
        <p:spPr>
          <a:xfrm>
            <a:off x="12001499" y="12799009"/>
            <a:ext cx="368505" cy="656590"/>
          </a:xfrm>
        </p:spPr>
        <p:txBody>
          <a:bodyPr/>
          <a:lstStyle/>
          <a:p>
            <a:pPr rtl="0"/>
            <a:fld id="{58FB4751-880F-D840-AAA9-3A15815CC996}" type="slidenum">
              <a:rPr lang="de-DE" smtClean="0"/>
              <a:pPr/>
              <a:t>‹Nr.›</a:t>
            </a:fld>
            <a:endParaRPr lang="de-DE" dirty="0"/>
          </a:p>
        </p:txBody>
      </p:sp>
    </p:spTree>
    <p:extLst>
      <p:ext uri="{BB962C8B-B14F-4D97-AF65-F5344CB8AC3E}">
        <p14:creationId xmlns:p14="http://schemas.microsoft.com/office/powerpoint/2010/main" val="336350850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mp; Photo">
  <p:cSld name="Title &amp; Photo">
    <p:spTree>
      <p:nvGrpSpPr>
        <p:cNvPr id="1" name="Shape 19"/>
        <p:cNvGrpSpPr/>
        <p:nvPr/>
      </p:nvGrpSpPr>
      <p:grpSpPr>
        <a:xfrm>
          <a:off x="0" y="0"/>
          <a:ext cx="0" cy="0"/>
          <a:chOff x="0" y="0"/>
          <a:chExt cx="0" cy="0"/>
        </a:xfrm>
      </p:grpSpPr>
      <p:sp>
        <p:nvSpPr>
          <p:cNvPr id="20" name="Google Shape;20;p13"/>
          <p:cNvSpPr>
            <a:spLocks noGrp="1"/>
          </p:cNvSpPr>
          <p:nvPr>
            <p:ph type="pic" idx="2"/>
          </p:nvPr>
        </p:nvSpPr>
        <p:spPr>
          <a:xfrm>
            <a:off x="-1155700" y="-1295400"/>
            <a:ext cx="26746200" cy="16018933"/>
          </a:xfrm>
          <a:prstGeom prst="rect">
            <a:avLst/>
          </a:prstGeom>
          <a:noFill/>
          <a:ln>
            <a:noFill/>
          </a:ln>
        </p:spPr>
      </p:sp>
      <p:sp>
        <p:nvSpPr>
          <p:cNvPr id="21" name="Google Shape;21;p13"/>
          <p:cNvSpPr txBox="1">
            <a:spLocks noGrp="1"/>
          </p:cNvSpPr>
          <p:nvPr>
            <p:ph type="title"/>
          </p:nvPr>
        </p:nvSpPr>
        <p:spPr>
          <a:xfrm>
            <a:off x="1206500" y="7124700"/>
            <a:ext cx="21971000" cy="4648200"/>
          </a:xfrm>
          <a:prstGeom prst="rect">
            <a:avLst/>
          </a:prstGeom>
          <a:noFill/>
          <a:ln>
            <a:noFill/>
          </a:ln>
        </p:spPr>
        <p:txBody>
          <a:bodyPr spcFirstLastPara="1" wrap="square" lIns="50800" tIns="50800" rIns="50800" bIns="50800" anchor="b" anchorCtr="0">
            <a:normAutofit/>
          </a:bodyPr>
          <a:lstStyle>
            <a:lvl1pPr lvl="0" algn="l">
              <a:lnSpc>
                <a:spcPct val="80000"/>
              </a:lnSpc>
              <a:spcBef>
                <a:spcPts val="0"/>
              </a:spcBef>
              <a:spcAft>
                <a:spcPts val="0"/>
              </a:spcAft>
              <a:buClr>
                <a:srgbClr val="000000"/>
              </a:buClr>
              <a:buSzPts val="11600"/>
              <a:buFont typeface="Helvetica Neue"/>
              <a:buNone/>
              <a:defRPr sz="11600"/>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22" name="Google Shape;22;p13"/>
          <p:cNvSpPr txBox="1">
            <a:spLocks noGrp="1"/>
          </p:cNvSpPr>
          <p:nvPr>
            <p:ph type="body" idx="1"/>
          </p:nvPr>
        </p:nvSpPr>
        <p:spPr>
          <a:xfrm>
            <a:off x="1207690" y="1106137"/>
            <a:ext cx="21968621" cy="636979"/>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3600"/>
              <a:buFont typeface="Helvetica Neue"/>
              <a:buNone/>
              <a:defRPr sz="36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23" name="Google Shape;23;p13"/>
          <p:cNvSpPr txBox="1">
            <a:spLocks noGrp="1"/>
          </p:cNvSpPr>
          <p:nvPr>
            <p:ph type="body" idx="3"/>
          </p:nvPr>
        </p:nvSpPr>
        <p:spPr>
          <a:xfrm>
            <a:off x="1206500" y="11609910"/>
            <a:ext cx="21971000" cy="1116952"/>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228600" algn="l">
              <a:lnSpc>
                <a:spcPct val="100000"/>
              </a:lnSpc>
              <a:spcBef>
                <a:spcPts val="0"/>
              </a:spcBef>
              <a:spcAft>
                <a:spcPts val="0"/>
              </a:spcAft>
              <a:buClr>
                <a:srgbClr val="000000"/>
              </a:buClr>
              <a:buSzPts val="5500"/>
              <a:buFont typeface="Helvetica Neue"/>
              <a:buNone/>
              <a:defRPr sz="5500" b="1"/>
            </a:lvl2pPr>
            <a:lvl3pPr marL="1371600" lvl="2" indent="-228600" algn="l">
              <a:lnSpc>
                <a:spcPct val="100000"/>
              </a:lnSpc>
              <a:spcBef>
                <a:spcPts val="0"/>
              </a:spcBef>
              <a:spcAft>
                <a:spcPts val="0"/>
              </a:spcAft>
              <a:buClr>
                <a:srgbClr val="000000"/>
              </a:buClr>
              <a:buSzPts val="5500"/>
              <a:buFont typeface="Helvetica Neue"/>
              <a:buNone/>
              <a:defRPr sz="5500" b="1"/>
            </a:lvl3pPr>
            <a:lvl4pPr marL="1828800" lvl="3" indent="-228600" algn="l">
              <a:lnSpc>
                <a:spcPct val="100000"/>
              </a:lnSpc>
              <a:spcBef>
                <a:spcPts val="0"/>
              </a:spcBef>
              <a:spcAft>
                <a:spcPts val="0"/>
              </a:spcAft>
              <a:buClr>
                <a:srgbClr val="000000"/>
              </a:buClr>
              <a:buSzPts val="5500"/>
              <a:buFont typeface="Helvetica Neue"/>
              <a:buNone/>
              <a:defRPr sz="5500" b="1"/>
            </a:lvl4pPr>
            <a:lvl5pPr marL="2286000" lvl="4" indent="-228600" algn="l">
              <a:lnSpc>
                <a:spcPct val="100000"/>
              </a:lnSpc>
              <a:spcBef>
                <a:spcPts val="0"/>
              </a:spcBef>
              <a:spcAft>
                <a:spcPts val="0"/>
              </a:spcAft>
              <a:buClr>
                <a:srgbClr val="000000"/>
              </a:buClr>
              <a:buSzPts val="5500"/>
              <a:buFont typeface="Helvetica Neue"/>
              <a:buNone/>
              <a:defRPr sz="5500" b="1"/>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24" name="Google Shape;24;p13"/>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mp; Photo Alt">
  <p:cSld name="Title &amp; Photo Alt">
    <p:spTree>
      <p:nvGrpSpPr>
        <p:cNvPr id="1" name="Shape 25"/>
        <p:cNvGrpSpPr/>
        <p:nvPr/>
      </p:nvGrpSpPr>
      <p:grpSpPr>
        <a:xfrm>
          <a:off x="0" y="0"/>
          <a:ext cx="0" cy="0"/>
          <a:chOff x="0" y="0"/>
          <a:chExt cx="0" cy="0"/>
        </a:xfrm>
      </p:grpSpPr>
      <p:sp>
        <p:nvSpPr>
          <p:cNvPr id="26" name="Google Shape;26;p14"/>
          <p:cNvSpPr>
            <a:spLocks noGrp="1"/>
          </p:cNvSpPr>
          <p:nvPr>
            <p:ph type="pic" idx="2"/>
          </p:nvPr>
        </p:nvSpPr>
        <p:spPr>
          <a:xfrm>
            <a:off x="10972800" y="-203200"/>
            <a:ext cx="12144837" cy="14135100"/>
          </a:xfrm>
          <a:prstGeom prst="rect">
            <a:avLst/>
          </a:prstGeom>
          <a:noFill/>
          <a:ln>
            <a:noFill/>
          </a:ln>
        </p:spPr>
      </p:sp>
      <p:sp>
        <p:nvSpPr>
          <p:cNvPr id="27" name="Google Shape;27;p14"/>
          <p:cNvSpPr txBox="1">
            <a:spLocks noGrp="1"/>
          </p:cNvSpPr>
          <p:nvPr>
            <p:ph type="title"/>
          </p:nvPr>
        </p:nvSpPr>
        <p:spPr>
          <a:xfrm>
            <a:off x="1206500" y="1270000"/>
            <a:ext cx="9779000" cy="5882273"/>
          </a:xfrm>
          <a:prstGeom prst="rect">
            <a:avLst/>
          </a:prstGeom>
          <a:noFill/>
          <a:ln>
            <a:noFill/>
          </a:ln>
        </p:spPr>
        <p:txBody>
          <a:bodyPr spcFirstLastPara="1" wrap="square" lIns="50800" tIns="50800" rIns="50800" bIns="50800" anchor="b"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28" name="Google Shape;28;p14"/>
          <p:cNvSpPr txBox="1">
            <a:spLocks noGrp="1"/>
          </p:cNvSpPr>
          <p:nvPr>
            <p:ph type="body" idx="1"/>
          </p:nvPr>
        </p:nvSpPr>
        <p:spPr>
          <a:xfrm>
            <a:off x="1206500" y="7060576"/>
            <a:ext cx="9779000" cy="5385424"/>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228600" algn="l">
              <a:lnSpc>
                <a:spcPct val="100000"/>
              </a:lnSpc>
              <a:spcBef>
                <a:spcPts val="0"/>
              </a:spcBef>
              <a:spcAft>
                <a:spcPts val="0"/>
              </a:spcAft>
              <a:buClr>
                <a:srgbClr val="000000"/>
              </a:buClr>
              <a:buSzPts val="5500"/>
              <a:buFont typeface="Helvetica Neue"/>
              <a:buNone/>
              <a:defRPr sz="5500" b="1"/>
            </a:lvl2pPr>
            <a:lvl3pPr marL="1371600" lvl="2" indent="-228600" algn="l">
              <a:lnSpc>
                <a:spcPct val="100000"/>
              </a:lnSpc>
              <a:spcBef>
                <a:spcPts val="0"/>
              </a:spcBef>
              <a:spcAft>
                <a:spcPts val="0"/>
              </a:spcAft>
              <a:buClr>
                <a:srgbClr val="000000"/>
              </a:buClr>
              <a:buSzPts val="5500"/>
              <a:buFont typeface="Helvetica Neue"/>
              <a:buNone/>
              <a:defRPr sz="5500" b="1"/>
            </a:lvl3pPr>
            <a:lvl4pPr marL="1828800" lvl="3" indent="-228600" algn="l">
              <a:lnSpc>
                <a:spcPct val="100000"/>
              </a:lnSpc>
              <a:spcBef>
                <a:spcPts val="0"/>
              </a:spcBef>
              <a:spcAft>
                <a:spcPts val="0"/>
              </a:spcAft>
              <a:buClr>
                <a:srgbClr val="000000"/>
              </a:buClr>
              <a:buSzPts val="5500"/>
              <a:buFont typeface="Helvetica Neue"/>
              <a:buNone/>
              <a:defRPr sz="5500" b="1"/>
            </a:lvl4pPr>
            <a:lvl5pPr marL="2286000" lvl="4" indent="-228600" algn="l">
              <a:lnSpc>
                <a:spcPct val="100000"/>
              </a:lnSpc>
              <a:spcBef>
                <a:spcPts val="0"/>
              </a:spcBef>
              <a:spcAft>
                <a:spcPts val="0"/>
              </a:spcAft>
              <a:buClr>
                <a:srgbClr val="000000"/>
              </a:buClr>
              <a:buSzPts val="5500"/>
              <a:buFont typeface="Helvetica Neue"/>
              <a:buNone/>
              <a:defRPr sz="5500" b="1"/>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29" name="Google Shape;29;p14"/>
          <p:cNvSpPr txBox="1">
            <a:spLocks noGrp="1"/>
          </p:cNvSpPr>
          <p:nvPr>
            <p:ph type="sldNum" idx="12"/>
          </p:nvPr>
        </p:nvSpPr>
        <p:spPr>
          <a:xfrm>
            <a:off x="12001499" y="13085233"/>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Bullets">
  <p:cSld name="Title &amp; Bullets">
    <p:spTree>
      <p:nvGrpSpPr>
        <p:cNvPr id="1" name="Shape 30"/>
        <p:cNvGrpSpPr/>
        <p:nvPr/>
      </p:nvGrpSpPr>
      <p:grpSpPr>
        <a:xfrm>
          <a:off x="0" y="0"/>
          <a:ext cx="0" cy="0"/>
          <a:chOff x="0" y="0"/>
          <a:chExt cx="0" cy="0"/>
        </a:xfrm>
      </p:grpSpPr>
      <p:sp>
        <p:nvSpPr>
          <p:cNvPr id="31" name="Google Shape;31;p15"/>
          <p:cNvSpPr txBox="1">
            <a:spLocks noGrp="1"/>
          </p:cNvSpPr>
          <p:nvPr>
            <p:ph type="title"/>
          </p:nvPr>
        </p:nvSpPr>
        <p:spPr>
          <a:xfrm>
            <a:off x="1206500" y="1079500"/>
            <a:ext cx="21971000" cy="1433163"/>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32" name="Google Shape;32;p15"/>
          <p:cNvSpPr txBox="1">
            <a:spLocks noGrp="1"/>
          </p:cNvSpPr>
          <p:nvPr>
            <p:ph type="body" idx="1"/>
          </p:nvPr>
        </p:nvSpPr>
        <p:spPr>
          <a:xfrm>
            <a:off x="1206500" y="2372962"/>
            <a:ext cx="21971000" cy="93478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33" name="Google Shape;33;p15"/>
          <p:cNvSpPr txBox="1">
            <a:spLocks noGrp="1"/>
          </p:cNvSpPr>
          <p:nvPr>
            <p:ph type="body" idx="2"/>
          </p:nvPr>
        </p:nvSpPr>
        <p:spPr>
          <a:xfrm>
            <a:off x="1206500" y="4248504"/>
            <a:ext cx="21971000" cy="8256012"/>
          </a:xfrm>
          <a:prstGeom prst="rect">
            <a:avLst/>
          </a:prstGeom>
          <a:noFill/>
          <a:ln>
            <a:noFill/>
          </a:ln>
        </p:spPr>
        <p:txBody>
          <a:bodyPr spcFirstLastPara="1" wrap="square" lIns="50800" tIns="50800" rIns="50800" bIns="50800" anchor="t" anchorCtr="0">
            <a:normAutofit/>
          </a:bodyPr>
          <a:lstStyle>
            <a:lvl1pPr marL="457200" lvl="0" indent="-369189" algn="l">
              <a:lnSpc>
                <a:spcPct val="90000"/>
              </a:lnSpc>
              <a:spcBef>
                <a:spcPts val="4500"/>
              </a:spcBef>
              <a:spcAft>
                <a:spcPts val="0"/>
              </a:spcAft>
              <a:buClr>
                <a:srgbClr val="000000"/>
              </a:buClr>
              <a:buSzPts val="2214"/>
              <a:buChar char="•"/>
              <a:defRPr/>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34" name="Google Shape;34;p15"/>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35"/>
        <p:cNvGrpSpPr/>
        <p:nvPr/>
      </p:nvGrpSpPr>
      <p:grpSpPr>
        <a:xfrm>
          <a:off x="0" y="0"/>
          <a:ext cx="0" cy="0"/>
          <a:chOff x="0" y="0"/>
          <a:chExt cx="0" cy="0"/>
        </a:xfrm>
      </p:grpSpPr>
      <p:sp>
        <p:nvSpPr>
          <p:cNvPr id="36" name="Google Shape;36;p16"/>
          <p:cNvSpPr txBox="1">
            <a:spLocks noGrp="1"/>
          </p:cNvSpPr>
          <p:nvPr>
            <p:ph type="body" idx="1"/>
          </p:nvPr>
        </p:nvSpPr>
        <p:spPr>
          <a:xfrm>
            <a:off x="1206500" y="4248504"/>
            <a:ext cx="21971000" cy="8256012"/>
          </a:xfrm>
          <a:prstGeom prst="rect">
            <a:avLst/>
          </a:prstGeom>
          <a:noFill/>
          <a:ln>
            <a:noFill/>
          </a:ln>
        </p:spPr>
        <p:txBody>
          <a:bodyPr spcFirstLastPara="1" wrap="square" lIns="50800" tIns="50800" rIns="50800" bIns="50800" anchor="t" anchorCtr="0">
            <a:normAutofit/>
          </a:bodyPr>
          <a:lstStyle>
            <a:lvl1pPr marL="457200" lvl="0" indent="-369189" algn="l">
              <a:lnSpc>
                <a:spcPct val="90000"/>
              </a:lnSpc>
              <a:spcBef>
                <a:spcPts val="4500"/>
              </a:spcBef>
              <a:spcAft>
                <a:spcPts val="0"/>
              </a:spcAft>
              <a:buClr>
                <a:srgbClr val="000000"/>
              </a:buClr>
              <a:buSzPts val="2214"/>
              <a:buChar char="•"/>
              <a:defRPr/>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37" name="Google Shape;37;p16"/>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Bullets &amp; Photo">
  <p:cSld name="Title, Bullets &amp; Photo">
    <p:spTree>
      <p:nvGrpSpPr>
        <p:cNvPr id="1" name="Shape 38"/>
        <p:cNvGrpSpPr/>
        <p:nvPr/>
      </p:nvGrpSpPr>
      <p:grpSpPr>
        <a:xfrm>
          <a:off x="0" y="0"/>
          <a:ext cx="0" cy="0"/>
          <a:chOff x="0" y="0"/>
          <a:chExt cx="0" cy="0"/>
        </a:xfrm>
      </p:grpSpPr>
      <p:sp>
        <p:nvSpPr>
          <p:cNvPr id="39" name="Google Shape;39;p17"/>
          <p:cNvSpPr txBox="1">
            <a:spLocks noGrp="1"/>
          </p:cNvSpPr>
          <p:nvPr>
            <p:ph type="body" idx="1"/>
          </p:nvPr>
        </p:nvSpPr>
        <p:spPr>
          <a:xfrm>
            <a:off x="1206500" y="2372962"/>
            <a:ext cx="9779000" cy="93478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40" name="Google Shape;40;p17"/>
          <p:cNvSpPr txBox="1">
            <a:spLocks noGrp="1"/>
          </p:cNvSpPr>
          <p:nvPr>
            <p:ph type="body" idx="2"/>
          </p:nvPr>
        </p:nvSpPr>
        <p:spPr>
          <a:xfrm>
            <a:off x="1206500" y="4248504"/>
            <a:ext cx="9779000" cy="8256630"/>
          </a:xfrm>
          <a:prstGeom prst="rect">
            <a:avLst/>
          </a:prstGeom>
          <a:noFill/>
          <a:ln>
            <a:noFill/>
          </a:ln>
        </p:spPr>
        <p:txBody>
          <a:bodyPr spcFirstLastPara="1" wrap="square" lIns="50800" tIns="50800" rIns="50800" bIns="50800" anchor="t" anchorCtr="0">
            <a:normAutofit/>
          </a:bodyPr>
          <a:lstStyle>
            <a:lvl1pPr marL="457200" lvl="0" indent="-369189" algn="l">
              <a:lnSpc>
                <a:spcPct val="90000"/>
              </a:lnSpc>
              <a:spcBef>
                <a:spcPts val="4500"/>
              </a:spcBef>
              <a:spcAft>
                <a:spcPts val="0"/>
              </a:spcAft>
              <a:buClr>
                <a:srgbClr val="000000"/>
              </a:buClr>
              <a:buSzPts val="2214"/>
              <a:buChar char="•"/>
              <a:defRPr/>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41" name="Google Shape;41;p17"/>
          <p:cNvSpPr>
            <a:spLocks noGrp="1"/>
          </p:cNvSpPr>
          <p:nvPr>
            <p:ph type="pic" idx="3"/>
          </p:nvPr>
        </p:nvSpPr>
        <p:spPr>
          <a:xfrm>
            <a:off x="12192000" y="-407266"/>
            <a:ext cx="10916874" cy="14555832"/>
          </a:xfrm>
          <a:prstGeom prst="rect">
            <a:avLst/>
          </a:prstGeom>
          <a:noFill/>
          <a:ln>
            <a:noFill/>
          </a:ln>
        </p:spPr>
      </p:sp>
      <p:sp>
        <p:nvSpPr>
          <p:cNvPr id="42" name="Google Shape;42;p17"/>
          <p:cNvSpPr txBox="1">
            <a:spLocks noGrp="1"/>
          </p:cNvSpPr>
          <p:nvPr>
            <p:ph type="title"/>
          </p:nvPr>
        </p:nvSpPr>
        <p:spPr>
          <a:xfrm>
            <a:off x="1206500" y="1079500"/>
            <a:ext cx="9779000" cy="1435100"/>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43" name="Google Shape;43;p17"/>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p:cSld name="Section">
    <p:spTree>
      <p:nvGrpSpPr>
        <p:cNvPr id="1" name="Shape 44"/>
        <p:cNvGrpSpPr/>
        <p:nvPr/>
      </p:nvGrpSpPr>
      <p:grpSpPr>
        <a:xfrm>
          <a:off x="0" y="0"/>
          <a:ext cx="0" cy="0"/>
          <a:chOff x="0" y="0"/>
          <a:chExt cx="0" cy="0"/>
        </a:xfrm>
      </p:grpSpPr>
      <p:sp>
        <p:nvSpPr>
          <p:cNvPr id="45" name="Google Shape;45;p18"/>
          <p:cNvSpPr txBox="1">
            <a:spLocks noGrp="1"/>
          </p:cNvSpPr>
          <p:nvPr>
            <p:ph type="title"/>
          </p:nvPr>
        </p:nvSpPr>
        <p:spPr>
          <a:xfrm>
            <a:off x="1206496" y="4533900"/>
            <a:ext cx="21971004" cy="4648200"/>
          </a:xfrm>
          <a:prstGeom prst="rect">
            <a:avLst/>
          </a:prstGeom>
          <a:noFill/>
          <a:ln>
            <a:noFill/>
          </a:ln>
        </p:spPr>
        <p:txBody>
          <a:bodyPr spcFirstLastPara="1" wrap="square" lIns="50800" tIns="50800" rIns="50800" bIns="50800" anchor="ctr" anchorCtr="0">
            <a:normAutofit/>
          </a:bodyPr>
          <a:lstStyle>
            <a:lvl1pPr lvl="0" algn="l">
              <a:lnSpc>
                <a:spcPct val="80000"/>
              </a:lnSpc>
              <a:spcBef>
                <a:spcPts val="0"/>
              </a:spcBef>
              <a:spcAft>
                <a:spcPts val="0"/>
              </a:spcAft>
              <a:buClr>
                <a:srgbClr val="000000"/>
              </a:buClr>
              <a:buSzPts val="11600"/>
              <a:buFont typeface="Helvetica Neue"/>
              <a:buNone/>
              <a:defRPr sz="11600" b="0">
                <a:latin typeface="Helvetica Neue"/>
                <a:ea typeface="Helvetica Neue"/>
                <a:cs typeface="Helvetica Neue"/>
                <a:sym typeface="Helvetica Neu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46" name="Google Shape;46;p18"/>
          <p:cNvSpPr txBox="1">
            <a:spLocks noGrp="1"/>
          </p:cNvSpPr>
          <p:nvPr>
            <p:ph type="sldNum" idx="12"/>
          </p:nvPr>
        </p:nvSpPr>
        <p:spPr>
          <a:xfrm>
            <a:off x="12001499" y="13085233"/>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7"/>
        <p:cNvGrpSpPr/>
        <p:nvPr/>
      </p:nvGrpSpPr>
      <p:grpSpPr>
        <a:xfrm>
          <a:off x="0" y="0"/>
          <a:ext cx="0" cy="0"/>
          <a:chOff x="0" y="0"/>
          <a:chExt cx="0" cy="0"/>
        </a:xfrm>
      </p:grpSpPr>
      <p:sp>
        <p:nvSpPr>
          <p:cNvPr id="48" name="Google Shape;48;p19"/>
          <p:cNvSpPr txBox="1">
            <a:spLocks noGrp="1"/>
          </p:cNvSpPr>
          <p:nvPr>
            <p:ph type="title"/>
          </p:nvPr>
        </p:nvSpPr>
        <p:spPr>
          <a:xfrm>
            <a:off x="1206500" y="1079500"/>
            <a:ext cx="21971000" cy="1434949"/>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49" name="Google Shape;49;p19"/>
          <p:cNvSpPr txBox="1">
            <a:spLocks noGrp="1"/>
          </p:cNvSpPr>
          <p:nvPr>
            <p:ph type="body" idx="1"/>
          </p:nvPr>
        </p:nvSpPr>
        <p:spPr>
          <a:xfrm>
            <a:off x="1206500" y="2372962"/>
            <a:ext cx="21971000" cy="93478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50" name="Google Shape;50;p19"/>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9"/>
          <p:cNvSpPr txBox="1">
            <a:spLocks noGrp="1"/>
          </p:cNvSpPr>
          <p:nvPr>
            <p:ph type="title"/>
          </p:nvPr>
        </p:nvSpPr>
        <p:spPr>
          <a:xfrm>
            <a:off x="1206500" y="1079500"/>
            <a:ext cx="21971000" cy="1433163"/>
          </a:xfrm>
          <a:prstGeom prst="rect">
            <a:avLst/>
          </a:prstGeom>
          <a:noFill/>
          <a:ln>
            <a:noFill/>
          </a:ln>
        </p:spPr>
        <p:txBody>
          <a:bodyPr spcFirstLastPara="1" wrap="square" lIns="50800" tIns="50800" rIns="50800" bIns="50800" anchor="t" anchorCtr="0">
            <a:normAutofit/>
          </a:bodyPr>
          <a:lstStyle>
            <a:lvl1pPr marR="0" lvl="0"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1pPr>
            <a:lvl2pPr marR="0" lvl="1"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2pPr>
            <a:lvl3pPr marR="0" lvl="2"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3pPr>
            <a:lvl4pPr marR="0" lvl="3"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4pPr>
            <a:lvl5pPr marR="0" lvl="4"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5pPr>
            <a:lvl6pPr marR="0" lvl="5"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6pPr>
            <a:lvl7pPr marR="0" lvl="6"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7pPr>
            <a:lvl8pPr marR="0" lvl="7"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8pPr>
            <a:lvl9pPr marR="0" lvl="8"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9pPr>
          </a:lstStyle>
          <a:p>
            <a:endParaRPr dirty="0"/>
          </a:p>
        </p:txBody>
      </p:sp>
      <p:sp>
        <p:nvSpPr>
          <p:cNvPr id="7" name="Google Shape;7;p9"/>
          <p:cNvSpPr txBox="1">
            <a:spLocks noGrp="1"/>
          </p:cNvSpPr>
          <p:nvPr>
            <p:ph type="body" idx="1"/>
          </p:nvPr>
        </p:nvSpPr>
        <p:spPr>
          <a:xfrm>
            <a:off x="1200251" y="3813346"/>
            <a:ext cx="21971000" cy="8256012"/>
          </a:xfrm>
          <a:prstGeom prst="rect">
            <a:avLst/>
          </a:prstGeom>
          <a:noFill/>
          <a:ln>
            <a:noFill/>
          </a:ln>
        </p:spPr>
        <p:txBody>
          <a:bodyPr spcFirstLastPara="1" wrap="square" lIns="50800" tIns="50800" rIns="50800" bIns="50800" anchor="t" anchorCtr="0">
            <a:normAutofit/>
          </a:bodyPr>
          <a:lstStyle>
            <a:lvl1pPr marL="457200" marR="0" lvl="0"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1pPr>
            <a:lvl2pPr marL="914400" marR="0" lvl="1"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3503"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dirty="0"/>
          </a:p>
        </p:txBody>
      </p:sp>
      <p:sp>
        <p:nvSpPr>
          <p:cNvPr id="8" name="Google Shape;8;p9"/>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‹Nr.›</a:t>
            </a:fld>
            <a:endParaRPr/>
          </a:p>
        </p:txBody>
      </p:sp>
      <p:pic>
        <p:nvPicPr>
          <p:cNvPr id="2" name="Google Shape;81;p2" descr="Image">
            <a:extLst>
              <a:ext uri="{FF2B5EF4-FFF2-40B4-BE49-F238E27FC236}">
                <a16:creationId xmlns:a16="http://schemas.microsoft.com/office/drawing/2014/main" id="{E0B22C79-8DCC-DD2F-937B-B9B377B0238A}"/>
              </a:ext>
            </a:extLst>
          </p:cNvPr>
          <p:cNvPicPr preferRelativeResize="0"/>
          <p:nvPr userDrawn="1"/>
        </p:nvPicPr>
        <p:blipFill rotWithShape="1">
          <a:blip r:embed="rId24">
            <a:alphaModFix/>
          </a:blip>
          <a:srcRect/>
          <a:stretch/>
        </p:blipFill>
        <p:spPr>
          <a:xfrm>
            <a:off x="1275" y="3813346"/>
            <a:ext cx="242982" cy="6089309"/>
          </a:xfrm>
          <a:prstGeom prst="rect">
            <a:avLst/>
          </a:prstGeom>
          <a:noFill/>
          <a:ln>
            <a:noFill/>
          </a:ln>
        </p:spPr>
      </p:pic>
      <p:pic>
        <p:nvPicPr>
          <p:cNvPr id="3" name="Google Shape;80;p2" descr="Image">
            <a:extLst>
              <a:ext uri="{FF2B5EF4-FFF2-40B4-BE49-F238E27FC236}">
                <a16:creationId xmlns:a16="http://schemas.microsoft.com/office/drawing/2014/main" id="{13573919-58C5-79C4-733C-EA5E8A35F9BB}"/>
              </a:ext>
            </a:extLst>
          </p:cNvPr>
          <p:cNvPicPr preferRelativeResize="0"/>
          <p:nvPr userDrawn="1"/>
        </p:nvPicPr>
        <p:blipFill rotWithShape="1">
          <a:blip r:embed="rId24">
            <a:alphaModFix/>
          </a:blip>
          <a:srcRect/>
          <a:stretch/>
        </p:blipFill>
        <p:spPr>
          <a:xfrm>
            <a:off x="24143977" y="3813346"/>
            <a:ext cx="242982" cy="608930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6" r:id="rId11"/>
    <p:sldLayoutId id="2147483660" r:id="rId12"/>
    <p:sldLayoutId id="2147483661" r:id="rId13"/>
    <p:sldLayoutId id="2147483662" r:id="rId14"/>
    <p:sldLayoutId id="2147483663" r:id="rId15"/>
    <p:sldLayoutId id="2147483664" r:id="rId16"/>
    <p:sldLayoutId id="2147483665" r:id="rId17"/>
    <p:sldLayoutId id="2147483669" r:id="rId18"/>
    <p:sldLayoutId id="2147483671" r:id="rId19"/>
    <p:sldLayoutId id="2147483672" r:id="rId20"/>
    <p:sldLayoutId id="2147483673" r:id="rId21"/>
    <p:sldLayoutId id="2147483674"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8" Type="http://schemas.openxmlformats.org/officeDocument/2006/relationships/hyperlink" Target="http://www.innerdevelopmentgoals.org/" TargetMode="External"/><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hyperlink" Target="https://drive.google.com/file/d/12zfQQWqXtf2DAaqbxza-Rl71iT9hXIRe/edit"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notesSlide" Target="../notesSlides/notesSlide14.xml"/><Relationship Id="rId16" Type="http://schemas.openxmlformats.org/officeDocument/2006/relationships/image" Target="../media/image35.svg"/><Relationship Id="rId1" Type="http://schemas.openxmlformats.org/officeDocument/2006/relationships/slideLayout" Target="../slideLayouts/slideLayout18.xml"/><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 Id="rId14" Type="http://schemas.openxmlformats.org/officeDocument/2006/relationships/image" Target="../media/image33.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9.sv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s://youtu.be/xsB5ci-rgGg" TargetMode="External"/><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8" Type="http://schemas.openxmlformats.org/officeDocument/2006/relationships/hyperlink" Target="https://www.linkedin.com/groups/14159765/" TargetMode="External"/><Relationship Id="rId13" Type="http://schemas.openxmlformats.org/officeDocument/2006/relationships/image" Target="../media/image51.svg"/><Relationship Id="rId3" Type="http://schemas.openxmlformats.org/officeDocument/2006/relationships/image" Target="../media/image45.png"/><Relationship Id="rId7" Type="http://schemas.openxmlformats.org/officeDocument/2006/relationships/image" Target="../media/image48.svg"/><Relationship Id="rId12"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47.png"/><Relationship Id="rId11" Type="http://schemas.openxmlformats.org/officeDocument/2006/relationships/image" Target="../media/image49.png"/><Relationship Id="rId5" Type="http://schemas.openxmlformats.org/officeDocument/2006/relationships/hyperlink" Target="https://innerdevelopmentgoals-hamburg.de/methode-tools/" TargetMode="External"/><Relationship Id="rId15" Type="http://schemas.openxmlformats.org/officeDocument/2006/relationships/image" Target="../media/image53.svg"/><Relationship Id="rId10" Type="http://schemas.openxmlformats.org/officeDocument/2006/relationships/hyperlink" Target="http://www.innerdevelopmentgoals-hamburg.de/" TargetMode="External"/><Relationship Id="rId4" Type="http://schemas.openxmlformats.org/officeDocument/2006/relationships/image" Target="../media/image46.svg"/><Relationship Id="rId9" Type="http://schemas.openxmlformats.org/officeDocument/2006/relationships/hyperlink" Target="https://innerdevelopmentgoals-hamburg.de/" TargetMode="External"/><Relationship Id="rId14" Type="http://schemas.openxmlformats.org/officeDocument/2006/relationships/image" Target="../media/image52.png"/></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6.svg"/><Relationship Id="rId11" Type="http://schemas.openxmlformats.org/officeDocument/2006/relationships/image" Target="../media/image11.sv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sv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3.sv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1.xml"/><Relationship Id="rId1" Type="http://schemas.openxmlformats.org/officeDocument/2006/relationships/video" Target="https://www.youtube.com/embed/xsB5ci-rgGg?feature=oembed" TargetMode="Externa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F497AD9-9BDE-3282-5083-7598978E8A00}"/>
              </a:ext>
            </a:extLst>
          </p:cNvPr>
          <p:cNvSpPr>
            <a:spLocks noGrp="1"/>
          </p:cNvSpPr>
          <p:nvPr>
            <p:ph type="title"/>
          </p:nvPr>
        </p:nvSpPr>
        <p:spPr>
          <a:xfrm>
            <a:off x="1206498" y="5311630"/>
            <a:ext cx="21971004" cy="4648201"/>
          </a:xfrm>
        </p:spPr>
        <p:txBody>
          <a:bodyPr/>
          <a:lstStyle/>
          <a:p>
            <a:pPr algn="ctr"/>
            <a:r>
              <a:rPr lang="de-DE" dirty="0" err="1"/>
              <a:t>Inner</a:t>
            </a:r>
            <a:r>
              <a:rPr lang="de-DE" dirty="0"/>
              <a:t> Development Goals für die Transformation</a:t>
            </a:r>
          </a:p>
        </p:txBody>
      </p:sp>
      <p:pic>
        <p:nvPicPr>
          <p:cNvPr id="7" name="Grafik 6">
            <a:extLst>
              <a:ext uri="{FF2B5EF4-FFF2-40B4-BE49-F238E27FC236}">
                <a16:creationId xmlns:a16="http://schemas.microsoft.com/office/drawing/2014/main" id="{08024795-EDC8-5FA5-03CF-E6FCAE24D0E6}"/>
              </a:ext>
            </a:extLst>
          </p:cNvPr>
          <p:cNvPicPr>
            <a:picLocks noChangeAspect="1"/>
          </p:cNvPicPr>
          <p:nvPr/>
        </p:nvPicPr>
        <p:blipFill>
          <a:blip r:embed="rId3"/>
          <a:stretch>
            <a:fillRect/>
          </a:stretch>
        </p:blipFill>
        <p:spPr>
          <a:xfrm>
            <a:off x="7725641" y="1887105"/>
            <a:ext cx="7772400" cy="4464796"/>
          </a:xfrm>
          <a:prstGeom prst="rect">
            <a:avLst/>
          </a:prstGeom>
        </p:spPr>
      </p:pic>
    </p:spTree>
    <p:extLst>
      <p:ext uri="{BB962C8B-B14F-4D97-AF65-F5344CB8AC3E}">
        <p14:creationId xmlns:p14="http://schemas.microsoft.com/office/powerpoint/2010/main" val="2222983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a:extLst>
              <a:ext uri="{FF2B5EF4-FFF2-40B4-BE49-F238E27FC236}">
                <a16:creationId xmlns:a16="http://schemas.microsoft.com/office/drawing/2014/main" id="{2ECBCE12-DF74-3AC9-4D5A-657B48EB21C7}"/>
              </a:ext>
            </a:extLst>
          </p:cNvPr>
          <p:cNvSpPr/>
          <p:nvPr/>
        </p:nvSpPr>
        <p:spPr>
          <a:xfrm>
            <a:off x="13992225" y="4013200"/>
            <a:ext cx="7086969" cy="7173226"/>
          </a:xfrm>
          <a:prstGeom prst="ellipse">
            <a:avLst/>
          </a:prstGeom>
          <a:solidFill>
            <a:srgbClr val="C72F5C"/>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tIns="0" bIns="360000" rtlCol="0" anchor="t"/>
          <a:lstStyle/>
          <a:p>
            <a:pPr algn="ctr"/>
            <a:r>
              <a:rPr lang="de-DE" sz="2200" b="1" dirty="0"/>
              <a:t>Welt (SDGs)  </a:t>
            </a:r>
          </a:p>
          <a:p>
            <a:pPr algn="ctr"/>
            <a:endParaRPr lang="de-DE" sz="2200" b="1" dirty="0"/>
          </a:p>
          <a:p>
            <a:pPr algn="ctr"/>
            <a:endParaRPr lang="de-DE" sz="2200" b="1" dirty="0"/>
          </a:p>
          <a:p>
            <a:pPr algn="ctr"/>
            <a:r>
              <a:rPr lang="de-DE" sz="2200" b="1" dirty="0"/>
              <a:t>                                              </a:t>
            </a:r>
          </a:p>
        </p:txBody>
      </p:sp>
      <p:sp>
        <p:nvSpPr>
          <p:cNvPr id="15" name="Oval 14">
            <a:extLst>
              <a:ext uri="{FF2B5EF4-FFF2-40B4-BE49-F238E27FC236}">
                <a16:creationId xmlns:a16="http://schemas.microsoft.com/office/drawing/2014/main" id="{5D4E0A6F-A9BE-5A0E-5F2D-E1B69BA86FAF}"/>
              </a:ext>
            </a:extLst>
          </p:cNvPr>
          <p:cNvSpPr/>
          <p:nvPr/>
        </p:nvSpPr>
        <p:spPr>
          <a:xfrm>
            <a:off x="14726020" y="5740400"/>
            <a:ext cx="5619380" cy="5446026"/>
          </a:xfrm>
          <a:prstGeom prst="ellipse">
            <a:avLst/>
          </a:prstGeom>
          <a:solidFill>
            <a:srgbClr val="A2274B"/>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de-DE" sz="2200" b="1" dirty="0"/>
              <a:t>Organisation</a:t>
            </a:r>
          </a:p>
        </p:txBody>
      </p:sp>
      <p:sp>
        <p:nvSpPr>
          <p:cNvPr id="16" name="Oval 15">
            <a:extLst>
              <a:ext uri="{FF2B5EF4-FFF2-40B4-BE49-F238E27FC236}">
                <a16:creationId xmlns:a16="http://schemas.microsoft.com/office/drawing/2014/main" id="{3342941A-1DFF-C336-75BC-B2264A6F4478}"/>
              </a:ext>
            </a:extLst>
          </p:cNvPr>
          <p:cNvSpPr/>
          <p:nvPr/>
        </p:nvSpPr>
        <p:spPr>
          <a:xfrm>
            <a:off x="15465425" y="7074155"/>
            <a:ext cx="3917211" cy="4074660"/>
          </a:xfrm>
          <a:prstGeom prst="ellipse">
            <a:avLst/>
          </a:prstGeom>
          <a:solidFill>
            <a:srgbClr val="84203D">
              <a:alpha val="81961"/>
            </a:srgbClr>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de-DE" sz="2200" b="1" dirty="0"/>
              <a:t>Team</a:t>
            </a:r>
          </a:p>
        </p:txBody>
      </p:sp>
      <p:sp>
        <p:nvSpPr>
          <p:cNvPr id="2" name="Titel 1">
            <a:extLst>
              <a:ext uri="{FF2B5EF4-FFF2-40B4-BE49-F238E27FC236}">
                <a16:creationId xmlns:a16="http://schemas.microsoft.com/office/drawing/2014/main" id="{EB748FF0-3FE6-FAC6-34E7-6A4EBEFA62EA}"/>
              </a:ext>
            </a:extLst>
          </p:cNvPr>
          <p:cNvSpPr>
            <a:spLocks noGrp="1"/>
          </p:cNvSpPr>
          <p:nvPr>
            <p:ph type="title"/>
          </p:nvPr>
        </p:nvSpPr>
        <p:spPr>
          <a:xfrm>
            <a:off x="1828798" y="945932"/>
            <a:ext cx="19781522" cy="1828800"/>
          </a:xfrm>
        </p:spPr>
        <p:txBody>
          <a:bodyPr anchor="t">
            <a:noAutofit/>
          </a:bodyPr>
          <a:lstStyle/>
          <a:p>
            <a:r>
              <a:rPr lang="de-DE" kern="1200" dirty="0">
                <a:solidFill>
                  <a:schemeClr val="tx1"/>
                </a:solidFill>
              </a:rPr>
              <a:t>Die IDG bilden die Grundlage für nachhaltige Transformationsprozesse auf allen Ebenen</a:t>
            </a:r>
            <a:endParaRPr lang="de-DE" dirty="0"/>
          </a:p>
        </p:txBody>
      </p:sp>
      <p:sp>
        <p:nvSpPr>
          <p:cNvPr id="4" name="Foliennummernplatzhalter 3">
            <a:extLst>
              <a:ext uri="{FF2B5EF4-FFF2-40B4-BE49-F238E27FC236}">
                <a16:creationId xmlns:a16="http://schemas.microsoft.com/office/drawing/2014/main" id="{271FF91C-BAC8-3097-0B1B-322D75D9D0FF}"/>
              </a:ext>
            </a:extLst>
          </p:cNvPr>
          <p:cNvSpPr>
            <a:spLocks noGrp="1"/>
          </p:cNvSpPr>
          <p:nvPr>
            <p:ph type="sldNum" sz="quarter" idx="4"/>
          </p:nvPr>
        </p:nvSpPr>
        <p:spPr>
          <a:xfrm>
            <a:off x="22707600" y="12240009"/>
            <a:ext cx="1322832" cy="830997"/>
          </a:xfrm>
        </p:spPr>
        <p:txBody>
          <a:bodyPr/>
          <a:lstStyle/>
          <a:p>
            <a:pPr rtl="0"/>
            <a:fld id="{58FB4751-880F-D840-AAA9-3A15815CC996}" type="slidenum">
              <a:rPr lang="de-DE" smtClean="0"/>
              <a:pPr rtl="0"/>
              <a:t>10</a:t>
            </a:fld>
            <a:endParaRPr lang="de-DE" dirty="0"/>
          </a:p>
        </p:txBody>
      </p:sp>
      <p:sp>
        <p:nvSpPr>
          <p:cNvPr id="13" name="Inhaltsplatzhalter 7">
            <a:extLst>
              <a:ext uri="{FF2B5EF4-FFF2-40B4-BE49-F238E27FC236}">
                <a16:creationId xmlns:a16="http://schemas.microsoft.com/office/drawing/2014/main" id="{5DFFC89C-2417-9E25-B21D-734A8BD82072}"/>
              </a:ext>
            </a:extLst>
          </p:cNvPr>
          <p:cNvSpPr>
            <a:spLocks noGrp="1"/>
          </p:cNvSpPr>
          <p:nvPr>
            <p:ph sz="quarter" idx="10"/>
          </p:nvPr>
        </p:nvSpPr>
        <p:spPr>
          <a:xfrm>
            <a:off x="1828798" y="3718843"/>
            <a:ext cx="10848756" cy="6106299"/>
          </a:xfrm>
        </p:spPr>
        <p:txBody>
          <a:bodyPr rtlCol="0">
            <a:noAutofit/>
          </a:bodyPr>
          <a:lstStyle>
            <a:defPPr>
              <a:defRPr lang="de-DE"/>
            </a:defPPr>
          </a:lstStyle>
          <a:p>
            <a:pPr marL="0" indent="0">
              <a:buNone/>
            </a:pPr>
            <a:r>
              <a:rPr lang="de-DE" sz="3200" dirty="0"/>
              <a:t>Ein Rahmenwerk, welches der menschlichen Seite der Transformation eine globale Sprache gibt.</a:t>
            </a:r>
          </a:p>
          <a:p>
            <a:pPr marL="0" indent="0">
              <a:buNone/>
            </a:pPr>
            <a:r>
              <a:rPr lang="de-DE" sz="3200" dirty="0"/>
              <a:t>IDG kraftvolles Instrument für die Transformation einer gesamten Organisation.</a:t>
            </a:r>
          </a:p>
          <a:p>
            <a:pPr marL="0" indent="0">
              <a:buNone/>
            </a:pPr>
            <a:r>
              <a:rPr lang="de-DE" sz="3200" dirty="0"/>
              <a:t>Strategischer Ansatz für umfassende Transformation.</a:t>
            </a:r>
          </a:p>
          <a:p>
            <a:pPr marL="0" indent="0">
              <a:buNone/>
            </a:pPr>
            <a:r>
              <a:rPr lang="de-DE" sz="3200" dirty="0"/>
              <a:t>Ebenen beeinflussen sich gegenseitig.</a:t>
            </a:r>
          </a:p>
          <a:p>
            <a:pPr marL="0" indent="0">
              <a:buNone/>
            </a:pPr>
            <a:r>
              <a:rPr lang="de-DE" sz="3200" dirty="0"/>
              <a:t>Einstieg auf jeder Ebene möglich.</a:t>
            </a:r>
          </a:p>
        </p:txBody>
      </p:sp>
      <p:sp>
        <p:nvSpPr>
          <p:cNvPr id="14" name="Oval 13">
            <a:extLst>
              <a:ext uri="{FF2B5EF4-FFF2-40B4-BE49-F238E27FC236}">
                <a16:creationId xmlns:a16="http://schemas.microsoft.com/office/drawing/2014/main" id="{073E9442-9E92-5802-BDBA-60C5AB71B87F}"/>
              </a:ext>
            </a:extLst>
          </p:cNvPr>
          <p:cNvSpPr/>
          <p:nvPr/>
        </p:nvSpPr>
        <p:spPr>
          <a:xfrm>
            <a:off x="16052430" y="8507215"/>
            <a:ext cx="2743200" cy="2641600"/>
          </a:xfrm>
          <a:prstGeom prst="ellipse">
            <a:avLst/>
          </a:prstGeom>
          <a:solidFill>
            <a:schemeClr val="accent5"/>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200" b="1" dirty="0"/>
              <a:t>Individuum</a:t>
            </a:r>
          </a:p>
        </p:txBody>
      </p:sp>
    </p:spTree>
    <p:extLst>
      <p:ext uri="{BB962C8B-B14F-4D97-AF65-F5344CB8AC3E}">
        <p14:creationId xmlns:p14="http://schemas.microsoft.com/office/powerpoint/2010/main" val="2149219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0A5E7E-05C5-FBB6-4735-8D5156BAD026}"/>
              </a:ext>
            </a:extLst>
          </p:cNvPr>
          <p:cNvSpPr>
            <a:spLocks noGrp="1"/>
          </p:cNvSpPr>
          <p:nvPr>
            <p:ph type="title"/>
          </p:nvPr>
        </p:nvSpPr>
        <p:spPr>
          <a:xfrm>
            <a:off x="1828798" y="1001350"/>
            <a:ext cx="19476721" cy="1828800"/>
          </a:xfrm>
          <a:noFill/>
          <a:ln>
            <a:noFill/>
          </a:ln>
        </p:spPr>
        <p:txBody>
          <a:bodyPr spcFirstLastPara="1" wrap="square" lIns="50800" tIns="50800" rIns="50800" bIns="50800" rtlCol="0" anchor="t" anchorCtr="0">
            <a:normAutofit/>
          </a:bodyPr>
          <a:lstStyle/>
          <a:p>
            <a:pPr>
              <a:buSzPts val="1800"/>
            </a:pPr>
            <a:r>
              <a:rPr lang="de-DE" dirty="0"/>
              <a:t>Mit Anpassungsfähigkeit und Innovation in die Zukunft: Die Vorteile der Arbeit mit den IDG </a:t>
            </a:r>
          </a:p>
        </p:txBody>
      </p:sp>
      <p:sp>
        <p:nvSpPr>
          <p:cNvPr id="3" name="Inhaltsplatzhalter 2">
            <a:extLst>
              <a:ext uri="{FF2B5EF4-FFF2-40B4-BE49-F238E27FC236}">
                <a16:creationId xmlns:a16="http://schemas.microsoft.com/office/drawing/2014/main" id="{AEEDA86D-ADAC-4CEB-64E1-CE9D79FE4807}"/>
              </a:ext>
            </a:extLst>
          </p:cNvPr>
          <p:cNvSpPr>
            <a:spLocks noGrp="1"/>
          </p:cNvSpPr>
          <p:nvPr>
            <p:ph sz="quarter" idx="10"/>
          </p:nvPr>
        </p:nvSpPr>
        <p:spPr>
          <a:xfrm>
            <a:off x="1828798" y="3153103"/>
            <a:ext cx="20878801" cy="6440094"/>
          </a:xfrm>
        </p:spPr>
        <p:txBody>
          <a:bodyPr numCol="2">
            <a:noAutofit/>
          </a:bodyPr>
          <a:lstStyle/>
          <a:p>
            <a:pPr marL="1082675" indent="-1082675">
              <a:buSzPct val="100000"/>
              <a:buFont typeface="Systemschrift Normal"/>
              <a:buChar char="🌎"/>
              <a:tabLst>
                <a:tab pos="928688" algn="l"/>
              </a:tabLst>
            </a:pPr>
            <a:r>
              <a:rPr lang="de-DE" sz="3200" b="0" i="0" u="none" strike="noStrike" dirty="0">
                <a:solidFill>
                  <a:srgbClr val="000000"/>
                </a:solidFill>
                <a:effectLst/>
              </a:rPr>
              <a:t>Gesteigerte Anpassungsfähigkeit für schnelle Reaktionen auf Marktveränderungen</a:t>
            </a:r>
          </a:p>
          <a:p>
            <a:pPr marL="1082675" indent="-1082675" algn="l">
              <a:buSzPct val="100000"/>
              <a:buFont typeface="Systemschrift Normal"/>
              <a:buChar char="🌎"/>
              <a:tabLst>
                <a:tab pos="928688" algn="l"/>
              </a:tabLst>
            </a:pPr>
            <a:r>
              <a:rPr lang="de-DE" sz="3200" b="0" i="0" u="none" strike="noStrike" dirty="0">
                <a:solidFill>
                  <a:srgbClr val="000000"/>
                </a:solidFill>
                <a:effectLst/>
              </a:rPr>
              <a:t>Höhere Mitarbeiterzufriedenheit und –</a:t>
            </a:r>
            <a:r>
              <a:rPr lang="de-DE" sz="3200" b="0" i="0" u="none" strike="noStrike" dirty="0" err="1">
                <a:solidFill>
                  <a:srgbClr val="000000"/>
                </a:solidFill>
                <a:effectLst/>
              </a:rPr>
              <a:t>bindung</a:t>
            </a:r>
            <a:r>
              <a:rPr lang="de-DE" sz="3200" b="0" i="0" u="none" strike="noStrike" dirty="0">
                <a:solidFill>
                  <a:srgbClr val="000000"/>
                </a:solidFill>
                <a:effectLst/>
              </a:rPr>
              <a:t> durch persönliche </a:t>
            </a:r>
            <a:r>
              <a:rPr lang="de-DE" sz="3200" dirty="0"/>
              <a:t>Weiterentwicklung</a:t>
            </a:r>
            <a:endParaRPr lang="de-DE" sz="3200" b="0" i="0" u="none" strike="noStrike" dirty="0">
              <a:solidFill>
                <a:srgbClr val="000000"/>
              </a:solidFill>
              <a:effectLst/>
            </a:endParaRPr>
          </a:p>
          <a:p>
            <a:pPr marL="1082675" indent="-1082675" algn="l">
              <a:buSzPct val="100000"/>
              <a:buFont typeface="Systemschrift Normal"/>
              <a:buChar char="🌎"/>
              <a:tabLst>
                <a:tab pos="928688" algn="l"/>
              </a:tabLst>
            </a:pPr>
            <a:r>
              <a:rPr lang="de-DE" sz="3200" b="0" i="0" u="none" strike="noStrike" dirty="0">
                <a:solidFill>
                  <a:srgbClr val="000000"/>
                </a:solidFill>
                <a:effectLst/>
              </a:rPr>
              <a:t>Stärkere Führungskompetenzen für effektiveres und empathischeres Handeln</a:t>
            </a:r>
          </a:p>
          <a:p>
            <a:pPr marL="1082675" indent="-1082675" algn="l">
              <a:buSzPct val="100000"/>
              <a:buFont typeface="Systemschrift Normal"/>
              <a:buChar char="🌎"/>
              <a:tabLst>
                <a:tab pos="928688" algn="l"/>
              </a:tabLst>
            </a:pPr>
            <a:r>
              <a:rPr lang="de-DE" sz="3200" b="0" i="0" u="none" strike="noStrike" dirty="0">
                <a:solidFill>
                  <a:srgbClr val="000000"/>
                </a:solidFill>
                <a:effectLst/>
              </a:rPr>
              <a:t>Effiziente Komplexitätsbewältigung für </a:t>
            </a:r>
            <a:r>
              <a:rPr lang="de-DE" sz="3200" b="0" i="0" u="none" strike="noStrike" dirty="0" err="1">
                <a:solidFill>
                  <a:srgbClr val="000000"/>
                </a:solidFill>
                <a:effectLst/>
              </a:rPr>
              <a:t>langfristi</a:t>
            </a:r>
            <a:r>
              <a:rPr lang="de-DE" sz="3200" b="0" i="0" u="none" strike="noStrike" dirty="0">
                <a:solidFill>
                  <a:srgbClr val="000000"/>
                </a:solidFill>
                <a:effectLst/>
              </a:rPr>
              <a:t>-gen Erfolg durch systemisches Denken &amp; Handeln</a:t>
            </a:r>
          </a:p>
          <a:p>
            <a:pPr marL="1082675" indent="-1082675" algn="l">
              <a:buSzPct val="100000"/>
              <a:buFont typeface="Systemschrift Normal"/>
              <a:buChar char="🌎"/>
              <a:tabLst>
                <a:tab pos="928688" algn="l"/>
              </a:tabLst>
            </a:pPr>
            <a:r>
              <a:rPr lang="de-DE" sz="3200" b="0" i="0" u="none" strike="noStrike" dirty="0">
                <a:solidFill>
                  <a:srgbClr val="000000"/>
                </a:solidFill>
                <a:effectLst/>
              </a:rPr>
              <a:t>Förderung von Innovation durch mehr Kreativität und Ko-</a:t>
            </a:r>
            <a:r>
              <a:rPr lang="de-DE" sz="3200" dirty="0"/>
              <a:t>K</a:t>
            </a:r>
            <a:r>
              <a:rPr lang="de-DE" sz="3200" b="0" i="0" u="none" strike="noStrike" dirty="0">
                <a:solidFill>
                  <a:srgbClr val="000000"/>
                </a:solidFill>
                <a:effectLst/>
              </a:rPr>
              <a:t>reation</a:t>
            </a:r>
          </a:p>
          <a:p>
            <a:pPr marL="1082675" indent="-1082675">
              <a:buSzPct val="100000"/>
              <a:buFont typeface="Systemschrift Normal"/>
              <a:buChar char="🌎"/>
              <a:tabLst>
                <a:tab pos="928688" algn="l"/>
              </a:tabLst>
            </a:pPr>
            <a:r>
              <a:rPr lang="de-DE" sz="3200" dirty="0"/>
              <a:t>Positiver Kulturwandel für stärkere Mitarbeiterbindung und Zusammenarbeit</a:t>
            </a:r>
          </a:p>
          <a:p>
            <a:pPr marL="1082675" indent="-1082675">
              <a:buSzPct val="100000"/>
              <a:buFont typeface="Systemschrift Normal"/>
              <a:buChar char="🌎"/>
              <a:tabLst>
                <a:tab pos="928688" algn="l"/>
              </a:tabLst>
            </a:pPr>
            <a:r>
              <a:rPr lang="de-DE" sz="3200" dirty="0"/>
              <a:t>Attraktivere Arbeitgebermarke durch tiefere Bindung und Sinnstiftung</a:t>
            </a:r>
          </a:p>
          <a:p>
            <a:pPr marL="1082675" indent="-1082675">
              <a:buSzPct val="100000"/>
              <a:buFont typeface="Systemschrift Normal"/>
              <a:buChar char="🌎"/>
              <a:tabLst>
                <a:tab pos="928688" algn="l"/>
              </a:tabLst>
            </a:pPr>
            <a:r>
              <a:rPr lang="de-DE" sz="3200" dirty="0"/>
              <a:t>Förderung Nachhaltigkeit durch langfristige und ethische Geschäftspraktiken</a:t>
            </a:r>
          </a:p>
          <a:p>
            <a:pPr marL="1082675" indent="-1082675">
              <a:buSzPct val="100000"/>
              <a:buFont typeface="Systemschrift Normal"/>
              <a:buChar char="🌎"/>
              <a:tabLst>
                <a:tab pos="928688" algn="l"/>
              </a:tabLst>
            </a:pPr>
            <a:r>
              <a:rPr lang="de-DE" sz="3200" dirty="0"/>
              <a:t>Einfacheres Onboarding für schnelle und effiziente Integration neuer Mitarbeiter</a:t>
            </a:r>
          </a:p>
          <a:p>
            <a:pPr indent="-457200">
              <a:buSzPct val="100000"/>
              <a:buFont typeface="Systemschrift Normal"/>
              <a:buChar char="🌎"/>
            </a:pPr>
            <a:endParaRPr lang="de-DE" sz="3200" dirty="0"/>
          </a:p>
        </p:txBody>
      </p:sp>
      <p:sp>
        <p:nvSpPr>
          <p:cNvPr id="4" name="Foliennummernplatzhalter 3">
            <a:extLst>
              <a:ext uri="{FF2B5EF4-FFF2-40B4-BE49-F238E27FC236}">
                <a16:creationId xmlns:a16="http://schemas.microsoft.com/office/drawing/2014/main" id="{8CE06C81-F2E2-CE5A-C11A-D2B8DC00420B}"/>
              </a:ext>
            </a:extLst>
          </p:cNvPr>
          <p:cNvSpPr>
            <a:spLocks noGrp="1"/>
          </p:cNvSpPr>
          <p:nvPr>
            <p:ph type="sldNum" sz="quarter" idx="4"/>
          </p:nvPr>
        </p:nvSpPr>
        <p:spPr>
          <a:xfrm>
            <a:off x="22707600" y="12240009"/>
            <a:ext cx="1322832" cy="830997"/>
          </a:xfrm>
        </p:spPr>
        <p:txBody>
          <a:bodyPr/>
          <a:lstStyle/>
          <a:p>
            <a:pPr rtl="0"/>
            <a:fld id="{58FB4751-880F-D840-AAA9-3A15815CC996}" type="slidenum">
              <a:rPr lang="de-DE" smtClean="0"/>
              <a:pPr rtl="0"/>
              <a:t>11</a:t>
            </a:fld>
            <a:endParaRPr lang="de-DE" dirty="0"/>
          </a:p>
        </p:txBody>
      </p:sp>
    </p:spTree>
    <p:extLst>
      <p:ext uri="{BB962C8B-B14F-4D97-AF65-F5344CB8AC3E}">
        <p14:creationId xmlns:p14="http://schemas.microsoft.com/office/powerpoint/2010/main" val="3103942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F46C7B-D29F-368C-FEEC-CDFA125F8E5C}"/>
              </a:ext>
            </a:extLst>
          </p:cNvPr>
          <p:cNvSpPr>
            <a:spLocks noGrp="1"/>
          </p:cNvSpPr>
          <p:nvPr>
            <p:ph type="title"/>
          </p:nvPr>
        </p:nvSpPr>
        <p:spPr/>
        <p:txBody>
          <a:bodyPr rtlCol="0"/>
          <a:lstStyle>
            <a:defPPr>
              <a:defRPr lang="de-DE"/>
            </a:defPPr>
          </a:lstStyle>
          <a:p>
            <a:pPr rtl="0"/>
            <a:r>
              <a:rPr lang="de-DE" dirty="0"/>
              <a:t>Inhalt</a:t>
            </a:r>
          </a:p>
        </p:txBody>
      </p:sp>
      <p:graphicFrame>
        <p:nvGraphicFramePr>
          <p:cNvPr id="6" name="Tabelle 4">
            <a:extLst>
              <a:ext uri="{FF2B5EF4-FFF2-40B4-BE49-F238E27FC236}">
                <a16:creationId xmlns:a16="http://schemas.microsoft.com/office/drawing/2014/main" id="{0D6FB95E-6987-A57C-3663-3FD6F6FAC24E}"/>
              </a:ext>
            </a:extLst>
          </p:cNvPr>
          <p:cNvGraphicFramePr>
            <a:graphicFrameLocks noGrp="1"/>
          </p:cNvGraphicFramePr>
          <p:nvPr>
            <p:ph idx="1"/>
            <p:extLst>
              <p:ext uri="{D42A27DB-BD31-4B8C-83A1-F6EECF244321}">
                <p14:modId xmlns:p14="http://schemas.microsoft.com/office/powerpoint/2010/main" val="1613574766"/>
              </p:ext>
            </p:extLst>
          </p:nvPr>
        </p:nvGraphicFramePr>
        <p:xfrm>
          <a:off x="1676401" y="3651250"/>
          <a:ext cx="21031194" cy="9229636"/>
        </p:xfrm>
        <a:graphic>
          <a:graphicData uri="http://schemas.openxmlformats.org/drawingml/2006/table">
            <a:tbl>
              <a:tblPr firstRow="1" bandRow="1"/>
              <a:tblGrid>
                <a:gridCol w="21031194">
                  <a:extLst>
                    <a:ext uri="{9D8B030D-6E8A-4147-A177-3AD203B41FA5}">
                      <a16:colId xmlns:a16="http://schemas.microsoft.com/office/drawing/2014/main" val="1563570424"/>
                    </a:ext>
                  </a:extLst>
                </a:gridCol>
              </a:tblGrid>
              <a:tr h="1645920">
                <a:tc>
                  <a:txBody>
                    <a:bodyPr/>
                    <a:lstStyle>
                      <a:defPPr>
                        <a:defRPr lang="de-DE"/>
                      </a:defPPr>
                    </a:lstStyle>
                    <a:p>
                      <a:pPr marL="0" marR="0" lvl="0" indent="0" algn="r" defTabSz="914400" rtl="0" eaLnBrk="1" fontAlgn="auto" latinLnBrk="0" hangingPunct="1">
                        <a:lnSpc>
                          <a:spcPct val="100000"/>
                        </a:lnSpc>
                        <a:spcBef>
                          <a:spcPts val="0"/>
                        </a:spcBef>
                        <a:spcAft>
                          <a:spcPts val="0"/>
                        </a:spcAft>
                        <a:buClrTx/>
                        <a:buSzTx/>
                        <a:buFontTx/>
                        <a:buNone/>
                        <a:tabLst/>
                        <a:defRPr lang="de-DE"/>
                      </a:pPr>
                      <a:r>
                        <a:rPr lang="de-DE" sz="4800" b="0" dirty="0">
                          <a:latin typeface="Helvetica Neue" panose="02000503000000020004" pitchFamily="2" charset="0"/>
                          <a:ea typeface="Helvetica Neue" panose="02000503000000020004" pitchFamily="2" charset="0"/>
                          <a:cs typeface="Helvetica Neue" panose="02000503000000020004" pitchFamily="2" charset="0"/>
                        </a:rPr>
                        <a:t>Warum wir jetzt handeln</a:t>
                      </a:r>
                      <a:r>
                        <a:rPr lang="de-DE" sz="4800" b="0" baseline="0" dirty="0">
                          <a:latin typeface="Helvetica Neue" panose="02000503000000020004" pitchFamily="2" charset="0"/>
                          <a:ea typeface="Helvetica Neue" panose="02000503000000020004" pitchFamily="2" charset="0"/>
                          <a:cs typeface="Helvetica Neue" panose="02000503000000020004" pitchFamily="2" charset="0"/>
                        </a:rPr>
                        <a:t> müssen</a:t>
                      </a:r>
                      <a:endParaRPr lang="de-DE" sz="4800" b="0" dirty="0">
                        <a:latin typeface="Helvetica Neue" panose="02000503000000020004" pitchFamily="2" charset="0"/>
                        <a:ea typeface="Helvetica Neue" panose="02000503000000020004" pitchFamily="2" charset="0"/>
                        <a:cs typeface="Helvetica Neue" panose="02000503000000020004" pitchFamily="2" charset="0"/>
                      </a:endParaRPr>
                    </a:p>
                    <a:p>
                      <a:pPr algn="r" rtl="0"/>
                      <a:r>
                        <a:rPr lang="de-DE" sz="4800" b="0" dirty="0">
                          <a:latin typeface="Helvetica Neue" panose="02000503000000020004" pitchFamily="2" charset="0"/>
                          <a:ea typeface="Helvetica Neue" panose="02000503000000020004" pitchFamily="2" charset="0"/>
                          <a:cs typeface="Helvetica Neue" panose="02000503000000020004" pitchFamily="2" charset="0"/>
                        </a:rPr>
                        <a:t>3</a:t>
                      </a:r>
                    </a:p>
                  </a:txBody>
                  <a:tcPr marL="458862" marR="458862" marT="91440" marB="91440">
                    <a:lnL w="12700" cmpd="sng">
                      <a:noFill/>
                      <a:prstDash val="solid"/>
                    </a:lnL>
                    <a:lnR w="12700" cmpd="sng">
                      <a:noFill/>
                      <a:prstDash val="solid"/>
                    </a:lnR>
                    <a:lnT w="12700" cmpd="sng">
                      <a:noFill/>
                      <a:prstDash val="soli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89471877"/>
                  </a:ext>
                </a:extLst>
              </a:tr>
              <a:tr h="1958016">
                <a:tc>
                  <a:txBody>
                    <a:bodyPr/>
                    <a:lstStyle>
                      <a:defPPr>
                        <a:defRPr lang="de-DE"/>
                      </a:defPPr>
                    </a:lstStyle>
                    <a:p>
                      <a:pPr algn="r" rtl="0"/>
                      <a:r>
                        <a:rPr lang="de-DE" sz="4800" b="0" dirty="0">
                          <a:latin typeface="Helvetica Neue" panose="02000503000000020004" pitchFamily="2" charset="0"/>
                          <a:ea typeface="Helvetica Neue" panose="02000503000000020004" pitchFamily="2" charset="0"/>
                          <a:cs typeface="Helvetica Neue" panose="02000503000000020004" pitchFamily="2" charset="0"/>
                        </a:rPr>
                        <a:t>Vision für nachhaltigen Wandel: Die </a:t>
                      </a:r>
                      <a:r>
                        <a:rPr lang="de-DE" sz="4800" b="0" dirty="0" err="1">
                          <a:latin typeface="Helvetica Neue" panose="02000503000000020004" pitchFamily="2" charset="0"/>
                          <a:ea typeface="Helvetica Neue" panose="02000503000000020004" pitchFamily="2" charset="0"/>
                          <a:cs typeface="Helvetica Neue" panose="02000503000000020004" pitchFamily="2" charset="0"/>
                        </a:rPr>
                        <a:t>Inner</a:t>
                      </a:r>
                      <a:r>
                        <a:rPr lang="de-DE" sz="4800" b="0" dirty="0">
                          <a:latin typeface="Helvetica Neue" panose="02000503000000020004" pitchFamily="2" charset="0"/>
                          <a:ea typeface="Helvetica Neue" panose="02000503000000020004" pitchFamily="2" charset="0"/>
                          <a:cs typeface="Helvetica Neue" panose="02000503000000020004" pitchFamily="2" charset="0"/>
                        </a:rPr>
                        <a:t> Development Goals</a:t>
                      </a:r>
                    </a:p>
                    <a:p>
                      <a:pPr marL="0" algn="r" defTabSz="914400" rtl="0" eaLnBrk="1" latinLnBrk="0" hangingPunct="1"/>
                      <a:r>
                        <a:rPr lang="de-DE" sz="4800" b="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6</a:t>
                      </a:r>
                    </a:p>
                  </a:txBody>
                  <a:tcPr marL="458862" marR="458862" marT="91440" marB="91440" anchor="b">
                    <a:lnL w="12700" cmpd="sng">
                      <a:noFill/>
                      <a:prstDash val="solid"/>
                    </a:lnL>
                    <a:lnR w="12700" cmpd="sng">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36238222"/>
                  </a:ext>
                </a:extLst>
              </a:tr>
              <a:tr h="1997974">
                <a:tc>
                  <a:txBody>
                    <a:bodyPr/>
                    <a:lstStyle>
                      <a:defPPr>
                        <a:defRPr lang="de-DE"/>
                      </a:defPPr>
                    </a:lstStyle>
                    <a:p>
                      <a:pPr algn="r" rtl="0"/>
                      <a:r>
                        <a:rPr lang="de-DE" sz="4800" b="0" dirty="0">
                          <a:latin typeface="Helvetica Neue" panose="02000503000000020004" pitchFamily="2" charset="0"/>
                          <a:ea typeface="Helvetica Neue" panose="02000503000000020004" pitchFamily="2" charset="0"/>
                          <a:cs typeface="Helvetica Neue" panose="02000503000000020004" pitchFamily="2" charset="0"/>
                        </a:rPr>
                        <a:t>Ganzheitliche Transformation des Systems</a:t>
                      </a:r>
                    </a:p>
                    <a:p>
                      <a:pPr marL="0" algn="r" defTabSz="914400" rtl="0" eaLnBrk="1" latinLnBrk="0" hangingPunct="1"/>
                      <a:r>
                        <a:rPr lang="de-DE" sz="4800" b="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9</a:t>
                      </a:r>
                    </a:p>
                  </a:txBody>
                  <a:tcPr marL="458862" marR="458862" marT="91440" marB="91440" anchor="b">
                    <a:lnL w="12700" cmpd="sng">
                      <a:noFill/>
                      <a:prstDash val="solid"/>
                    </a:lnL>
                    <a:lnR w="12700" cmpd="sng">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4452646"/>
                  </a:ext>
                </a:extLst>
              </a:tr>
              <a:tr h="1918056">
                <a:tc>
                  <a:txBody>
                    <a:bodyPr/>
                    <a:lstStyle>
                      <a:defPPr>
                        <a:defRPr lang="de-DE"/>
                      </a:defPPr>
                    </a:lstStyle>
                    <a:p>
                      <a:pPr marL="0" marR="0" lvl="0" indent="0" algn="r" defTabSz="914400" rtl="0" eaLnBrk="1" fontAlgn="auto" latinLnBrk="0" hangingPunct="1">
                        <a:lnSpc>
                          <a:spcPct val="100000"/>
                        </a:lnSpc>
                        <a:spcBef>
                          <a:spcPts val="0"/>
                        </a:spcBef>
                        <a:spcAft>
                          <a:spcPts val="0"/>
                        </a:spcAft>
                        <a:buClrTx/>
                        <a:buSzTx/>
                        <a:buFontTx/>
                        <a:buNone/>
                        <a:tabLst/>
                        <a:defRPr lang="de-DE"/>
                      </a:pPr>
                      <a:r>
                        <a:rPr lang="de-DE" sz="4800" b="1" dirty="0">
                          <a:latin typeface="Helvetica Neue" panose="02000503000000020004" pitchFamily="2" charset="0"/>
                          <a:ea typeface="Helvetica Neue" panose="02000503000000020004" pitchFamily="2" charset="0"/>
                          <a:cs typeface="Helvetica Neue" panose="02000503000000020004" pitchFamily="2" charset="0"/>
                        </a:rPr>
                        <a:t>Implementierung: Herausforderungen, Erfolgsfaktoren, Beispiele  </a:t>
                      </a:r>
                    </a:p>
                    <a:p>
                      <a:pPr marL="0" marR="0" lvl="0" indent="0" algn="r" defTabSz="914400" rtl="0" eaLnBrk="1" fontAlgn="auto" latinLnBrk="0" hangingPunct="1">
                        <a:lnSpc>
                          <a:spcPct val="100000"/>
                        </a:lnSpc>
                        <a:spcBef>
                          <a:spcPts val="0"/>
                        </a:spcBef>
                        <a:spcAft>
                          <a:spcPts val="0"/>
                        </a:spcAft>
                        <a:buClrTx/>
                        <a:buSzTx/>
                        <a:buFontTx/>
                        <a:buNone/>
                        <a:tabLst/>
                        <a:defRPr lang="de-DE"/>
                      </a:pPr>
                      <a:r>
                        <a:rPr lang="de-DE" sz="4800" b="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12</a:t>
                      </a:r>
                    </a:p>
                  </a:txBody>
                  <a:tcPr marL="458862" marR="458862" marT="91440" marB="91440" anchor="b">
                    <a:lnL w="12700" cmpd="sng">
                      <a:noFill/>
                      <a:prstDash val="solid"/>
                    </a:lnL>
                    <a:lnR w="12700" cmpd="sng">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0977400"/>
                  </a:ext>
                </a:extLst>
              </a:tr>
              <a:tr h="1709670">
                <a:tc>
                  <a:txBody>
                    <a:bodyPr/>
                    <a:lstStyle>
                      <a:defPPr>
                        <a:defRPr lang="de-DE"/>
                      </a:defPPr>
                    </a:lstStyle>
                    <a:p>
                      <a:pPr marL="0" algn="r" defTabSz="914400" rtl="0" eaLnBrk="1" latinLnBrk="0" hangingPunct="1"/>
                      <a:r>
                        <a:rPr lang="de-DE" sz="4800" b="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Mögliche Roadmap</a:t>
                      </a:r>
                    </a:p>
                    <a:p>
                      <a:pPr marL="0" algn="r" defTabSz="914400" rtl="0" eaLnBrk="1" latinLnBrk="0" hangingPunct="1"/>
                      <a:r>
                        <a:rPr lang="de-DE" sz="4800" b="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15</a:t>
                      </a:r>
                    </a:p>
                  </a:txBody>
                  <a:tcPr marL="458862" marR="458862" marT="91440" marB="91440" anchor="b">
                    <a:lnL w="12700" cmpd="sng">
                      <a:noFill/>
                      <a:prstDash val="solid"/>
                    </a:lnL>
                    <a:lnR w="12700" cmpd="sng">
                      <a:noFill/>
                      <a:prstDash val="solid"/>
                    </a:lnR>
                    <a:lnT w="9525"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056376589"/>
                  </a:ext>
                </a:extLst>
              </a:tr>
            </a:tbl>
          </a:graphicData>
        </a:graphic>
      </p:graphicFrame>
    </p:spTree>
    <p:extLst>
      <p:ext uri="{BB962C8B-B14F-4D97-AF65-F5344CB8AC3E}">
        <p14:creationId xmlns:p14="http://schemas.microsoft.com/office/powerpoint/2010/main" val="1366524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03EE45-3924-5A20-4FDE-7EA6BBEBD06F}"/>
              </a:ext>
            </a:extLst>
          </p:cNvPr>
          <p:cNvSpPr>
            <a:spLocks noGrp="1"/>
          </p:cNvSpPr>
          <p:nvPr>
            <p:ph type="title"/>
          </p:nvPr>
        </p:nvSpPr>
        <p:spPr>
          <a:xfrm>
            <a:off x="1557873" y="1167245"/>
            <a:ext cx="21971000" cy="1433163"/>
          </a:xfrm>
        </p:spPr>
        <p:txBody>
          <a:bodyPr rtlCol="0">
            <a:noAutofit/>
          </a:bodyPr>
          <a:lstStyle>
            <a:defPPr>
              <a:defRPr lang="de-DE"/>
            </a:defPPr>
          </a:lstStyle>
          <a:p>
            <a:r>
              <a:rPr lang="de-DE" sz="6400" dirty="0"/>
              <a:t>Wie führende Unternehmen in Schweden die Einführung der IDG gestartet haben</a:t>
            </a:r>
            <a:br>
              <a:rPr lang="de-DE" sz="6400" dirty="0"/>
            </a:br>
            <a:endParaRPr lang="de-DE" sz="6400" kern="1200" dirty="0">
              <a:solidFill>
                <a:schemeClr val="tx1"/>
              </a:solidFill>
              <a:latin typeface="+mj-lt"/>
              <a:ea typeface="+mj-ea"/>
              <a:cs typeface="+mj-cs"/>
            </a:endParaRPr>
          </a:p>
        </p:txBody>
      </p:sp>
      <p:sp>
        <p:nvSpPr>
          <p:cNvPr id="5" name="Textplatzhalter 4">
            <a:extLst>
              <a:ext uri="{FF2B5EF4-FFF2-40B4-BE49-F238E27FC236}">
                <a16:creationId xmlns:a16="http://schemas.microsoft.com/office/drawing/2014/main" id="{754E82F2-2A9C-BDD6-0367-5F14F20CBBBB}"/>
              </a:ext>
            </a:extLst>
          </p:cNvPr>
          <p:cNvSpPr>
            <a:spLocks noGrp="1"/>
          </p:cNvSpPr>
          <p:nvPr>
            <p:ph type="body" idx="2"/>
          </p:nvPr>
        </p:nvSpPr>
        <p:spPr>
          <a:xfrm>
            <a:off x="3584027" y="3340793"/>
            <a:ext cx="19898272" cy="8256012"/>
          </a:xfrm>
        </p:spPr>
        <p:txBody>
          <a:bodyPr>
            <a:noAutofit/>
          </a:bodyPr>
          <a:lstStyle/>
          <a:p>
            <a:pPr marL="0" indent="0" defTabSz="1828800">
              <a:lnSpc>
                <a:spcPct val="120000"/>
              </a:lnSpc>
              <a:spcBef>
                <a:spcPts val="2600"/>
              </a:spcBef>
              <a:buNone/>
            </a:pPr>
            <a:r>
              <a:rPr lang="de-DE" sz="2900" dirty="0"/>
              <a:t>Bei IKEA wurden die IDG erfolgreich in das Führungskräfteprogramm integriert, was zu einer stärkeren Fokussierung auf nachhaltige Führung und Mitarbeiterentwicklung führte. Dies hat IKEA geholfen, seine Nachhaltigkeitsziele zu erreichen und gleichzeitig die Unternehmenskultur zu stärken.</a:t>
            </a:r>
          </a:p>
          <a:p>
            <a:pPr marL="0" indent="0" defTabSz="1828800">
              <a:lnSpc>
                <a:spcPct val="120000"/>
              </a:lnSpc>
              <a:spcBef>
                <a:spcPts val="2600"/>
              </a:spcBef>
              <a:buNone/>
            </a:pPr>
            <a:r>
              <a:rPr lang="de-DE" sz="2900" dirty="0"/>
              <a:t>Google hat ein IDG-Lab eingeführt, um die innere Entwicklung seiner Führungskräfte zu fördern und deren Fähigkeiten zur Bewältigung komplexer Herausforderungen zu stärken. Dies hat Google ermöglicht, innovative Lösungen für globale Probleme zu entwickeln.</a:t>
            </a:r>
          </a:p>
          <a:p>
            <a:pPr marL="0" indent="0" defTabSz="1828800">
              <a:lnSpc>
                <a:spcPct val="120000"/>
              </a:lnSpc>
              <a:spcBef>
                <a:spcPts val="2600"/>
              </a:spcBef>
              <a:buNone/>
            </a:pPr>
            <a:r>
              <a:rPr lang="de-DE" sz="2900" dirty="0" err="1"/>
              <a:t>Stena</a:t>
            </a:r>
            <a:r>
              <a:rPr lang="de-DE" sz="2900" dirty="0"/>
              <a:t> hat die IDG in der gesamten Organisation implementiert und damit die Zusammenarbeit und das gemeinsame Verständnis für nachhaltige Ziele gefördert. Dies hat zu einer tiefgreifenden Transformation der Unternehmenskultur geführt und </a:t>
            </a:r>
            <a:r>
              <a:rPr lang="de-DE" sz="2900" dirty="0" err="1"/>
              <a:t>Stena</a:t>
            </a:r>
            <a:r>
              <a:rPr lang="de-DE" sz="2900" dirty="0"/>
              <a:t> zu einem Vorreiter in Sachen Nachhaltigkeit gemacht.</a:t>
            </a:r>
          </a:p>
          <a:p>
            <a:pPr marL="0" indent="0" defTabSz="1828800">
              <a:lnSpc>
                <a:spcPct val="120000"/>
              </a:lnSpc>
              <a:spcBef>
                <a:spcPts val="2600"/>
              </a:spcBef>
              <a:buNone/>
            </a:pPr>
            <a:r>
              <a:rPr lang="de-DE" sz="2900" dirty="0" err="1"/>
              <a:t>Icebug</a:t>
            </a:r>
            <a:r>
              <a:rPr lang="de-DE" sz="2900" dirty="0"/>
              <a:t>: </a:t>
            </a:r>
            <a:r>
              <a:rPr lang="de-DE" sz="2900" dirty="0" err="1"/>
              <a:t>Icebug</a:t>
            </a:r>
            <a:r>
              <a:rPr lang="de-DE" sz="2900" dirty="0"/>
              <a:t> hat die IDG in 100-Tage-Zyklen implementiert, wobei jeweils auf spezifische Fähigkeiten und deren kontinuierliche Entwicklung fokussiert wurde. Diese schrittweise Einführung hat zu einer nachhaltigen Veränderung der Mitarbeiter und einer stärkeren Teamdynamik geführt.</a:t>
            </a:r>
          </a:p>
          <a:p>
            <a:pPr marL="0" indent="0" defTabSz="1828800">
              <a:lnSpc>
                <a:spcPct val="120000"/>
              </a:lnSpc>
              <a:spcBef>
                <a:spcPts val="2600"/>
              </a:spcBef>
              <a:buNone/>
            </a:pPr>
            <a:r>
              <a:rPr lang="de-DE" sz="2900" dirty="0"/>
              <a:t>Ericsson: Ericsson hat die IDG genutzt, um die systemische Denkweise und die Innovationsfähigkeit seiner Führungskräfte zu stärken. Dies hat zu einer verbesserten Anpassungsfähigkeit und einer Kultur des kontinuierlichen Lernens geführt, die das Unternehmen in einer dynamischen Branche wettbewerbsfähiger macht.</a:t>
            </a:r>
          </a:p>
        </p:txBody>
      </p:sp>
      <p:pic>
        <p:nvPicPr>
          <p:cNvPr id="7" name="Grafik 6">
            <a:extLst>
              <a:ext uri="{FF2B5EF4-FFF2-40B4-BE49-F238E27FC236}">
                <a16:creationId xmlns:a16="http://schemas.microsoft.com/office/drawing/2014/main" id="{1FC1C40C-4340-CE3F-44B7-DF9E55BDF1E6}"/>
              </a:ext>
            </a:extLst>
          </p:cNvPr>
          <p:cNvPicPr>
            <a:picLocks noChangeAspect="1"/>
          </p:cNvPicPr>
          <p:nvPr/>
        </p:nvPicPr>
        <p:blipFill>
          <a:blip r:embed="rId3"/>
          <a:stretch>
            <a:fillRect/>
          </a:stretch>
        </p:blipFill>
        <p:spPr>
          <a:xfrm>
            <a:off x="1697290" y="4144009"/>
            <a:ext cx="1339256" cy="575717"/>
          </a:xfrm>
          <a:prstGeom prst="rect">
            <a:avLst/>
          </a:prstGeom>
        </p:spPr>
      </p:pic>
      <p:pic>
        <p:nvPicPr>
          <p:cNvPr id="10" name="Grafik 9">
            <a:extLst>
              <a:ext uri="{FF2B5EF4-FFF2-40B4-BE49-F238E27FC236}">
                <a16:creationId xmlns:a16="http://schemas.microsoft.com/office/drawing/2014/main" id="{3CA27DE8-E74C-E171-38F9-7CD70F819BAC}"/>
              </a:ext>
            </a:extLst>
          </p:cNvPr>
          <p:cNvPicPr>
            <a:picLocks noChangeAspect="1"/>
          </p:cNvPicPr>
          <p:nvPr/>
        </p:nvPicPr>
        <p:blipFill>
          <a:blip r:embed="rId4"/>
          <a:stretch>
            <a:fillRect/>
          </a:stretch>
        </p:blipFill>
        <p:spPr>
          <a:xfrm>
            <a:off x="1697290" y="8105369"/>
            <a:ext cx="1528678" cy="529348"/>
          </a:xfrm>
          <a:prstGeom prst="rect">
            <a:avLst/>
          </a:prstGeom>
        </p:spPr>
      </p:pic>
      <p:pic>
        <p:nvPicPr>
          <p:cNvPr id="12" name="Grafik 11">
            <a:extLst>
              <a:ext uri="{FF2B5EF4-FFF2-40B4-BE49-F238E27FC236}">
                <a16:creationId xmlns:a16="http://schemas.microsoft.com/office/drawing/2014/main" id="{7ACBEF86-DDC3-9014-1CDC-63C394576B27}"/>
              </a:ext>
            </a:extLst>
          </p:cNvPr>
          <p:cNvPicPr>
            <a:picLocks noChangeAspect="1"/>
          </p:cNvPicPr>
          <p:nvPr/>
        </p:nvPicPr>
        <p:blipFill>
          <a:blip r:embed="rId5"/>
          <a:stretch>
            <a:fillRect/>
          </a:stretch>
        </p:blipFill>
        <p:spPr>
          <a:xfrm>
            <a:off x="1836985" y="5928996"/>
            <a:ext cx="1059865" cy="1025398"/>
          </a:xfrm>
          <a:prstGeom prst="rect">
            <a:avLst/>
          </a:prstGeom>
        </p:spPr>
      </p:pic>
      <p:pic>
        <p:nvPicPr>
          <p:cNvPr id="14" name="Grafik 13">
            <a:extLst>
              <a:ext uri="{FF2B5EF4-FFF2-40B4-BE49-F238E27FC236}">
                <a16:creationId xmlns:a16="http://schemas.microsoft.com/office/drawing/2014/main" id="{53859AD3-6813-EA43-8054-AFD7AAAC90CC}"/>
              </a:ext>
            </a:extLst>
          </p:cNvPr>
          <p:cNvPicPr>
            <a:picLocks noChangeAspect="1"/>
          </p:cNvPicPr>
          <p:nvPr/>
        </p:nvPicPr>
        <p:blipFill>
          <a:blip r:embed="rId6"/>
          <a:stretch>
            <a:fillRect/>
          </a:stretch>
        </p:blipFill>
        <p:spPr>
          <a:xfrm>
            <a:off x="1697290" y="10173200"/>
            <a:ext cx="1528678" cy="311672"/>
          </a:xfrm>
          <a:prstGeom prst="rect">
            <a:avLst/>
          </a:prstGeom>
        </p:spPr>
      </p:pic>
      <p:pic>
        <p:nvPicPr>
          <p:cNvPr id="16" name="Grafik 15">
            <a:extLst>
              <a:ext uri="{FF2B5EF4-FFF2-40B4-BE49-F238E27FC236}">
                <a16:creationId xmlns:a16="http://schemas.microsoft.com/office/drawing/2014/main" id="{D5870059-7FE7-1DE3-AD8C-2EE9A63756C9}"/>
              </a:ext>
            </a:extLst>
          </p:cNvPr>
          <p:cNvPicPr>
            <a:picLocks noChangeAspect="1"/>
          </p:cNvPicPr>
          <p:nvPr/>
        </p:nvPicPr>
        <p:blipFill>
          <a:blip r:embed="rId7"/>
          <a:stretch>
            <a:fillRect/>
          </a:stretch>
        </p:blipFill>
        <p:spPr>
          <a:xfrm>
            <a:off x="1862672" y="11710072"/>
            <a:ext cx="1249287" cy="1038470"/>
          </a:xfrm>
          <a:prstGeom prst="rect">
            <a:avLst/>
          </a:prstGeom>
        </p:spPr>
      </p:pic>
      <p:sp>
        <p:nvSpPr>
          <p:cNvPr id="17" name="Textfeld 16">
            <a:extLst>
              <a:ext uri="{FF2B5EF4-FFF2-40B4-BE49-F238E27FC236}">
                <a16:creationId xmlns:a16="http://schemas.microsoft.com/office/drawing/2014/main" id="{C1B58503-6C59-09E6-9B45-EA63E0A63116}"/>
              </a:ext>
            </a:extLst>
          </p:cNvPr>
          <p:cNvSpPr txBox="1"/>
          <p:nvPr/>
        </p:nvSpPr>
        <p:spPr>
          <a:xfrm>
            <a:off x="1355354" y="13014251"/>
            <a:ext cx="12611145" cy="369332"/>
          </a:xfrm>
          <a:prstGeom prst="rect">
            <a:avLst/>
          </a:prstGeom>
          <a:noFill/>
        </p:spPr>
        <p:txBody>
          <a:bodyPr wrap="none" rtlCol="0">
            <a:spAutoFit/>
          </a:bodyPr>
          <a:lstStyle/>
          <a:p>
            <a:r>
              <a:rPr lang="de-DE" sz="1800" dirty="0"/>
              <a:t>Quelle: </a:t>
            </a:r>
            <a:r>
              <a:rPr lang="de-DE" sz="1800" dirty="0">
                <a:hlinkClick r:id="rId8"/>
              </a:rPr>
              <a:t>www.innerdevelopmentgoals.org</a:t>
            </a:r>
            <a:r>
              <a:rPr lang="de-DE" sz="1800" dirty="0"/>
              <a:t> oder </a:t>
            </a:r>
            <a:r>
              <a:rPr lang="de-DE" sz="1800" dirty="0">
                <a:hlinkClick r:id="rId9"/>
              </a:rPr>
              <a:t>https://drive.google.com/file/d/12zfQQWqXtf2DAaqbxza-Rl71iT9hXIRe/edit</a:t>
            </a:r>
            <a:r>
              <a:rPr lang="de-DE" sz="1800" dirty="0"/>
              <a:t> </a:t>
            </a:r>
          </a:p>
        </p:txBody>
      </p:sp>
    </p:spTree>
    <p:extLst>
      <p:ext uri="{BB962C8B-B14F-4D97-AF65-F5344CB8AC3E}">
        <p14:creationId xmlns:p14="http://schemas.microsoft.com/office/powerpoint/2010/main" val="2222324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17E6EC53-3C74-737E-1395-495950959B50}"/>
              </a:ext>
            </a:extLst>
          </p:cNvPr>
          <p:cNvSpPr/>
          <p:nvPr/>
        </p:nvSpPr>
        <p:spPr>
          <a:xfrm>
            <a:off x="5009348" y="8774509"/>
            <a:ext cx="1236296" cy="1255360"/>
          </a:xfrm>
          <a:prstGeom prst="ellipse">
            <a:avLst/>
          </a:prstGeom>
          <a:solidFill>
            <a:schemeClr val="accent5"/>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de-DE" dirty="0"/>
          </a:p>
        </p:txBody>
      </p:sp>
      <p:sp>
        <p:nvSpPr>
          <p:cNvPr id="23" name="Oval 22">
            <a:extLst>
              <a:ext uri="{FF2B5EF4-FFF2-40B4-BE49-F238E27FC236}">
                <a16:creationId xmlns:a16="http://schemas.microsoft.com/office/drawing/2014/main" id="{50DD6D78-384C-A574-9285-E95FF8B96847}"/>
              </a:ext>
            </a:extLst>
          </p:cNvPr>
          <p:cNvSpPr/>
          <p:nvPr/>
        </p:nvSpPr>
        <p:spPr>
          <a:xfrm>
            <a:off x="4952234" y="5002565"/>
            <a:ext cx="1236296" cy="1255360"/>
          </a:xfrm>
          <a:prstGeom prst="ellipse">
            <a:avLst/>
          </a:prstGeom>
          <a:solidFill>
            <a:schemeClr val="accent5"/>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de-DE" dirty="0"/>
          </a:p>
        </p:txBody>
      </p:sp>
      <p:sp>
        <p:nvSpPr>
          <p:cNvPr id="27" name="Oval 26">
            <a:extLst>
              <a:ext uri="{FF2B5EF4-FFF2-40B4-BE49-F238E27FC236}">
                <a16:creationId xmlns:a16="http://schemas.microsoft.com/office/drawing/2014/main" id="{7866FEBC-E0EE-2C0B-ED92-C4AF39D10A64}"/>
              </a:ext>
            </a:extLst>
          </p:cNvPr>
          <p:cNvSpPr/>
          <p:nvPr/>
        </p:nvSpPr>
        <p:spPr>
          <a:xfrm>
            <a:off x="4980795" y="6267319"/>
            <a:ext cx="1236296" cy="1255360"/>
          </a:xfrm>
          <a:prstGeom prst="ellipse">
            <a:avLst/>
          </a:prstGeom>
          <a:solidFill>
            <a:schemeClr val="accent5"/>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de-DE" dirty="0"/>
          </a:p>
        </p:txBody>
      </p:sp>
      <p:sp>
        <p:nvSpPr>
          <p:cNvPr id="36" name="Oval 35">
            <a:extLst>
              <a:ext uri="{FF2B5EF4-FFF2-40B4-BE49-F238E27FC236}">
                <a16:creationId xmlns:a16="http://schemas.microsoft.com/office/drawing/2014/main" id="{C5CC6818-2569-1A2D-CEA6-BD2571D9C3B1}"/>
              </a:ext>
            </a:extLst>
          </p:cNvPr>
          <p:cNvSpPr/>
          <p:nvPr/>
        </p:nvSpPr>
        <p:spPr>
          <a:xfrm>
            <a:off x="4980771" y="3747901"/>
            <a:ext cx="1236296" cy="1255360"/>
          </a:xfrm>
          <a:prstGeom prst="ellipse">
            <a:avLst/>
          </a:prstGeom>
          <a:solidFill>
            <a:schemeClr val="accent5"/>
          </a:solidFill>
          <a:ln w="9525">
            <a:solidFill>
              <a:schemeClr val="bg1"/>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0" name="Oval 39">
            <a:extLst>
              <a:ext uri="{FF2B5EF4-FFF2-40B4-BE49-F238E27FC236}">
                <a16:creationId xmlns:a16="http://schemas.microsoft.com/office/drawing/2014/main" id="{BA7192DA-D21F-E081-C069-8810E5A4ECA5}"/>
              </a:ext>
            </a:extLst>
          </p:cNvPr>
          <p:cNvSpPr/>
          <p:nvPr/>
        </p:nvSpPr>
        <p:spPr>
          <a:xfrm>
            <a:off x="4980795" y="7532072"/>
            <a:ext cx="1236296" cy="1255360"/>
          </a:xfrm>
          <a:prstGeom prst="ellipse">
            <a:avLst/>
          </a:prstGeom>
          <a:solidFill>
            <a:schemeClr val="accent5"/>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Oval 7">
            <a:extLst>
              <a:ext uri="{FF2B5EF4-FFF2-40B4-BE49-F238E27FC236}">
                <a16:creationId xmlns:a16="http://schemas.microsoft.com/office/drawing/2014/main" id="{26E0A6D6-1CCF-BA05-8E8B-AFF9922F8BEF}"/>
              </a:ext>
            </a:extLst>
          </p:cNvPr>
          <p:cNvSpPr/>
          <p:nvPr/>
        </p:nvSpPr>
        <p:spPr>
          <a:xfrm>
            <a:off x="5009392" y="10016467"/>
            <a:ext cx="1236296" cy="1255360"/>
          </a:xfrm>
          <a:prstGeom prst="ellipse">
            <a:avLst/>
          </a:prstGeom>
          <a:solidFill>
            <a:schemeClr val="accent5"/>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5" name="Oval 44">
            <a:extLst>
              <a:ext uri="{FF2B5EF4-FFF2-40B4-BE49-F238E27FC236}">
                <a16:creationId xmlns:a16="http://schemas.microsoft.com/office/drawing/2014/main" id="{09DBAFED-2204-0B34-8FCE-E17F3E36DFBB}"/>
              </a:ext>
            </a:extLst>
          </p:cNvPr>
          <p:cNvSpPr/>
          <p:nvPr/>
        </p:nvSpPr>
        <p:spPr>
          <a:xfrm>
            <a:off x="5009384" y="11286999"/>
            <a:ext cx="1236296" cy="1255360"/>
          </a:xfrm>
          <a:prstGeom prst="ellipse">
            <a:avLst/>
          </a:prstGeom>
          <a:solidFill>
            <a:schemeClr val="accent5"/>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9" name="Titel 18">
            <a:extLst>
              <a:ext uri="{FF2B5EF4-FFF2-40B4-BE49-F238E27FC236}">
                <a16:creationId xmlns:a16="http://schemas.microsoft.com/office/drawing/2014/main" id="{A7BE12AD-D808-BDE0-3EB8-5BC50B1D8474}"/>
              </a:ext>
            </a:extLst>
          </p:cNvPr>
          <p:cNvSpPr>
            <a:spLocks noGrp="1"/>
          </p:cNvSpPr>
          <p:nvPr>
            <p:ph type="title"/>
          </p:nvPr>
        </p:nvSpPr>
        <p:spPr>
          <a:xfrm>
            <a:off x="1828800" y="1166649"/>
            <a:ext cx="20543520" cy="1828800"/>
          </a:xfrm>
        </p:spPr>
        <p:txBody>
          <a:bodyPr rtlCol="0">
            <a:normAutofit/>
          </a:bodyPr>
          <a:lstStyle>
            <a:defPPr>
              <a:defRPr lang="de-DE"/>
            </a:defPPr>
          </a:lstStyle>
          <a:p>
            <a:pPr rtl="0"/>
            <a:r>
              <a:rPr lang="de-DE" sz="6400" dirty="0"/>
              <a:t>Flexible Implementierung der IDG: Maßgeschneiderte Ansätze für nachhaltigen Erfolg</a:t>
            </a:r>
            <a:endParaRPr lang="de-DE" dirty="0"/>
          </a:p>
        </p:txBody>
      </p:sp>
      <p:sp>
        <p:nvSpPr>
          <p:cNvPr id="3" name="Foliennummernplatzhalter 2">
            <a:extLst>
              <a:ext uri="{FF2B5EF4-FFF2-40B4-BE49-F238E27FC236}">
                <a16:creationId xmlns:a16="http://schemas.microsoft.com/office/drawing/2014/main" id="{50CD348E-9357-0442-4555-AF6B4AFE34B6}"/>
              </a:ext>
            </a:extLst>
          </p:cNvPr>
          <p:cNvSpPr>
            <a:spLocks noGrp="1"/>
          </p:cNvSpPr>
          <p:nvPr>
            <p:ph type="sldNum" sz="quarter" idx="4"/>
          </p:nvPr>
        </p:nvSpPr>
        <p:spPr>
          <a:xfrm>
            <a:off x="22707600" y="12240009"/>
            <a:ext cx="1322832" cy="830997"/>
          </a:xfrm>
        </p:spPr>
        <p:txBody>
          <a:bodyPr rtlCol="0"/>
          <a:lstStyle>
            <a:defPPr>
              <a:defRPr lang="de-DE"/>
            </a:defPPr>
          </a:lstStyle>
          <a:p>
            <a:pPr rtl="0"/>
            <a:fld id="{58FB4751-880F-D840-AAA9-3A15815CC996}" type="slidenum">
              <a:rPr lang="de-DE" smtClean="0"/>
              <a:pPr rtl="0"/>
              <a:t>14</a:t>
            </a:fld>
            <a:endParaRPr lang="de-DE" dirty="0"/>
          </a:p>
        </p:txBody>
      </p:sp>
      <p:grpSp>
        <p:nvGrpSpPr>
          <p:cNvPr id="6" name="Gruppieren 5">
            <a:extLst>
              <a:ext uri="{FF2B5EF4-FFF2-40B4-BE49-F238E27FC236}">
                <a16:creationId xmlns:a16="http://schemas.microsoft.com/office/drawing/2014/main" id="{1FC55BA4-63E4-A610-5BC6-A0050C6642F7}"/>
              </a:ext>
            </a:extLst>
          </p:cNvPr>
          <p:cNvGrpSpPr/>
          <p:nvPr/>
        </p:nvGrpSpPr>
        <p:grpSpPr>
          <a:xfrm>
            <a:off x="5598919" y="7595480"/>
            <a:ext cx="13661440" cy="1084880"/>
            <a:chOff x="3807218" y="1745013"/>
            <a:chExt cx="13661440" cy="1255360"/>
          </a:xfrm>
          <a:solidFill>
            <a:schemeClr val="accent5"/>
          </a:solidFill>
        </p:grpSpPr>
        <p:sp>
          <p:nvSpPr>
            <p:cNvPr id="13" name="Richtungspfeil 12">
              <a:extLst>
                <a:ext uri="{FF2B5EF4-FFF2-40B4-BE49-F238E27FC236}">
                  <a16:creationId xmlns:a16="http://schemas.microsoft.com/office/drawing/2014/main" id="{2B612F77-3E1F-A1F9-A5D6-46E6EC684568}"/>
                </a:ext>
              </a:extLst>
            </p:cNvPr>
            <p:cNvSpPr/>
            <p:nvPr/>
          </p:nvSpPr>
          <p:spPr>
            <a:xfrm rot="10800000">
              <a:off x="3807218" y="1745013"/>
              <a:ext cx="13661440" cy="1255360"/>
            </a:xfrm>
            <a:prstGeom prst="homePlat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ichtungspfeil 4">
              <a:extLst>
                <a:ext uri="{FF2B5EF4-FFF2-40B4-BE49-F238E27FC236}">
                  <a16:creationId xmlns:a16="http://schemas.microsoft.com/office/drawing/2014/main" id="{11C6B32A-D0AF-4686-E669-4D78B8E71735}"/>
                </a:ext>
              </a:extLst>
            </p:cNvPr>
            <p:cNvSpPr txBox="1"/>
            <p:nvPr/>
          </p:nvSpPr>
          <p:spPr>
            <a:xfrm rot="21600000">
              <a:off x="4121058" y="1745013"/>
              <a:ext cx="13347600" cy="1255360"/>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3034806" tIns="228600" rIns="426720" bIns="228600" numCol="1" spcCol="1270" anchor="ctr" anchorCtr="0">
              <a:noAutofit/>
            </a:bodyPr>
            <a:lstStyle/>
            <a:p>
              <a:pPr marL="0" lvl="0" indent="0" defTabSz="2667000">
                <a:lnSpc>
                  <a:spcPct val="90000"/>
                </a:lnSpc>
                <a:spcBef>
                  <a:spcPct val="0"/>
                </a:spcBef>
                <a:spcAft>
                  <a:spcPct val="35000"/>
                </a:spcAft>
                <a:buNone/>
              </a:pPr>
              <a:r>
                <a:rPr lang="de-DE" sz="3200" kern="1200" dirty="0">
                  <a:latin typeface="Helvetica Neue" panose="02000503000000020004" pitchFamily="2" charset="0"/>
                  <a:ea typeface="Helvetica Neue" panose="02000503000000020004" pitchFamily="2" charset="0"/>
                  <a:cs typeface="Helvetica Neue" panose="02000503000000020004" pitchFamily="2" charset="0"/>
                </a:rPr>
                <a:t>Nutze kurze Zyklen für kontinuierliche Fortschritte.</a:t>
              </a:r>
            </a:p>
          </p:txBody>
        </p:sp>
      </p:grpSp>
      <p:grpSp>
        <p:nvGrpSpPr>
          <p:cNvPr id="9" name="Gruppieren 8">
            <a:extLst>
              <a:ext uri="{FF2B5EF4-FFF2-40B4-BE49-F238E27FC236}">
                <a16:creationId xmlns:a16="http://schemas.microsoft.com/office/drawing/2014/main" id="{E67317C5-6189-1BBC-8F7F-D2858623E378}"/>
              </a:ext>
            </a:extLst>
          </p:cNvPr>
          <p:cNvGrpSpPr/>
          <p:nvPr/>
        </p:nvGrpSpPr>
        <p:grpSpPr>
          <a:xfrm>
            <a:off x="5627472" y="8860234"/>
            <a:ext cx="13661440" cy="1084880"/>
            <a:chOff x="3835771" y="3181217"/>
            <a:chExt cx="13661440" cy="1255360"/>
          </a:xfrm>
          <a:solidFill>
            <a:schemeClr val="accent5"/>
          </a:solidFill>
        </p:grpSpPr>
        <p:sp>
          <p:nvSpPr>
            <p:cNvPr id="11" name="Richtungspfeil 10">
              <a:extLst>
                <a:ext uri="{FF2B5EF4-FFF2-40B4-BE49-F238E27FC236}">
                  <a16:creationId xmlns:a16="http://schemas.microsoft.com/office/drawing/2014/main" id="{CA90A2B5-E8AF-61A0-A9D3-A1BE09736E9A}"/>
                </a:ext>
              </a:extLst>
            </p:cNvPr>
            <p:cNvSpPr/>
            <p:nvPr/>
          </p:nvSpPr>
          <p:spPr>
            <a:xfrm rot="10800000">
              <a:off x="3835771" y="3181217"/>
              <a:ext cx="13661440" cy="1255360"/>
            </a:xfrm>
            <a:prstGeom prst="homePlat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ichtungspfeil 7">
              <a:extLst>
                <a:ext uri="{FF2B5EF4-FFF2-40B4-BE49-F238E27FC236}">
                  <a16:creationId xmlns:a16="http://schemas.microsoft.com/office/drawing/2014/main" id="{6A51FC0F-BAF8-D3C4-D28E-3B3B3D18C26C}"/>
                </a:ext>
              </a:extLst>
            </p:cNvPr>
            <p:cNvSpPr txBox="1"/>
            <p:nvPr/>
          </p:nvSpPr>
          <p:spPr>
            <a:xfrm rot="21600000">
              <a:off x="4149611" y="3181217"/>
              <a:ext cx="13347600" cy="1255360"/>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3034806" tIns="228600" rIns="426720" bIns="228600" numCol="1" spcCol="1270" anchor="ctr" anchorCtr="0">
              <a:noAutofit/>
            </a:bodyPr>
            <a:lstStyle/>
            <a:p>
              <a:pPr marL="0" lvl="0" indent="0" defTabSz="2667000">
                <a:lnSpc>
                  <a:spcPct val="90000"/>
                </a:lnSpc>
                <a:spcBef>
                  <a:spcPct val="0"/>
                </a:spcBef>
                <a:spcAft>
                  <a:spcPct val="35000"/>
                </a:spcAft>
                <a:buNone/>
              </a:pPr>
              <a:r>
                <a:rPr lang="de-DE" sz="3200" kern="1200" dirty="0">
                  <a:latin typeface="Helvetica Neue" panose="02000503000000020004" pitchFamily="2" charset="0"/>
                  <a:ea typeface="Helvetica Neue" panose="02000503000000020004" pitchFamily="2" charset="0"/>
                  <a:cs typeface="Helvetica Neue" panose="02000503000000020004" pitchFamily="2" charset="0"/>
                </a:rPr>
                <a:t>Fördere eine unternehmensweite Akzeptanz             und Kultur.</a:t>
              </a:r>
            </a:p>
          </p:txBody>
        </p:sp>
      </p:grpSp>
      <p:grpSp>
        <p:nvGrpSpPr>
          <p:cNvPr id="20" name="Gruppieren 19">
            <a:extLst>
              <a:ext uri="{FF2B5EF4-FFF2-40B4-BE49-F238E27FC236}">
                <a16:creationId xmlns:a16="http://schemas.microsoft.com/office/drawing/2014/main" id="{BBED9415-633A-1CB6-9CB3-6BF5C0774F1E}"/>
              </a:ext>
            </a:extLst>
          </p:cNvPr>
          <p:cNvGrpSpPr/>
          <p:nvPr/>
        </p:nvGrpSpPr>
        <p:grpSpPr>
          <a:xfrm>
            <a:off x="5570366" y="5088290"/>
            <a:ext cx="13661440" cy="1084880"/>
            <a:chOff x="3807218" y="1745013"/>
            <a:chExt cx="13661440" cy="1255360"/>
          </a:xfrm>
          <a:solidFill>
            <a:schemeClr val="accent5"/>
          </a:solidFill>
        </p:grpSpPr>
        <p:sp>
          <p:nvSpPr>
            <p:cNvPr id="21" name="Richtungspfeil 20">
              <a:extLst>
                <a:ext uri="{FF2B5EF4-FFF2-40B4-BE49-F238E27FC236}">
                  <a16:creationId xmlns:a16="http://schemas.microsoft.com/office/drawing/2014/main" id="{5A292C9C-38B6-25F4-201A-27DBCD2E2F80}"/>
                </a:ext>
              </a:extLst>
            </p:cNvPr>
            <p:cNvSpPr/>
            <p:nvPr/>
          </p:nvSpPr>
          <p:spPr>
            <a:xfrm rot="10800000">
              <a:off x="3807218" y="1745013"/>
              <a:ext cx="13661440" cy="1255360"/>
            </a:xfrm>
            <a:prstGeom prst="homePlat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Richtungspfeil 4">
              <a:extLst>
                <a:ext uri="{FF2B5EF4-FFF2-40B4-BE49-F238E27FC236}">
                  <a16:creationId xmlns:a16="http://schemas.microsoft.com/office/drawing/2014/main" id="{10157870-1D8B-AF42-9C3E-BDCD41416558}"/>
                </a:ext>
              </a:extLst>
            </p:cNvPr>
            <p:cNvSpPr txBox="1"/>
            <p:nvPr/>
          </p:nvSpPr>
          <p:spPr>
            <a:xfrm rot="21600000">
              <a:off x="4121058" y="1745013"/>
              <a:ext cx="13347600" cy="1255360"/>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3034806" tIns="228600" rIns="426720" bIns="228600" numCol="1" spcCol="1270" anchor="ctr" anchorCtr="0">
              <a:noAutofit/>
            </a:bodyPr>
            <a:lstStyle/>
            <a:p>
              <a:pPr marL="0" lvl="0" indent="0" defTabSz="2667000">
                <a:lnSpc>
                  <a:spcPct val="90000"/>
                </a:lnSpc>
                <a:spcBef>
                  <a:spcPct val="0"/>
                </a:spcBef>
                <a:spcAft>
                  <a:spcPct val="35000"/>
                </a:spcAft>
                <a:buNone/>
              </a:pPr>
              <a:r>
                <a:rPr lang="de-DE" sz="3200" kern="1200" dirty="0">
                  <a:latin typeface="Helvetica Neue" panose="02000503000000020004" pitchFamily="2" charset="0"/>
                  <a:ea typeface="Helvetica Neue" panose="02000503000000020004" pitchFamily="2" charset="0"/>
                  <a:cs typeface="Helvetica Neue" panose="02000503000000020004" pitchFamily="2" charset="0"/>
                </a:rPr>
                <a:t>Verknüpfe die IDG mit bestehenden Unternehmenswerten.</a:t>
              </a:r>
            </a:p>
          </p:txBody>
        </p:sp>
      </p:grpSp>
      <p:grpSp>
        <p:nvGrpSpPr>
          <p:cNvPr id="24" name="Gruppieren 23">
            <a:extLst>
              <a:ext uri="{FF2B5EF4-FFF2-40B4-BE49-F238E27FC236}">
                <a16:creationId xmlns:a16="http://schemas.microsoft.com/office/drawing/2014/main" id="{BDDE80AB-C677-995A-F77B-2CCEBDA3AC8A}"/>
              </a:ext>
            </a:extLst>
          </p:cNvPr>
          <p:cNvGrpSpPr/>
          <p:nvPr/>
        </p:nvGrpSpPr>
        <p:grpSpPr>
          <a:xfrm>
            <a:off x="5598919" y="6353044"/>
            <a:ext cx="13661440" cy="1084880"/>
            <a:chOff x="3835771" y="3181217"/>
            <a:chExt cx="13661440" cy="1255360"/>
          </a:xfrm>
          <a:solidFill>
            <a:schemeClr val="accent5"/>
          </a:solidFill>
        </p:grpSpPr>
        <p:sp>
          <p:nvSpPr>
            <p:cNvPr id="25" name="Richtungspfeil 24">
              <a:extLst>
                <a:ext uri="{FF2B5EF4-FFF2-40B4-BE49-F238E27FC236}">
                  <a16:creationId xmlns:a16="http://schemas.microsoft.com/office/drawing/2014/main" id="{6064D4DC-FC33-21B6-3264-49BC644C1D07}"/>
                </a:ext>
              </a:extLst>
            </p:cNvPr>
            <p:cNvSpPr/>
            <p:nvPr/>
          </p:nvSpPr>
          <p:spPr>
            <a:xfrm rot="10800000">
              <a:off x="3835771" y="3181217"/>
              <a:ext cx="13661440" cy="1255360"/>
            </a:xfrm>
            <a:prstGeom prst="homePlat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Richtungspfeil 7">
              <a:extLst>
                <a:ext uri="{FF2B5EF4-FFF2-40B4-BE49-F238E27FC236}">
                  <a16:creationId xmlns:a16="http://schemas.microsoft.com/office/drawing/2014/main" id="{CDD1CD7E-01A0-139A-3AA9-831FE074F332}"/>
                </a:ext>
              </a:extLst>
            </p:cNvPr>
            <p:cNvSpPr txBox="1"/>
            <p:nvPr/>
          </p:nvSpPr>
          <p:spPr>
            <a:xfrm rot="21600000">
              <a:off x="4149611" y="3181217"/>
              <a:ext cx="13347600" cy="1255360"/>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3034806" tIns="228600" rIns="426720" bIns="228600" numCol="1" spcCol="1270" anchor="ctr" anchorCtr="0">
              <a:noAutofit/>
            </a:bodyPr>
            <a:lstStyle/>
            <a:p>
              <a:pPr marL="0" lvl="0" indent="0" defTabSz="2667000">
                <a:lnSpc>
                  <a:spcPct val="90000"/>
                </a:lnSpc>
                <a:spcBef>
                  <a:spcPct val="0"/>
                </a:spcBef>
                <a:spcAft>
                  <a:spcPct val="35000"/>
                </a:spcAft>
                <a:buNone/>
              </a:pPr>
              <a:r>
                <a:rPr lang="de-DE" sz="3200" kern="1200" dirty="0">
                  <a:latin typeface="Helvetica Neue" panose="02000503000000020004" pitchFamily="2" charset="0"/>
                  <a:ea typeface="Helvetica Neue" panose="02000503000000020004" pitchFamily="2" charset="0"/>
                  <a:cs typeface="Helvetica Neue" panose="02000503000000020004" pitchFamily="2" charset="0"/>
                </a:rPr>
                <a:t>Integriere die IDG in bestehende Programme.</a:t>
              </a:r>
            </a:p>
          </p:txBody>
        </p:sp>
      </p:grpSp>
      <p:grpSp>
        <p:nvGrpSpPr>
          <p:cNvPr id="33" name="Gruppieren 32">
            <a:extLst>
              <a:ext uri="{FF2B5EF4-FFF2-40B4-BE49-F238E27FC236}">
                <a16:creationId xmlns:a16="http://schemas.microsoft.com/office/drawing/2014/main" id="{0193FEC7-94AD-E3BA-A6E7-0D68B21654CD}"/>
              </a:ext>
            </a:extLst>
          </p:cNvPr>
          <p:cNvGrpSpPr/>
          <p:nvPr/>
        </p:nvGrpSpPr>
        <p:grpSpPr>
          <a:xfrm>
            <a:off x="5570366" y="3831972"/>
            <a:ext cx="13661440" cy="1084880"/>
            <a:chOff x="3835771" y="3181217"/>
            <a:chExt cx="13661440" cy="1255360"/>
          </a:xfrm>
          <a:solidFill>
            <a:schemeClr val="accent5"/>
          </a:solidFill>
        </p:grpSpPr>
        <p:sp>
          <p:nvSpPr>
            <p:cNvPr id="34" name="Richtungspfeil 33">
              <a:extLst>
                <a:ext uri="{FF2B5EF4-FFF2-40B4-BE49-F238E27FC236}">
                  <a16:creationId xmlns:a16="http://schemas.microsoft.com/office/drawing/2014/main" id="{491C3B0B-FAE3-47CA-872B-9CF10C410279}"/>
                </a:ext>
              </a:extLst>
            </p:cNvPr>
            <p:cNvSpPr/>
            <p:nvPr/>
          </p:nvSpPr>
          <p:spPr>
            <a:xfrm rot="10800000">
              <a:off x="3835771" y="3181217"/>
              <a:ext cx="13661440" cy="1255360"/>
            </a:xfrm>
            <a:prstGeom prst="homePlat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Richtungspfeil 7">
              <a:extLst>
                <a:ext uri="{FF2B5EF4-FFF2-40B4-BE49-F238E27FC236}">
                  <a16:creationId xmlns:a16="http://schemas.microsoft.com/office/drawing/2014/main" id="{819D610A-34E6-78ED-DC14-6529175BA81C}"/>
                </a:ext>
              </a:extLst>
            </p:cNvPr>
            <p:cNvSpPr txBox="1"/>
            <p:nvPr/>
          </p:nvSpPr>
          <p:spPr>
            <a:xfrm rot="21600000">
              <a:off x="4149611" y="3181217"/>
              <a:ext cx="13347600" cy="1255360"/>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3034806" tIns="228600" rIns="426720" bIns="228600" numCol="1" spcCol="1270" anchor="ctr" anchorCtr="0">
              <a:noAutofit/>
            </a:bodyPr>
            <a:lstStyle/>
            <a:p>
              <a:pPr marL="0" lvl="0" indent="0" defTabSz="2667000">
                <a:lnSpc>
                  <a:spcPct val="90000"/>
                </a:lnSpc>
                <a:spcBef>
                  <a:spcPct val="0"/>
                </a:spcBef>
                <a:spcAft>
                  <a:spcPct val="35000"/>
                </a:spcAft>
                <a:buNone/>
              </a:pPr>
              <a:r>
                <a:rPr lang="de-DE" sz="3200" kern="1200" dirty="0">
                  <a:latin typeface="Helvetica Neue" panose="02000503000000020004" pitchFamily="2" charset="0"/>
                  <a:ea typeface="Helvetica Neue" panose="02000503000000020004" pitchFamily="2" charset="0"/>
                  <a:cs typeface="Helvetica Neue" panose="02000503000000020004" pitchFamily="2" charset="0"/>
                </a:rPr>
                <a:t>Beginne mit einem Pilotprojekt.</a:t>
              </a:r>
            </a:p>
          </p:txBody>
        </p:sp>
      </p:grpSp>
      <p:pic>
        <p:nvPicPr>
          <p:cNvPr id="39" name="Grafik 38" descr="Offene Hand mit Pflanze">
            <a:extLst>
              <a:ext uri="{FF2B5EF4-FFF2-40B4-BE49-F238E27FC236}">
                <a16:creationId xmlns:a16="http://schemas.microsoft.com/office/drawing/2014/main" id="{C00194B9-662A-F910-611C-816973EE2B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70272" y="8901557"/>
            <a:ext cx="914400" cy="914400"/>
          </a:xfrm>
          <a:prstGeom prst="rect">
            <a:avLst/>
          </a:prstGeom>
        </p:spPr>
      </p:pic>
      <p:grpSp>
        <p:nvGrpSpPr>
          <p:cNvPr id="4" name="Gruppieren 3">
            <a:extLst>
              <a:ext uri="{FF2B5EF4-FFF2-40B4-BE49-F238E27FC236}">
                <a16:creationId xmlns:a16="http://schemas.microsoft.com/office/drawing/2014/main" id="{2010D0E5-84C7-7C80-0B12-F4CBE100FE18}"/>
              </a:ext>
            </a:extLst>
          </p:cNvPr>
          <p:cNvGrpSpPr/>
          <p:nvPr/>
        </p:nvGrpSpPr>
        <p:grpSpPr>
          <a:xfrm>
            <a:off x="5627516" y="10102192"/>
            <a:ext cx="13661440" cy="1084880"/>
            <a:chOff x="3835771" y="3181217"/>
            <a:chExt cx="13661440" cy="1255360"/>
          </a:xfrm>
          <a:solidFill>
            <a:schemeClr val="accent5"/>
          </a:solidFill>
        </p:grpSpPr>
        <p:sp>
          <p:nvSpPr>
            <p:cNvPr id="5" name="Richtungspfeil 4">
              <a:extLst>
                <a:ext uri="{FF2B5EF4-FFF2-40B4-BE49-F238E27FC236}">
                  <a16:creationId xmlns:a16="http://schemas.microsoft.com/office/drawing/2014/main" id="{6C40C2EE-0DC0-B391-881A-97AA3DE33E54}"/>
                </a:ext>
              </a:extLst>
            </p:cNvPr>
            <p:cNvSpPr/>
            <p:nvPr/>
          </p:nvSpPr>
          <p:spPr>
            <a:xfrm rot="10800000">
              <a:off x="3835771" y="3181217"/>
              <a:ext cx="13661440" cy="1255360"/>
            </a:xfrm>
            <a:prstGeom prst="homePlat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ichtungspfeil 7">
              <a:extLst>
                <a:ext uri="{FF2B5EF4-FFF2-40B4-BE49-F238E27FC236}">
                  <a16:creationId xmlns:a16="http://schemas.microsoft.com/office/drawing/2014/main" id="{0EF3CF9A-15FB-DFFA-AE61-665AA1F6339D}"/>
                </a:ext>
              </a:extLst>
            </p:cNvPr>
            <p:cNvSpPr txBox="1"/>
            <p:nvPr/>
          </p:nvSpPr>
          <p:spPr>
            <a:xfrm rot="21600000">
              <a:off x="4149611" y="3181217"/>
              <a:ext cx="13347600" cy="1255360"/>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3034806" tIns="228600" rIns="426720" bIns="228600" numCol="1" spcCol="1270" anchor="ctr" anchorCtr="0">
              <a:noAutofit/>
            </a:bodyPr>
            <a:lstStyle/>
            <a:p>
              <a:pPr marL="0" lvl="0" indent="0" defTabSz="2667000">
                <a:lnSpc>
                  <a:spcPct val="90000"/>
                </a:lnSpc>
                <a:spcBef>
                  <a:spcPct val="0"/>
                </a:spcBef>
                <a:spcAft>
                  <a:spcPct val="35000"/>
                </a:spcAft>
                <a:buNone/>
              </a:pPr>
              <a:r>
                <a:rPr lang="de-DE" sz="3200" kern="1200" dirty="0">
                  <a:latin typeface="Helvetica Neue" panose="02000503000000020004" pitchFamily="2" charset="0"/>
                  <a:ea typeface="Helvetica Neue" panose="02000503000000020004" pitchFamily="2" charset="0"/>
                  <a:cs typeface="Helvetica Neue" panose="02000503000000020004" pitchFamily="2" charset="0"/>
                </a:rPr>
                <a:t>Messe und evaluiere den Fortschritt regelmäßig nach individuellen KPIs.</a:t>
              </a:r>
            </a:p>
          </p:txBody>
        </p:sp>
      </p:grpSp>
      <p:pic>
        <p:nvPicPr>
          <p:cNvPr id="15" name="Grafik 14" descr="Checkliste">
            <a:extLst>
              <a:ext uri="{FF2B5EF4-FFF2-40B4-BE49-F238E27FC236}">
                <a16:creationId xmlns:a16="http://schemas.microsoft.com/office/drawing/2014/main" id="{52E54948-0EE0-A8A0-DA8C-E4C0DE74ECC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70316" y="10186947"/>
            <a:ext cx="914400" cy="914400"/>
          </a:xfrm>
          <a:prstGeom prst="rect">
            <a:avLst/>
          </a:prstGeom>
        </p:spPr>
      </p:pic>
      <p:pic>
        <p:nvPicPr>
          <p:cNvPr id="17" name="Grafik 16" descr="Glühbirne">
            <a:extLst>
              <a:ext uri="{FF2B5EF4-FFF2-40B4-BE49-F238E27FC236}">
                <a16:creationId xmlns:a16="http://schemas.microsoft.com/office/drawing/2014/main" id="{12B04B61-B9DD-EE96-6939-5B9F194FB63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09511" y="6455931"/>
            <a:ext cx="914400" cy="914400"/>
          </a:xfrm>
          <a:prstGeom prst="rect">
            <a:avLst/>
          </a:prstGeom>
        </p:spPr>
      </p:pic>
      <p:pic>
        <p:nvPicPr>
          <p:cNvPr id="30" name="Grafik 29" descr="Feuerwerkskörper">
            <a:extLst>
              <a:ext uri="{FF2B5EF4-FFF2-40B4-BE49-F238E27FC236}">
                <a16:creationId xmlns:a16="http://schemas.microsoft.com/office/drawing/2014/main" id="{5DC8CF68-0AA0-883E-AA16-9149F194FD8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113166" y="3903170"/>
            <a:ext cx="914400" cy="914400"/>
          </a:xfrm>
          <a:prstGeom prst="rect">
            <a:avLst/>
          </a:prstGeom>
        </p:spPr>
      </p:pic>
      <p:pic>
        <p:nvPicPr>
          <p:cNvPr id="32" name="Grafik 31" descr="Pulsierendes Herz">
            <a:extLst>
              <a:ext uri="{FF2B5EF4-FFF2-40B4-BE49-F238E27FC236}">
                <a16:creationId xmlns:a16="http://schemas.microsoft.com/office/drawing/2014/main" id="{CE0CCF5D-B88E-B817-DFAE-E8E1A6ECB28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113166" y="5177220"/>
            <a:ext cx="914400" cy="914400"/>
          </a:xfrm>
          <a:prstGeom prst="rect">
            <a:avLst/>
          </a:prstGeom>
        </p:spPr>
      </p:pic>
      <p:pic>
        <p:nvPicPr>
          <p:cNvPr id="38" name="Grafik 37" descr="Nachhaltigkeit">
            <a:extLst>
              <a:ext uri="{FF2B5EF4-FFF2-40B4-BE49-F238E27FC236}">
                <a16:creationId xmlns:a16="http://schemas.microsoft.com/office/drawing/2014/main" id="{DD45ED5F-6D67-994B-E2F8-37D6467F162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141719" y="7679996"/>
            <a:ext cx="914400" cy="914400"/>
          </a:xfrm>
          <a:prstGeom prst="rect">
            <a:avLst/>
          </a:prstGeom>
        </p:spPr>
      </p:pic>
      <p:grpSp>
        <p:nvGrpSpPr>
          <p:cNvPr id="41" name="Gruppieren 40">
            <a:extLst>
              <a:ext uri="{FF2B5EF4-FFF2-40B4-BE49-F238E27FC236}">
                <a16:creationId xmlns:a16="http://schemas.microsoft.com/office/drawing/2014/main" id="{1B5A7232-B845-2A14-FDEA-6DB4A927C4CB}"/>
              </a:ext>
            </a:extLst>
          </p:cNvPr>
          <p:cNvGrpSpPr/>
          <p:nvPr/>
        </p:nvGrpSpPr>
        <p:grpSpPr>
          <a:xfrm>
            <a:off x="5627508" y="11372724"/>
            <a:ext cx="13661440" cy="1084880"/>
            <a:chOff x="3835771" y="3181217"/>
            <a:chExt cx="13661440" cy="1255360"/>
          </a:xfrm>
          <a:solidFill>
            <a:schemeClr val="accent5"/>
          </a:solidFill>
        </p:grpSpPr>
        <p:sp>
          <p:nvSpPr>
            <p:cNvPr id="42" name="Richtungspfeil 41">
              <a:extLst>
                <a:ext uri="{FF2B5EF4-FFF2-40B4-BE49-F238E27FC236}">
                  <a16:creationId xmlns:a16="http://schemas.microsoft.com/office/drawing/2014/main" id="{25BD2FFC-3B33-1261-2F3E-B8CC87379508}"/>
                </a:ext>
              </a:extLst>
            </p:cNvPr>
            <p:cNvSpPr/>
            <p:nvPr/>
          </p:nvSpPr>
          <p:spPr>
            <a:xfrm rot="10800000">
              <a:off x="3835771" y="3181217"/>
              <a:ext cx="13661440" cy="1255360"/>
            </a:xfrm>
            <a:prstGeom prst="homePlat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Richtungspfeil 7">
              <a:extLst>
                <a:ext uri="{FF2B5EF4-FFF2-40B4-BE49-F238E27FC236}">
                  <a16:creationId xmlns:a16="http://schemas.microsoft.com/office/drawing/2014/main" id="{362F10B9-A928-B2A8-FF56-E9C5176E8520}"/>
                </a:ext>
              </a:extLst>
            </p:cNvPr>
            <p:cNvSpPr txBox="1"/>
            <p:nvPr/>
          </p:nvSpPr>
          <p:spPr>
            <a:xfrm rot="21600000">
              <a:off x="4149611" y="3181217"/>
              <a:ext cx="13347600" cy="1255360"/>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3034806" tIns="228600" rIns="426720" bIns="228600" numCol="1" spcCol="1270" anchor="ctr" anchorCtr="0">
              <a:noAutofit/>
            </a:bodyPr>
            <a:lstStyle/>
            <a:p>
              <a:pPr marL="0" lvl="0" indent="0" defTabSz="2667000">
                <a:lnSpc>
                  <a:spcPct val="90000"/>
                </a:lnSpc>
                <a:spcBef>
                  <a:spcPct val="0"/>
                </a:spcBef>
                <a:spcAft>
                  <a:spcPct val="35000"/>
                </a:spcAft>
                <a:buNone/>
              </a:pPr>
              <a:r>
                <a:rPr lang="de-DE" sz="3200" kern="1200" dirty="0">
                  <a:latin typeface="Helvetica Neue" panose="02000503000000020004" pitchFamily="2" charset="0"/>
                  <a:ea typeface="Helvetica Neue" panose="02000503000000020004" pitchFamily="2" charset="0"/>
                  <a:cs typeface="Helvetica Neue" panose="02000503000000020004" pitchFamily="2" charset="0"/>
                </a:rPr>
                <a:t>Frühzeitige Einbindung von Führungskräften</a:t>
              </a:r>
            </a:p>
          </p:txBody>
        </p:sp>
      </p:grpSp>
      <p:pic>
        <p:nvPicPr>
          <p:cNvPr id="49" name="Grafik 48" descr="Schuhabdrücke">
            <a:extLst>
              <a:ext uri="{FF2B5EF4-FFF2-40B4-BE49-F238E27FC236}">
                <a16:creationId xmlns:a16="http://schemas.microsoft.com/office/drawing/2014/main" id="{E5FA162C-C947-5D40-0DE9-40F16E89DACC}"/>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166661" y="11457479"/>
            <a:ext cx="914400" cy="914400"/>
          </a:xfrm>
          <a:prstGeom prst="rect">
            <a:avLst/>
          </a:prstGeom>
        </p:spPr>
      </p:pic>
    </p:spTree>
    <p:extLst>
      <p:ext uri="{BB962C8B-B14F-4D97-AF65-F5344CB8AC3E}">
        <p14:creationId xmlns:p14="http://schemas.microsoft.com/office/powerpoint/2010/main" val="990997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F46C7B-D29F-368C-FEEC-CDFA125F8E5C}"/>
              </a:ext>
            </a:extLst>
          </p:cNvPr>
          <p:cNvSpPr>
            <a:spLocks noGrp="1"/>
          </p:cNvSpPr>
          <p:nvPr>
            <p:ph type="title"/>
          </p:nvPr>
        </p:nvSpPr>
        <p:spPr/>
        <p:txBody>
          <a:bodyPr rtlCol="0"/>
          <a:lstStyle>
            <a:defPPr>
              <a:defRPr lang="de-DE"/>
            </a:defPPr>
          </a:lstStyle>
          <a:p>
            <a:pPr rtl="0"/>
            <a:r>
              <a:rPr lang="de-DE" dirty="0"/>
              <a:t>Inhalt</a:t>
            </a:r>
          </a:p>
        </p:txBody>
      </p:sp>
      <p:graphicFrame>
        <p:nvGraphicFramePr>
          <p:cNvPr id="6" name="Tabelle 4">
            <a:extLst>
              <a:ext uri="{FF2B5EF4-FFF2-40B4-BE49-F238E27FC236}">
                <a16:creationId xmlns:a16="http://schemas.microsoft.com/office/drawing/2014/main" id="{0D6FB95E-6987-A57C-3663-3FD6F6FAC24E}"/>
              </a:ext>
            </a:extLst>
          </p:cNvPr>
          <p:cNvGraphicFramePr>
            <a:graphicFrameLocks noGrp="1"/>
          </p:cNvGraphicFramePr>
          <p:nvPr>
            <p:ph idx="1"/>
            <p:extLst>
              <p:ext uri="{D42A27DB-BD31-4B8C-83A1-F6EECF244321}">
                <p14:modId xmlns:p14="http://schemas.microsoft.com/office/powerpoint/2010/main" val="813263458"/>
              </p:ext>
            </p:extLst>
          </p:nvPr>
        </p:nvGraphicFramePr>
        <p:xfrm>
          <a:off x="1676401" y="3651250"/>
          <a:ext cx="21031194" cy="9229636"/>
        </p:xfrm>
        <a:graphic>
          <a:graphicData uri="http://schemas.openxmlformats.org/drawingml/2006/table">
            <a:tbl>
              <a:tblPr firstRow="1" bandRow="1"/>
              <a:tblGrid>
                <a:gridCol w="21031194">
                  <a:extLst>
                    <a:ext uri="{9D8B030D-6E8A-4147-A177-3AD203B41FA5}">
                      <a16:colId xmlns:a16="http://schemas.microsoft.com/office/drawing/2014/main" val="1563570424"/>
                    </a:ext>
                  </a:extLst>
                </a:gridCol>
              </a:tblGrid>
              <a:tr h="1645920">
                <a:tc>
                  <a:txBody>
                    <a:bodyPr/>
                    <a:lstStyle>
                      <a:defPPr>
                        <a:defRPr lang="de-DE"/>
                      </a:defPPr>
                    </a:lstStyle>
                    <a:p>
                      <a:pPr marL="0" marR="0" lvl="0" indent="0" algn="r" defTabSz="914400" rtl="0" eaLnBrk="1" fontAlgn="auto" latinLnBrk="0" hangingPunct="1">
                        <a:lnSpc>
                          <a:spcPct val="100000"/>
                        </a:lnSpc>
                        <a:spcBef>
                          <a:spcPts val="0"/>
                        </a:spcBef>
                        <a:spcAft>
                          <a:spcPts val="0"/>
                        </a:spcAft>
                        <a:buClrTx/>
                        <a:buSzTx/>
                        <a:buFontTx/>
                        <a:buNone/>
                        <a:tabLst/>
                        <a:defRPr lang="de-DE"/>
                      </a:pPr>
                      <a:r>
                        <a:rPr lang="de-DE" sz="4800" b="0" dirty="0">
                          <a:latin typeface="Helvetica Neue" panose="02000503000000020004" pitchFamily="2" charset="0"/>
                          <a:ea typeface="Helvetica Neue" panose="02000503000000020004" pitchFamily="2" charset="0"/>
                          <a:cs typeface="Helvetica Neue" panose="02000503000000020004" pitchFamily="2" charset="0"/>
                        </a:rPr>
                        <a:t>Warum wir jetzt handeln</a:t>
                      </a:r>
                      <a:r>
                        <a:rPr lang="de-DE" sz="4800" b="0" baseline="0" dirty="0">
                          <a:latin typeface="Helvetica Neue" panose="02000503000000020004" pitchFamily="2" charset="0"/>
                          <a:ea typeface="Helvetica Neue" panose="02000503000000020004" pitchFamily="2" charset="0"/>
                          <a:cs typeface="Helvetica Neue" panose="02000503000000020004" pitchFamily="2" charset="0"/>
                        </a:rPr>
                        <a:t> müssen</a:t>
                      </a:r>
                      <a:endParaRPr lang="de-DE" sz="4800" b="0" dirty="0">
                        <a:latin typeface="Helvetica Neue" panose="02000503000000020004" pitchFamily="2" charset="0"/>
                        <a:ea typeface="Helvetica Neue" panose="02000503000000020004" pitchFamily="2" charset="0"/>
                        <a:cs typeface="Helvetica Neue" panose="02000503000000020004" pitchFamily="2" charset="0"/>
                      </a:endParaRPr>
                    </a:p>
                    <a:p>
                      <a:pPr algn="r" rtl="0"/>
                      <a:r>
                        <a:rPr lang="de-DE" sz="4800" b="0" dirty="0">
                          <a:latin typeface="Helvetica Neue" panose="02000503000000020004" pitchFamily="2" charset="0"/>
                          <a:ea typeface="Helvetica Neue" panose="02000503000000020004" pitchFamily="2" charset="0"/>
                          <a:cs typeface="Helvetica Neue" panose="02000503000000020004" pitchFamily="2" charset="0"/>
                        </a:rPr>
                        <a:t>3</a:t>
                      </a:r>
                    </a:p>
                  </a:txBody>
                  <a:tcPr marL="458862" marR="458862" marT="91440" marB="91440">
                    <a:lnL w="12700" cmpd="sng">
                      <a:noFill/>
                      <a:prstDash val="solid"/>
                    </a:lnL>
                    <a:lnR w="12700" cmpd="sng">
                      <a:noFill/>
                      <a:prstDash val="solid"/>
                    </a:lnR>
                    <a:lnT w="12700" cmpd="sng">
                      <a:noFill/>
                      <a:prstDash val="soli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89471877"/>
                  </a:ext>
                </a:extLst>
              </a:tr>
              <a:tr h="1958016">
                <a:tc>
                  <a:txBody>
                    <a:bodyPr/>
                    <a:lstStyle>
                      <a:defPPr>
                        <a:defRPr lang="de-DE"/>
                      </a:defPPr>
                    </a:lstStyle>
                    <a:p>
                      <a:pPr algn="r" rtl="0"/>
                      <a:r>
                        <a:rPr lang="de-DE" sz="4800" b="0" dirty="0">
                          <a:latin typeface="Helvetica Neue" panose="02000503000000020004" pitchFamily="2" charset="0"/>
                          <a:ea typeface="Helvetica Neue" panose="02000503000000020004" pitchFamily="2" charset="0"/>
                          <a:cs typeface="Helvetica Neue" panose="02000503000000020004" pitchFamily="2" charset="0"/>
                        </a:rPr>
                        <a:t>Vision für nachhaltigen Wandel: Die </a:t>
                      </a:r>
                      <a:r>
                        <a:rPr lang="de-DE" sz="4800" b="0" dirty="0" err="1">
                          <a:latin typeface="Helvetica Neue" panose="02000503000000020004" pitchFamily="2" charset="0"/>
                          <a:ea typeface="Helvetica Neue" panose="02000503000000020004" pitchFamily="2" charset="0"/>
                          <a:cs typeface="Helvetica Neue" panose="02000503000000020004" pitchFamily="2" charset="0"/>
                        </a:rPr>
                        <a:t>Inner</a:t>
                      </a:r>
                      <a:r>
                        <a:rPr lang="de-DE" sz="4800" b="0" dirty="0">
                          <a:latin typeface="Helvetica Neue" panose="02000503000000020004" pitchFamily="2" charset="0"/>
                          <a:ea typeface="Helvetica Neue" panose="02000503000000020004" pitchFamily="2" charset="0"/>
                          <a:cs typeface="Helvetica Neue" panose="02000503000000020004" pitchFamily="2" charset="0"/>
                        </a:rPr>
                        <a:t> Development Goals</a:t>
                      </a:r>
                    </a:p>
                    <a:p>
                      <a:pPr marL="0" algn="r" defTabSz="914400" rtl="0" eaLnBrk="1" latinLnBrk="0" hangingPunct="1"/>
                      <a:r>
                        <a:rPr lang="de-DE" sz="4800" b="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6</a:t>
                      </a:r>
                    </a:p>
                  </a:txBody>
                  <a:tcPr marL="458862" marR="458862" marT="91440" marB="91440" anchor="b">
                    <a:lnL w="12700" cmpd="sng">
                      <a:noFill/>
                      <a:prstDash val="solid"/>
                    </a:lnL>
                    <a:lnR w="12700" cmpd="sng">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36238222"/>
                  </a:ext>
                </a:extLst>
              </a:tr>
              <a:tr h="1997974">
                <a:tc>
                  <a:txBody>
                    <a:bodyPr/>
                    <a:lstStyle>
                      <a:defPPr>
                        <a:defRPr lang="de-DE"/>
                      </a:defPPr>
                    </a:lstStyle>
                    <a:p>
                      <a:pPr algn="r" rtl="0"/>
                      <a:r>
                        <a:rPr lang="de-DE" sz="4800" b="0" dirty="0">
                          <a:latin typeface="Helvetica Neue" panose="02000503000000020004" pitchFamily="2" charset="0"/>
                          <a:ea typeface="Helvetica Neue" panose="02000503000000020004" pitchFamily="2" charset="0"/>
                          <a:cs typeface="Helvetica Neue" panose="02000503000000020004" pitchFamily="2" charset="0"/>
                        </a:rPr>
                        <a:t>Ganzheitliche Transformation des Systems</a:t>
                      </a:r>
                    </a:p>
                    <a:p>
                      <a:pPr marL="0" algn="r" defTabSz="914400" rtl="0" eaLnBrk="1" latinLnBrk="0" hangingPunct="1"/>
                      <a:r>
                        <a:rPr lang="de-DE" sz="4800" b="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9</a:t>
                      </a:r>
                    </a:p>
                  </a:txBody>
                  <a:tcPr marL="458862" marR="458862" marT="91440" marB="91440" anchor="b">
                    <a:lnL w="12700" cmpd="sng">
                      <a:noFill/>
                      <a:prstDash val="solid"/>
                    </a:lnL>
                    <a:lnR w="12700" cmpd="sng">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4452646"/>
                  </a:ext>
                </a:extLst>
              </a:tr>
              <a:tr h="1918056">
                <a:tc>
                  <a:txBody>
                    <a:bodyPr/>
                    <a:lstStyle>
                      <a:defPPr>
                        <a:defRPr lang="de-DE"/>
                      </a:defPPr>
                    </a:lstStyle>
                    <a:p>
                      <a:pPr marL="0" marR="0" lvl="0" indent="0" algn="r" defTabSz="914400" rtl="0" eaLnBrk="1" fontAlgn="auto" latinLnBrk="0" hangingPunct="1">
                        <a:lnSpc>
                          <a:spcPct val="100000"/>
                        </a:lnSpc>
                        <a:spcBef>
                          <a:spcPts val="0"/>
                        </a:spcBef>
                        <a:spcAft>
                          <a:spcPts val="0"/>
                        </a:spcAft>
                        <a:buClrTx/>
                        <a:buSzTx/>
                        <a:buFontTx/>
                        <a:buNone/>
                        <a:tabLst/>
                        <a:defRPr lang="de-DE"/>
                      </a:pPr>
                      <a:r>
                        <a:rPr lang="de-DE" sz="4800" b="0" dirty="0">
                          <a:latin typeface="Helvetica Neue" panose="02000503000000020004" pitchFamily="2" charset="0"/>
                          <a:ea typeface="Helvetica Neue" panose="02000503000000020004" pitchFamily="2" charset="0"/>
                          <a:cs typeface="Helvetica Neue" panose="02000503000000020004" pitchFamily="2" charset="0"/>
                        </a:rPr>
                        <a:t>Implementierung: Herausforderungen, Erfolgsfaktoren, Beispiele  </a:t>
                      </a:r>
                    </a:p>
                    <a:p>
                      <a:pPr marL="0" marR="0" lvl="0" indent="0" algn="r" defTabSz="914400" rtl="0" eaLnBrk="1" fontAlgn="auto" latinLnBrk="0" hangingPunct="1">
                        <a:lnSpc>
                          <a:spcPct val="100000"/>
                        </a:lnSpc>
                        <a:spcBef>
                          <a:spcPts val="0"/>
                        </a:spcBef>
                        <a:spcAft>
                          <a:spcPts val="0"/>
                        </a:spcAft>
                        <a:buClrTx/>
                        <a:buSzTx/>
                        <a:buFontTx/>
                        <a:buNone/>
                        <a:tabLst/>
                        <a:defRPr lang="de-DE"/>
                      </a:pPr>
                      <a:r>
                        <a:rPr lang="de-DE" sz="4800" b="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12</a:t>
                      </a:r>
                    </a:p>
                  </a:txBody>
                  <a:tcPr marL="458862" marR="458862" marT="91440" marB="91440" anchor="b">
                    <a:lnL w="12700" cmpd="sng">
                      <a:noFill/>
                      <a:prstDash val="solid"/>
                    </a:lnL>
                    <a:lnR w="12700" cmpd="sng">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0977400"/>
                  </a:ext>
                </a:extLst>
              </a:tr>
              <a:tr h="1709670">
                <a:tc>
                  <a:txBody>
                    <a:bodyPr/>
                    <a:lstStyle>
                      <a:defPPr>
                        <a:defRPr lang="de-DE"/>
                      </a:defPPr>
                    </a:lstStyle>
                    <a:p>
                      <a:pPr marL="0" algn="r" defTabSz="914400" rtl="0" eaLnBrk="1" latinLnBrk="0" hangingPunct="1"/>
                      <a:r>
                        <a:rPr lang="de-DE" sz="4800" b="1"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Mögliche Roadmap</a:t>
                      </a:r>
                    </a:p>
                    <a:p>
                      <a:pPr marL="0" algn="r" defTabSz="914400" rtl="0" eaLnBrk="1" latinLnBrk="0" hangingPunct="1"/>
                      <a:r>
                        <a:rPr lang="de-DE" sz="4800" b="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15</a:t>
                      </a:r>
                    </a:p>
                  </a:txBody>
                  <a:tcPr marL="458862" marR="458862" marT="91440" marB="91440" anchor="b">
                    <a:lnL w="12700" cmpd="sng">
                      <a:noFill/>
                      <a:prstDash val="solid"/>
                    </a:lnL>
                    <a:lnR w="12700" cmpd="sng">
                      <a:noFill/>
                      <a:prstDash val="solid"/>
                    </a:lnR>
                    <a:lnT w="9525"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056376589"/>
                  </a:ext>
                </a:extLst>
              </a:tr>
            </a:tbl>
          </a:graphicData>
        </a:graphic>
      </p:graphicFrame>
    </p:spTree>
    <p:extLst>
      <p:ext uri="{BB962C8B-B14F-4D97-AF65-F5344CB8AC3E}">
        <p14:creationId xmlns:p14="http://schemas.microsoft.com/office/powerpoint/2010/main" val="473645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p:nvPr/>
        </p:nvSpPr>
        <p:spPr>
          <a:xfrm>
            <a:off x="1592182" y="1137296"/>
            <a:ext cx="24377904" cy="857036"/>
          </a:xfrm>
          <a:prstGeom prst="rect">
            <a:avLst/>
          </a:prstGeom>
          <a:noFill/>
        </p:spPr>
        <p:txBody>
          <a:bodyPr wrap="square" lIns="0" tIns="0" rIns="0" bIns="0" rtlCol="0" anchor="t"/>
          <a:lstStyle/>
          <a:p>
            <a:pPr>
              <a:lnSpc>
                <a:spcPts val="6790"/>
              </a:lnSpc>
            </a:pPr>
            <a:r>
              <a:rPr lang="en-US" sz="6400" b="1" dirty="0" err="1">
                <a:latin typeface="Helvetica Neue"/>
                <a:ea typeface="Helvetica Neue"/>
                <a:cs typeface="Helvetica Neue"/>
                <a:sym typeface="Helvetica Neue"/>
              </a:rPr>
              <a:t>Mögliche</a:t>
            </a:r>
            <a:r>
              <a:rPr lang="en-US" sz="6400" b="1" dirty="0">
                <a:latin typeface="Helvetica Neue"/>
                <a:ea typeface="Helvetica Neue"/>
                <a:cs typeface="Helvetica Neue"/>
                <a:sym typeface="Helvetica Neue"/>
              </a:rPr>
              <a:t> Roadmap </a:t>
            </a:r>
            <a:r>
              <a:rPr lang="en-US" sz="6400" b="1" dirty="0" err="1">
                <a:latin typeface="Helvetica Neue"/>
                <a:ea typeface="Helvetica Neue"/>
                <a:cs typeface="Helvetica Neue"/>
                <a:sym typeface="Helvetica Neue"/>
              </a:rPr>
              <a:t>zur</a:t>
            </a:r>
            <a:r>
              <a:rPr lang="en-US" sz="6400" b="1" dirty="0">
                <a:latin typeface="Helvetica Neue"/>
                <a:ea typeface="Helvetica Neue"/>
                <a:cs typeface="Helvetica Neue"/>
                <a:sym typeface="Helvetica Neue"/>
              </a:rPr>
              <a:t> </a:t>
            </a:r>
            <a:r>
              <a:rPr lang="en-US" sz="6400" b="1" dirty="0" err="1">
                <a:latin typeface="Helvetica Neue"/>
                <a:ea typeface="Helvetica Neue"/>
                <a:cs typeface="Helvetica Neue"/>
                <a:sym typeface="Helvetica Neue"/>
              </a:rPr>
              <a:t>Implementierung</a:t>
            </a:r>
            <a:r>
              <a:rPr lang="en-US" sz="6400" b="1" dirty="0">
                <a:latin typeface="Helvetica Neue"/>
                <a:ea typeface="Helvetica Neue"/>
                <a:cs typeface="Helvetica Neue"/>
                <a:sym typeface="Helvetica Neue"/>
              </a:rPr>
              <a:t> der IDG</a:t>
            </a:r>
          </a:p>
        </p:txBody>
      </p:sp>
      <p:pic>
        <p:nvPicPr>
          <p:cNvPr id="3" name="Object 2"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3216" y="3816707"/>
            <a:ext cx="4856536" cy="2418746"/>
          </a:xfrm>
          <a:prstGeom prst="rect">
            <a:avLst/>
          </a:prstGeom>
        </p:spPr>
      </p:pic>
      <p:sp>
        <p:nvSpPr>
          <p:cNvPr id="4" name="Object 3"/>
          <p:cNvSpPr/>
          <p:nvPr/>
        </p:nvSpPr>
        <p:spPr>
          <a:xfrm>
            <a:off x="1159854" y="4591012"/>
            <a:ext cx="3812856" cy="876080"/>
          </a:xfrm>
          <a:prstGeom prst="rect">
            <a:avLst/>
          </a:prstGeom>
          <a:noFill/>
        </p:spPr>
        <p:txBody>
          <a:bodyPr wrap="square" lIns="0" tIns="0" rIns="0" bIns="0" rtlCol="0" anchor="t"/>
          <a:lstStyle/>
          <a:p>
            <a:pPr>
              <a:lnSpc>
                <a:spcPts val="3496"/>
              </a:lnSpc>
            </a:pPr>
            <a:r>
              <a:rPr lang="en-US" sz="2700" dirty="0">
                <a:solidFill>
                  <a:srgbClr val="28282E"/>
                </a:solidFill>
                <a:latin typeface="Helvetica Neue" panose="02000503000000020004" pitchFamily="2" charset="0"/>
                <a:ea typeface="Helvetica Neue" panose="02000503000000020004" pitchFamily="2" charset="0"/>
                <a:cs typeface="Helvetica Neue" panose="02000503000000020004" pitchFamily="2" charset="0"/>
              </a:rPr>
              <a:t>IDG-Champions </a:t>
            </a:r>
            <a:r>
              <a:rPr lang="en-US" sz="2700" dirty="0" err="1">
                <a:solidFill>
                  <a:srgbClr val="28282E"/>
                </a:solidFill>
                <a:latin typeface="Helvetica Neue" panose="02000503000000020004" pitchFamily="2" charset="0"/>
                <a:ea typeface="Helvetica Neue" panose="02000503000000020004" pitchFamily="2" charset="0"/>
                <a:cs typeface="Helvetica Neue" panose="02000503000000020004" pitchFamily="2" charset="0"/>
              </a:rPr>
              <a:t>etablieren</a:t>
            </a:r>
            <a:endParaRPr lang="en-US" sz="27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 name="Object 4"/>
          <p:cNvSpPr/>
          <p:nvPr/>
        </p:nvSpPr>
        <p:spPr>
          <a:xfrm>
            <a:off x="1329381" y="6484229"/>
            <a:ext cx="4007095" cy="4761310"/>
          </a:xfrm>
          <a:prstGeom prst="rect">
            <a:avLst/>
          </a:prstGeom>
          <a:noFill/>
        </p:spPr>
        <p:txBody>
          <a:bodyPr wrap="square" lIns="0" tIns="0" rIns="0" bIns="0" rtlCol="0" anchor="t"/>
          <a:lstStyle/>
          <a:p>
            <a:pPr>
              <a:lnSpc>
                <a:spcPts val="3834"/>
              </a:lnSpc>
            </a:pPr>
            <a:r>
              <a:rPr lang="en-US" sz="2700" spc="54"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Identifiziere</a:t>
            </a:r>
            <a:r>
              <a:rPr lang="en-US" sz="2700" spc="54"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und </a:t>
            </a:r>
            <a:r>
              <a:rPr lang="en-US" sz="2700" spc="54"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befähige</a:t>
            </a:r>
            <a:r>
              <a:rPr lang="en-US" sz="2700" spc="54"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a:t>
            </a:r>
            <a:r>
              <a:rPr lang="en-US" sz="2700" spc="54"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Schlüssel-personen</a:t>
            </a:r>
            <a:r>
              <a:rPr lang="en-US" sz="2700" spc="54"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a:t>
            </a:r>
            <a:r>
              <a:rPr lang="en-US" sz="2700" spc="54"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innerhalb</a:t>
            </a:r>
            <a:r>
              <a:rPr lang="en-US" sz="2700" spc="54"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des </a:t>
            </a:r>
            <a:r>
              <a:rPr lang="en-US" sz="2700" spc="54"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Unternehmens</a:t>
            </a:r>
            <a:r>
              <a:rPr lang="en-US" sz="2700" spc="54"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a:t>
            </a:r>
            <a:r>
              <a:rPr lang="en-US" sz="2700" spc="54"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als</a:t>
            </a:r>
            <a:r>
              <a:rPr lang="en-US" sz="2700" spc="54"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IDG-Champions </a:t>
            </a:r>
            <a:r>
              <a:rPr lang="en-US" sz="2700" spc="54"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zu</a:t>
            </a:r>
            <a:r>
              <a:rPr lang="en-US" sz="2700" spc="54"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a:t>
            </a:r>
            <a:r>
              <a:rPr lang="en-US" sz="2700" spc="54"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agieren</a:t>
            </a:r>
            <a:r>
              <a:rPr lang="en-US" sz="2700" spc="54"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den </a:t>
            </a:r>
            <a:r>
              <a:rPr lang="en-US" sz="2700" spc="54"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Implementierungs-prozess</a:t>
            </a:r>
            <a:r>
              <a:rPr lang="en-US" sz="2700" spc="54"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a:t>
            </a:r>
            <a:r>
              <a:rPr lang="en-US" sz="2700" spc="54"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voranzutreiben</a:t>
            </a:r>
            <a:r>
              <a:rPr lang="en-US" sz="2700" spc="54"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und die </a:t>
            </a:r>
            <a:r>
              <a:rPr lang="en-US" sz="2700" spc="54"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Akzeptanz</a:t>
            </a:r>
            <a:r>
              <a:rPr lang="en-US" sz="2700" spc="54"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auf </a:t>
            </a:r>
            <a:r>
              <a:rPr lang="en-US" sz="2700" spc="54"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allen</a:t>
            </a:r>
            <a:r>
              <a:rPr lang="en-US" sz="2700" spc="54"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a:t>
            </a:r>
            <a:r>
              <a:rPr lang="en-US" sz="2700" spc="54"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Ebenen</a:t>
            </a:r>
            <a:r>
              <a:rPr lang="en-US" sz="2700" spc="54"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a:t>
            </a:r>
            <a:r>
              <a:rPr lang="en-US" sz="2700" spc="54"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zu</a:t>
            </a:r>
            <a:r>
              <a:rPr lang="en-US" sz="2700" spc="54"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a:t>
            </a:r>
            <a:r>
              <a:rPr lang="en-US" sz="2700" spc="54"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fördern</a:t>
            </a:r>
            <a:r>
              <a:rPr lang="en-US" sz="2700" spc="54"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a:t>
            </a:r>
            <a:endParaRPr lang="en-US" sz="27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6" name="Object 5"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51713" y="3816707"/>
            <a:ext cx="4837490" cy="2418746"/>
          </a:xfrm>
          <a:prstGeom prst="rect">
            <a:avLst/>
          </a:prstGeom>
        </p:spPr>
      </p:pic>
      <p:sp>
        <p:nvSpPr>
          <p:cNvPr id="7" name="Object 6"/>
          <p:cNvSpPr/>
          <p:nvPr/>
        </p:nvSpPr>
        <p:spPr>
          <a:xfrm>
            <a:off x="6016390" y="4588040"/>
            <a:ext cx="3988095" cy="876080"/>
          </a:xfrm>
          <a:prstGeom prst="rect">
            <a:avLst/>
          </a:prstGeom>
          <a:noFill/>
        </p:spPr>
        <p:txBody>
          <a:bodyPr wrap="square" lIns="0" tIns="0" rIns="0" bIns="0" rtlCol="0" anchor="t"/>
          <a:lstStyle/>
          <a:p>
            <a:pPr>
              <a:lnSpc>
                <a:spcPts val="3496"/>
              </a:lnSpc>
            </a:pPr>
            <a:r>
              <a:rPr lang="en-US" sz="2700" dirty="0">
                <a:solidFill>
                  <a:srgbClr val="28282E"/>
                </a:solidFill>
                <a:latin typeface="Helvetica Neue" panose="02000503000000020004" pitchFamily="2" charset="0"/>
                <a:ea typeface="Helvetica Neue" panose="02000503000000020004" pitchFamily="2" charset="0"/>
                <a:cs typeface="Helvetica Neue" panose="02000503000000020004" pitchFamily="2" charset="0"/>
              </a:rPr>
              <a:t>IDG an </a:t>
            </a:r>
            <a:r>
              <a:rPr lang="en-US" sz="2700" dirty="0" err="1">
                <a:solidFill>
                  <a:srgbClr val="28282E"/>
                </a:solidFill>
                <a:latin typeface="Helvetica Neue" panose="02000503000000020004" pitchFamily="2" charset="0"/>
                <a:ea typeface="Helvetica Neue" panose="02000503000000020004" pitchFamily="2" charset="0"/>
                <a:cs typeface="Helvetica Neue" panose="02000503000000020004" pitchFamily="2" charset="0"/>
              </a:rPr>
              <a:t>organisatori-schen</a:t>
            </a:r>
            <a:r>
              <a:rPr lang="en-US" sz="2700" dirty="0">
                <a:solidFill>
                  <a:srgbClr val="28282E"/>
                </a:solidFill>
                <a:latin typeface="Helvetica Neue" panose="02000503000000020004" pitchFamily="2" charset="0"/>
                <a:ea typeface="Helvetica Neue" panose="02000503000000020004" pitchFamily="2" charset="0"/>
                <a:cs typeface="Helvetica Neue" panose="02000503000000020004" pitchFamily="2" charset="0"/>
              </a:rPr>
              <a:t> </a:t>
            </a:r>
            <a:r>
              <a:rPr lang="en-US" sz="2700" dirty="0" err="1">
                <a:solidFill>
                  <a:srgbClr val="28282E"/>
                </a:solidFill>
                <a:latin typeface="Helvetica Neue" panose="02000503000000020004" pitchFamily="2" charset="0"/>
                <a:ea typeface="Helvetica Neue" panose="02000503000000020004" pitchFamily="2" charset="0"/>
                <a:cs typeface="Helvetica Neue" panose="02000503000000020004" pitchFamily="2" charset="0"/>
              </a:rPr>
              <a:t>Werten</a:t>
            </a:r>
            <a:r>
              <a:rPr lang="en-US" sz="2700" dirty="0">
                <a:solidFill>
                  <a:srgbClr val="28282E"/>
                </a:solidFill>
                <a:latin typeface="Helvetica Neue" panose="02000503000000020004" pitchFamily="2" charset="0"/>
                <a:ea typeface="Helvetica Neue" panose="02000503000000020004" pitchFamily="2" charset="0"/>
                <a:cs typeface="Helvetica Neue" panose="02000503000000020004" pitchFamily="2" charset="0"/>
              </a:rPr>
              <a:t> </a:t>
            </a:r>
            <a:r>
              <a:rPr lang="en-US" sz="2700" dirty="0" err="1">
                <a:solidFill>
                  <a:srgbClr val="28282E"/>
                </a:solidFill>
                <a:latin typeface="Helvetica Neue" panose="02000503000000020004" pitchFamily="2" charset="0"/>
                <a:ea typeface="Helvetica Neue" panose="02000503000000020004" pitchFamily="2" charset="0"/>
                <a:cs typeface="Helvetica Neue" panose="02000503000000020004" pitchFamily="2" charset="0"/>
              </a:rPr>
              <a:t>ausrichten</a:t>
            </a:r>
            <a:endParaRPr lang="en-US" sz="27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8" name="Object 7"/>
          <p:cNvSpPr/>
          <p:nvPr/>
        </p:nvSpPr>
        <p:spPr>
          <a:xfrm>
            <a:off x="5747875" y="6484229"/>
            <a:ext cx="4007095" cy="4285178"/>
          </a:xfrm>
          <a:prstGeom prst="rect">
            <a:avLst/>
          </a:prstGeom>
          <a:noFill/>
        </p:spPr>
        <p:txBody>
          <a:bodyPr wrap="square" lIns="0" tIns="0" rIns="0" bIns="0" rtlCol="0" anchor="t"/>
          <a:lstStyle/>
          <a:p>
            <a:pPr>
              <a:lnSpc>
                <a:spcPts val="3834"/>
              </a:lnSpc>
            </a:pPr>
            <a:r>
              <a:rPr lang="en-US" sz="2700" spc="54"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Stelle </a:t>
            </a:r>
            <a:r>
              <a:rPr lang="en-US" sz="2700" spc="54"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sicher</a:t>
            </a:r>
            <a:r>
              <a:rPr lang="en-US" sz="2700" spc="54"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a:t>
            </a:r>
            <a:r>
              <a:rPr lang="en-US" sz="2700" spc="54"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dass</a:t>
            </a:r>
            <a:r>
              <a:rPr lang="en-US" sz="2700" spc="54"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die IDG </a:t>
            </a:r>
            <a:r>
              <a:rPr lang="en-US" sz="2700" spc="54"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eng</a:t>
            </a:r>
            <a:r>
              <a:rPr lang="en-US" sz="2700" spc="54"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a:t>
            </a:r>
            <a:r>
              <a:rPr lang="en-US" sz="2700" spc="54"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mit</a:t>
            </a:r>
            <a:r>
              <a:rPr lang="en-US" sz="2700" spc="54"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den </a:t>
            </a:r>
            <a:r>
              <a:rPr lang="en-US" sz="2700" spc="54"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Kernwerten</a:t>
            </a:r>
            <a:r>
              <a:rPr lang="en-US" sz="2700" spc="54"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der Mission und den </a:t>
            </a:r>
            <a:r>
              <a:rPr lang="en-US" sz="2700" spc="54"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strategischen</a:t>
            </a:r>
            <a:r>
              <a:rPr lang="en-US" sz="2700" spc="54"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a:t>
            </a:r>
            <a:r>
              <a:rPr lang="en-US" sz="2700" spc="54"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Zielen</a:t>
            </a:r>
            <a:r>
              <a:rPr lang="en-US" sz="2700" spc="54"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des </a:t>
            </a:r>
            <a:r>
              <a:rPr lang="en-US" sz="2700" spc="54"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Unterneh-mens</a:t>
            </a:r>
            <a:r>
              <a:rPr lang="en-US" sz="2700" spc="54"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a:t>
            </a:r>
            <a:r>
              <a:rPr lang="en-US" sz="2700" spc="54"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integriert</a:t>
            </a:r>
            <a:r>
              <a:rPr lang="en-US" sz="2700" spc="54"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a:t>
            </a:r>
            <a:r>
              <a:rPr lang="en-US" sz="2700" spc="54"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sind</a:t>
            </a:r>
            <a:r>
              <a:rPr lang="en-US" sz="2700" spc="54"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um </a:t>
            </a:r>
            <a:r>
              <a:rPr lang="en-US" sz="2700" spc="54"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ein</a:t>
            </a:r>
            <a:r>
              <a:rPr lang="en-US" sz="2700" spc="54"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a:t>
            </a:r>
            <a:r>
              <a:rPr lang="en-US" sz="2700" spc="54"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starkes</a:t>
            </a:r>
            <a:r>
              <a:rPr lang="en-US" sz="2700" spc="54"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a:t>
            </a:r>
            <a:r>
              <a:rPr lang="en-US" sz="2700" spc="54"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Gefühl</a:t>
            </a:r>
            <a:r>
              <a:rPr lang="en-US" sz="2700" spc="54"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von </a:t>
            </a:r>
            <a:r>
              <a:rPr lang="en-US" sz="2700" spc="54"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Zweck</a:t>
            </a:r>
            <a:r>
              <a:rPr lang="en-US" sz="2700" spc="54"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und Engagement </a:t>
            </a:r>
            <a:r>
              <a:rPr lang="en-US" sz="2700" spc="54"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zu</a:t>
            </a:r>
            <a:r>
              <a:rPr lang="en-US" sz="2700" spc="54"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a:t>
            </a:r>
            <a:r>
              <a:rPr lang="en-US" sz="2700" spc="54"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schaffen</a:t>
            </a:r>
            <a:r>
              <a:rPr lang="en-US" sz="2700" spc="54"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a:t>
            </a:r>
            <a:endParaRPr lang="en-US" sz="27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9" name="Object 8"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770206" y="3816707"/>
            <a:ext cx="4856536" cy="2418746"/>
          </a:xfrm>
          <a:prstGeom prst="rect">
            <a:avLst/>
          </a:prstGeom>
        </p:spPr>
      </p:pic>
      <p:sp>
        <p:nvSpPr>
          <p:cNvPr id="10" name="Object 9"/>
          <p:cNvSpPr/>
          <p:nvPr/>
        </p:nvSpPr>
        <p:spPr>
          <a:xfrm>
            <a:off x="10584277" y="4591012"/>
            <a:ext cx="3503974" cy="1314122"/>
          </a:xfrm>
          <a:prstGeom prst="rect">
            <a:avLst/>
          </a:prstGeom>
          <a:noFill/>
        </p:spPr>
        <p:txBody>
          <a:bodyPr wrap="square" lIns="0" tIns="0" rIns="0" bIns="0" rtlCol="0" anchor="t"/>
          <a:lstStyle/>
          <a:p>
            <a:pPr>
              <a:lnSpc>
                <a:spcPts val="3496"/>
              </a:lnSpc>
            </a:pPr>
            <a:r>
              <a:rPr lang="en-US" sz="2700" dirty="0" err="1">
                <a:solidFill>
                  <a:srgbClr val="28282E"/>
                </a:solidFill>
                <a:latin typeface="Helvetica Neue" panose="02000503000000020004" pitchFamily="2" charset="0"/>
                <a:ea typeface="Helvetica Neue" panose="02000503000000020004" pitchFamily="2" charset="0"/>
                <a:cs typeface="Helvetica Neue" panose="02000503000000020004" pitchFamily="2" charset="0"/>
              </a:rPr>
              <a:t>Umfassende</a:t>
            </a:r>
            <a:r>
              <a:rPr lang="en-US" sz="2700" dirty="0">
                <a:solidFill>
                  <a:srgbClr val="28282E"/>
                </a:solidFill>
                <a:latin typeface="Helvetica Neue" panose="02000503000000020004" pitchFamily="2" charset="0"/>
                <a:ea typeface="Helvetica Neue" panose="02000503000000020004" pitchFamily="2" charset="0"/>
                <a:cs typeface="Helvetica Neue" panose="02000503000000020004" pitchFamily="2" charset="0"/>
              </a:rPr>
              <a:t> </a:t>
            </a:r>
            <a:r>
              <a:rPr lang="en-US" sz="2700" dirty="0" err="1">
                <a:solidFill>
                  <a:srgbClr val="28282E"/>
                </a:solidFill>
                <a:latin typeface="Helvetica Neue" panose="02000503000000020004" pitchFamily="2" charset="0"/>
                <a:ea typeface="Helvetica Neue" panose="02000503000000020004" pitchFamily="2" charset="0"/>
                <a:cs typeface="Helvetica Neue" panose="02000503000000020004" pitchFamily="2" charset="0"/>
              </a:rPr>
              <a:t>Schulungen</a:t>
            </a:r>
            <a:r>
              <a:rPr lang="en-US" sz="2700" dirty="0">
                <a:solidFill>
                  <a:srgbClr val="28282E"/>
                </a:solidFill>
                <a:latin typeface="Helvetica Neue" panose="02000503000000020004" pitchFamily="2" charset="0"/>
                <a:ea typeface="Helvetica Neue" panose="02000503000000020004" pitchFamily="2" charset="0"/>
                <a:cs typeface="Helvetica Neue" panose="02000503000000020004" pitchFamily="2" charset="0"/>
              </a:rPr>
              <a:t> </a:t>
            </a:r>
            <a:r>
              <a:rPr lang="en-US" sz="2700" dirty="0" err="1">
                <a:solidFill>
                  <a:srgbClr val="28282E"/>
                </a:solidFill>
                <a:latin typeface="Helvetica Neue" panose="02000503000000020004" pitchFamily="2" charset="0"/>
                <a:ea typeface="Helvetica Neue" panose="02000503000000020004" pitchFamily="2" charset="0"/>
                <a:cs typeface="Helvetica Neue" panose="02000503000000020004" pitchFamily="2" charset="0"/>
              </a:rPr>
              <a:t>anbieten</a:t>
            </a:r>
            <a:endParaRPr lang="en-US" sz="27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 name="Object 10"/>
          <p:cNvSpPr/>
          <p:nvPr/>
        </p:nvSpPr>
        <p:spPr>
          <a:xfrm>
            <a:off x="10166371" y="6484229"/>
            <a:ext cx="4007095" cy="4285178"/>
          </a:xfrm>
          <a:prstGeom prst="rect">
            <a:avLst/>
          </a:prstGeom>
          <a:noFill/>
        </p:spPr>
        <p:txBody>
          <a:bodyPr wrap="square" lIns="0" tIns="0" rIns="0" bIns="0" rtlCol="0" anchor="t"/>
          <a:lstStyle/>
          <a:p>
            <a:pPr>
              <a:lnSpc>
                <a:spcPts val="3834"/>
              </a:lnSpc>
            </a:pPr>
            <a:r>
              <a:rPr lang="en-US" sz="2700" spc="54"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Entwickle</a:t>
            </a:r>
            <a:r>
              <a:rPr lang="en-US" sz="2700" spc="54"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und </a:t>
            </a:r>
            <a:r>
              <a:rPr lang="en-US" sz="2700" spc="54"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liefere</a:t>
            </a:r>
            <a:r>
              <a:rPr lang="en-US" sz="2700" spc="54"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a:t>
            </a:r>
            <a:r>
              <a:rPr lang="en-US" sz="2700" spc="54"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maßgeschneiderte</a:t>
            </a:r>
            <a:r>
              <a:rPr lang="en-US" sz="2700" spc="54"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a:t>
            </a:r>
            <a:r>
              <a:rPr lang="en-US" sz="2700" spc="54"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Schulungsprogramme</a:t>
            </a:r>
            <a:r>
              <a:rPr lang="en-US" sz="2700" spc="54"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um die Mitarbeiter </a:t>
            </a:r>
            <a:r>
              <a:rPr lang="en-US" sz="2700" spc="54"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mit</a:t>
            </a:r>
            <a:r>
              <a:rPr lang="en-US" sz="2700" spc="54"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dem Wissen, den </a:t>
            </a:r>
            <a:r>
              <a:rPr lang="en-US" sz="2700" spc="54"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Werk-zeugen</a:t>
            </a:r>
            <a:r>
              <a:rPr lang="en-US" sz="2700" spc="54"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und </a:t>
            </a:r>
            <a:r>
              <a:rPr lang="en-US" sz="2700" spc="54"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Fähigkeiten</a:t>
            </a:r>
            <a:r>
              <a:rPr lang="en-US" sz="2700" spc="54"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a:t>
            </a:r>
            <a:r>
              <a:rPr lang="en-US" sz="2700" spc="54"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auszustatten</a:t>
            </a:r>
            <a:r>
              <a:rPr lang="en-US" sz="2700" spc="54"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die für die </a:t>
            </a:r>
            <a:r>
              <a:rPr lang="en-US" sz="2700" spc="54"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Kultivierung</a:t>
            </a:r>
            <a:r>
              <a:rPr lang="en-US" sz="2700" spc="54"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der IDG-</a:t>
            </a:r>
            <a:r>
              <a:rPr lang="en-US" sz="2700" spc="54"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bezogenen</a:t>
            </a:r>
            <a:r>
              <a:rPr lang="en-US" sz="2700" spc="54"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a:t>
            </a:r>
            <a:r>
              <a:rPr lang="en-US" sz="2700" spc="54"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Kompeten-zen</a:t>
            </a:r>
            <a:r>
              <a:rPr lang="en-US" sz="2700" spc="54"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a:t>
            </a:r>
            <a:r>
              <a:rPr lang="en-US" sz="2700" spc="54"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erforderlich</a:t>
            </a:r>
            <a:r>
              <a:rPr lang="en-US" sz="2700" spc="54"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a:t>
            </a:r>
            <a:r>
              <a:rPr lang="en-US" sz="2700" spc="54"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sind</a:t>
            </a:r>
            <a:r>
              <a:rPr lang="en-US" sz="2700" spc="54"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a:t>
            </a:r>
            <a:endParaRPr lang="en-US" sz="27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12" name="Object 1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188703" y="3816707"/>
            <a:ext cx="4837490" cy="2418746"/>
          </a:xfrm>
          <a:prstGeom prst="rect">
            <a:avLst/>
          </a:prstGeom>
        </p:spPr>
      </p:pic>
      <p:sp>
        <p:nvSpPr>
          <p:cNvPr id="13" name="Object 12"/>
          <p:cNvSpPr/>
          <p:nvPr/>
        </p:nvSpPr>
        <p:spPr>
          <a:xfrm>
            <a:off x="14933971" y="4588040"/>
            <a:ext cx="4069390" cy="876080"/>
          </a:xfrm>
          <a:prstGeom prst="rect">
            <a:avLst/>
          </a:prstGeom>
          <a:noFill/>
        </p:spPr>
        <p:txBody>
          <a:bodyPr wrap="square" lIns="0" tIns="0" rIns="0" bIns="0" rtlCol="0" anchor="t"/>
          <a:lstStyle/>
          <a:p>
            <a:pPr>
              <a:lnSpc>
                <a:spcPts val="3496"/>
              </a:lnSpc>
            </a:pPr>
            <a:r>
              <a:rPr lang="en-US" sz="2700" dirty="0">
                <a:solidFill>
                  <a:srgbClr val="28282E"/>
                </a:solidFill>
                <a:latin typeface="Helvetica Neue" panose="02000503000000020004" pitchFamily="2" charset="0"/>
                <a:ea typeface="Helvetica Neue" panose="02000503000000020004" pitchFamily="2" charset="0"/>
                <a:cs typeface="Helvetica Neue" panose="02000503000000020004" pitchFamily="2" charset="0"/>
              </a:rPr>
              <a:t>Eine Kultur der </a:t>
            </a:r>
            <a:r>
              <a:rPr lang="en-US" sz="2700" dirty="0" err="1">
                <a:solidFill>
                  <a:srgbClr val="28282E"/>
                </a:solidFill>
                <a:latin typeface="Helvetica Neue" panose="02000503000000020004" pitchFamily="2" charset="0"/>
                <a:ea typeface="Helvetica Neue" panose="02000503000000020004" pitchFamily="2" charset="0"/>
                <a:cs typeface="Helvetica Neue" panose="02000503000000020004" pitchFamily="2" charset="0"/>
              </a:rPr>
              <a:t>Anpas-sungsfähigkeit</a:t>
            </a:r>
            <a:r>
              <a:rPr lang="en-US" sz="2700" dirty="0">
                <a:solidFill>
                  <a:srgbClr val="28282E"/>
                </a:solidFill>
                <a:latin typeface="Helvetica Neue" panose="02000503000000020004" pitchFamily="2" charset="0"/>
                <a:ea typeface="Helvetica Neue" panose="02000503000000020004" pitchFamily="2" charset="0"/>
                <a:cs typeface="Helvetica Neue" panose="02000503000000020004" pitchFamily="2" charset="0"/>
              </a:rPr>
              <a:t> </a:t>
            </a:r>
            <a:r>
              <a:rPr lang="en-US" sz="2700" dirty="0" err="1">
                <a:solidFill>
                  <a:srgbClr val="28282E"/>
                </a:solidFill>
                <a:latin typeface="Helvetica Neue" panose="02000503000000020004" pitchFamily="2" charset="0"/>
                <a:ea typeface="Helvetica Neue" panose="02000503000000020004" pitchFamily="2" charset="0"/>
                <a:cs typeface="Helvetica Neue" panose="02000503000000020004" pitchFamily="2" charset="0"/>
              </a:rPr>
              <a:t>fördern</a:t>
            </a:r>
            <a:endParaRPr lang="en-US" sz="27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4" name="Object 13"/>
          <p:cNvSpPr/>
          <p:nvPr/>
        </p:nvSpPr>
        <p:spPr>
          <a:xfrm>
            <a:off x="14626742" y="6484228"/>
            <a:ext cx="3965218" cy="5237440"/>
          </a:xfrm>
          <a:prstGeom prst="rect">
            <a:avLst/>
          </a:prstGeom>
          <a:noFill/>
        </p:spPr>
        <p:txBody>
          <a:bodyPr wrap="square" lIns="0" tIns="0" rIns="0" bIns="0" rtlCol="0" anchor="t"/>
          <a:lstStyle/>
          <a:p>
            <a:pPr>
              <a:lnSpc>
                <a:spcPts val="3834"/>
              </a:lnSpc>
            </a:pPr>
            <a:r>
              <a:rPr lang="en-US" sz="2700" spc="54"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Fördere</a:t>
            </a:r>
            <a:r>
              <a:rPr lang="en-US" sz="2700" spc="54"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a:t>
            </a:r>
            <a:r>
              <a:rPr lang="en-US" sz="2700" spc="54"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eine</a:t>
            </a:r>
            <a:r>
              <a:rPr lang="en-US" sz="2700" spc="54"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a:t>
            </a:r>
            <a:r>
              <a:rPr lang="en-US" sz="2700" spc="54"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Unterneh-menskultur</a:t>
            </a:r>
            <a:r>
              <a:rPr lang="en-US" sz="2700" spc="54"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die </a:t>
            </a:r>
            <a:r>
              <a:rPr lang="en-US" sz="2700" spc="54"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Verän-derungen</a:t>
            </a:r>
            <a:r>
              <a:rPr lang="en-US" sz="2700" spc="54"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a:t>
            </a:r>
            <a:r>
              <a:rPr lang="en-US" sz="2700" spc="54"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begrüßt</a:t>
            </a:r>
            <a:r>
              <a:rPr lang="en-US" sz="2700" spc="54"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a:t>
            </a:r>
            <a:r>
              <a:rPr lang="en-US" sz="2700" spc="54"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eine</a:t>
            </a:r>
            <a:r>
              <a:rPr lang="en-US" sz="2700" spc="54"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a:t>
            </a:r>
            <a:r>
              <a:rPr lang="en-US" sz="2700" spc="54"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offene</a:t>
            </a:r>
            <a:r>
              <a:rPr lang="en-US" sz="2700" spc="54"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a:t>
            </a:r>
            <a:r>
              <a:rPr lang="en-US" sz="2700" spc="54"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Kommunikation</a:t>
            </a:r>
            <a:r>
              <a:rPr lang="en-US" sz="2700" spc="54"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a:t>
            </a:r>
            <a:r>
              <a:rPr lang="en-US" sz="2700" spc="54"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fördert</a:t>
            </a:r>
            <a:r>
              <a:rPr lang="en-US" sz="2700" spc="54"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und Mitarbeiter </a:t>
            </a:r>
            <a:r>
              <a:rPr lang="en-US" sz="2700" spc="54"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befähigt</a:t>
            </a:r>
            <a:r>
              <a:rPr lang="en-US" sz="2700" spc="54"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a:t>
            </a:r>
            <a:r>
              <a:rPr lang="en-US" sz="2700" spc="54"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zu</a:t>
            </a:r>
            <a:r>
              <a:rPr lang="en-US" sz="2700" spc="54"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a:t>
            </a:r>
            <a:r>
              <a:rPr lang="en-US" sz="2700" spc="54"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experi-mentieren</a:t>
            </a:r>
            <a:r>
              <a:rPr lang="en-US" sz="2700" spc="54"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a:t>
            </a:r>
            <a:r>
              <a:rPr lang="en-US" sz="2700" spc="54"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zu</a:t>
            </a:r>
            <a:r>
              <a:rPr lang="en-US" sz="2700" spc="54"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a:t>
            </a:r>
            <a:r>
              <a:rPr lang="en-US" sz="2700" spc="54"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lernen</a:t>
            </a:r>
            <a:r>
              <a:rPr lang="en-US" sz="2700" spc="54"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und </a:t>
            </a:r>
            <a:r>
              <a:rPr lang="en-US" sz="2700" spc="54"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sich</a:t>
            </a:r>
            <a:r>
              <a:rPr lang="en-US" sz="2700" spc="54"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a:t>
            </a:r>
            <a:r>
              <a:rPr lang="en-US" sz="2700" spc="54"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kontinuierlich</a:t>
            </a:r>
            <a:r>
              <a:rPr lang="en-US" sz="2700" spc="54"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a:t>
            </a:r>
            <a:r>
              <a:rPr lang="en-US" sz="2700" spc="54"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zu</a:t>
            </a:r>
            <a:r>
              <a:rPr lang="en-US" sz="2700" spc="54"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a:t>
            </a:r>
            <a:r>
              <a:rPr lang="en-US" sz="2700" spc="54"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verbessern</a:t>
            </a:r>
            <a:r>
              <a:rPr lang="en-US" sz="2700" spc="54"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a:t>
            </a:r>
            <a:endParaRPr lang="en-US" sz="27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15" name="Object 14"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8607199" y="3816707"/>
            <a:ext cx="4837490" cy="2418746"/>
          </a:xfrm>
          <a:prstGeom prst="rect">
            <a:avLst/>
          </a:prstGeom>
        </p:spPr>
      </p:pic>
      <p:sp>
        <p:nvSpPr>
          <p:cNvPr id="16" name="Object 15"/>
          <p:cNvSpPr/>
          <p:nvPr/>
        </p:nvSpPr>
        <p:spPr>
          <a:xfrm>
            <a:off x="19433759" y="4588040"/>
            <a:ext cx="3790387" cy="1314122"/>
          </a:xfrm>
          <a:prstGeom prst="rect">
            <a:avLst/>
          </a:prstGeom>
          <a:noFill/>
        </p:spPr>
        <p:txBody>
          <a:bodyPr wrap="square" lIns="0" tIns="0" rIns="0" bIns="0" rtlCol="0" anchor="t"/>
          <a:lstStyle/>
          <a:p>
            <a:pPr>
              <a:lnSpc>
                <a:spcPts val="3496"/>
              </a:lnSpc>
            </a:pPr>
            <a:r>
              <a:rPr lang="en-US" sz="2700"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rPr>
              <a:t>Den </a:t>
            </a:r>
            <a:r>
              <a:rPr lang="en-US" sz="2700" dirty="0" err="1">
                <a:solidFill>
                  <a:srgbClr val="FFFFFF"/>
                </a:solidFill>
                <a:latin typeface="Helvetica Neue" panose="02000503000000020004" pitchFamily="2" charset="0"/>
                <a:ea typeface="Helvetica Neue" panose="02000503000000020004" pitchFamily="2" charset="0"/>
                <a:cs typeface="Helvetica Neue" panose="02000503000000020004" pitchFamily="2" charset="0"/>
              </a:rPr>
              <a:t>Fortschritt</a:t>
            </a:r>
            <a:r>
              <a:rPr lang="en-US" sz="2700"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rPr>
              <a:t>    </a:t>
            </a:r>
            <a:r>
              <a:rPr lang="en-US" sz="2700" dirty="0" err="1">
                <a:solidFill>
                  <a:srgbClr val="FFFFFF"/>
                </a:solidFill>
                <a:latin typeface="Helvetica Neue" panose="02000503000000020004" pitchFamily="2" charset="0"/>
                <a:ea typeface="Helvetica Neue" panose="02000503000000020004" pitchFamily="2" charset="0"/>
                <a:cs typeface="Helvetica Neue" panose="02000503000000020004" pitchFamily="2" charset="0"/>
              </a:rPr>
              <a:t>messen</a:t>
            </a:r>
            <a:r>
              <a:rPr lang="en-US" sz="2700"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rPr>
              <a:t> und </a:t>
            </a:r>
            <a:r>
              <a:rPr lang="en-US" sz="2700" dirty="0" err="1">
                <a:solidFill>
                  <a:srgbClr val="FFFFFF"/>
                </a:solidFill>
                <a:latin typeface="Helvetica Neue" panose="02000503000000020004" pitchFamily="2" charset="0"/>
                <a:ea typeface="Helvetica Neue" panose="02000503000000020004" pitchFamily="2" charset="0"/>
                <a:cs typeface="Helvetica Neue" panose="02000503000000020004" pitchFamily="2" charset="0"/>
              </a:rPr>
              <a:t>bewerten</a:t>
            </a:r>
            <a:r>
              <a:rPr lang="en-US" sz="2700"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rPr>
              <a:t>.</a:t>
            </a:r>
            <a:endParaRPr lang="en-US" sz="27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7" name="Object 16"/>
          <p:cNvSpPr/>
          <p:nvPr/>
        </p:nvSpPr>
        <p:spPr>
          <a:xfrm>
            <a:off x="19003361" y="6484228"/>
            <a:ext cx="4441328" cy="5237440"/>
          </a:xfrm>
          <a:prstGeom prst="rect">
            <a:avLst/>
          </a:prstGeom>
          <a:noFill/>
        </p:spPr>
        <p:txBody>
          <a:bodyPr wrap="square" lIns="0" tIns="0" rIns="0" bIns="0" rtlCol="0" anchor="t"/>
          <a:lstStyle/>
          <a:p>
            <a:pPr>
              <a:lnSpc>
                <a:spcPts val="3834"/>
              </a:lnSpc>
            </a:pPr>
            <a:r>
              <a:rPr lang="en-US" sz="2700" spc="54"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Implementiere</a:t>
            </a:r>
            <a:r>
              <a:rPr lang="en-US" sz="2700" spc="54"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a:t>
            </a:r>
            <a:r>
              <a:rPr lang="en-US" sz="2700" spc="54"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ein</a:t>
            </a:r>
            <a:r>
              <a:rPr lang="en-US" sz="2700" spc="54"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a:t>
            </a:r>
            <a:r>
              <a:rPr lang="en-US" sz="2700" spc="54"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robustes</a:t>
            </a:r>
            <a:r>
              <a:rPr lang="en-US" sz="2700" spc="54"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System </a:t>
            </a:r>
            <a:r>
              <a:rPr lang="en-US" sz="2700" spc="54"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zur</a:t>
            </a:r>
            <a:r>
              <a:rPr lang="en-US" sz="2700" spc="54"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a:t>
            </a:r>
            <a:r>
              <a:rPr lang="en-US" sz="2700" spc="54"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Verfolgung</a:t>
            </a:r>
            <a:r>
              <a:rPr lang="en-US" sz="2700" spc="54"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und </a:t>
            </a:r>
            <a:r>
              <a:rPr lang="en-US" sz="2700" spc="54"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Messung</a:t>
            </a:r>
            <a:r>
              <a:rPr lang="en-US" sz="2700" spc="54"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der </a:t>
            </a:r>
            <a:r>
              <a:rPr lang="en-US" sz="2700" spc="54"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Auswirkungen</a:t>
            </a:r>
            <a:r>
              <a:rPr lang="en-US" sz="2700" spc="54"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der IDG-</a:t>
            </a:r>
            <a:r>
              <a:rPr lang="en-US" sz="2700" spc="54"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Implementierung</a:t>
            </a:r>
            <a:r>
              <a:rPr lang="en-US" sz="2700" spc="54"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das </a:t>
            </a:r>
            <a:r>
              <a:rPr lang="en-US" sz="2700" spc="54"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sowohl</a:t>
            </a:r>
            <a:r>
              <a:rPr lang="en-US" sz="2700" spc="54"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qualitative </a:t>
            </a:r>
            <a:r>
              <a:rPr lang="en-US" sz="2700" spc="54"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als</a:t>
            </a:r>
            <a:r>
              <a:rPr lang="en-US" sz="2700" spc="54"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a:t>
            </a:r>
            <a:r>
              <a:rPr lang="en-US" sz="2700" spc="54"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auch</a:t>
            </a:r>
            <a:r>
              <a:rPr lang="en-US" sz="2700" spc="54"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quantitative </a:t>
            </a:r>
            <a:r>
              <a:rPr lang="en-US" sz="2700" spc="54"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Metriken</a:t>
            </a:r>
            <a:r>
              <a:rPr lang="en-US" sz="2700" spc="54"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a:t>
            </a:r>
            <a:r>
              <a:rPr lang="en-US" sz="2700" spc="54"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verwendet</a:t>
            </a:r>
            <a:r>
              <a:rPr lang="en-US" sz="2700" spc="54"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um den Fort-</a:t>
            </a:r>
            <a:r>
              <a:rPr lang="en-US" sz="2700" spc="54"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schritt</a:t>
            </a:r>
            <a:r>
              <a:rPr lang="en-US" sz="2700" spc="54"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a:t>
            </a:r>
            <a:r>
              <a:rPr lang="en-US" sz="2700" spc="54"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zu</a:t>
            </a:r>
            <a:r>
              <a:rPr lang="en-US" sz="2700" spc="54"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a:t>
            </a:r>
            <a:r>
              <a:rPr lang="en-US" sz="2700" spc="54"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bewerten</a:t>
            </a:r>
            <a:r>
              <a:rPr lang="en-US" sz="2700" spc="54"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und </a:t>
            </a:r>
            <a:r>
              <a:rPr lang="en-US" sz="2700" spc="54"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datengestützte</a:t>
            </a:r>
            <a:r>
              <a:rPr lang="en-US" sz="2700" spc="54"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a:t>
            </a:r>
            <a:r>
              <a:rPr lang="en-US" sz="2700" spc="54"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Anpas-sungen</a:t>
            </a:r>
            <a:r>
              <a:rPr lang="en-US" sz="2700" spc="54"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a:t>
            </a:r>
            <a:r>
              <a:rPr lang="en-US" sz="2700" spc="54"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vorzunehmen</a:t>
            </a:r>
            <a:r>
              <a:rPr lang="en-US" sz="2700" spc="54"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a:t>
            </a:r>
            <a:endParaRPr lang="en-US" sz="2700" dirty="0">
              <a:latin typeface="Helvetica Neue" panose="02000503000000020004" pitchFamily="2" charset="0"/>
              <a:ea typeface="Helvetica Neue" panose="02000503000000020004" pitchFamily="2" charset="0"/>
              <a:cs typeface="Helvetica Neue" panose="02000503000000020004" pitchFamily="2"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E5B69DE0-30ED-2696-0CB1-95EBA4C50424}"/>
              </a:ext>
            </a:extLst>
          </p:cNvPr>
          <p:cNvPicPr>
            <a:picLocks noChangeAspect="1"/>
          </p:cNvPicPr>
          <p:nvPr/>
        </p:nvPicPr>
        <p:blipFill>
          <a:blip r:embed="rId3"/>
          <a:stretch>
            <a:fillRect/>
          </a:stretch>
        </p:blipFill>
        <p:spPr>
          <a:xfrm>
            <a:off x="0" y="-88382"/>
            <a:ext cx="24384000" cy="13892762"/>
          </a:xfrm>
          <a:prstGeom prst="rect">
            <a:avLst/>
          </a:prstGeom>
        </p:spPr>
      </p:pic>
      <p:sp>
        <p:nvSpPr>
          <p:cNvPr id="3" name="Titel 2">
            <a:extLst>
              <a:ext uri="{FF2B5EF4-FFF2-40B4-BE49-F238E27FC236}">
                <a16:creationId xmlns:a16="http://schemas.microsoft.com/office/drawing/2014/main" id="{1F497AD9-9BDE-3282-5083-7598978E8A00}"/>
              </a:ext>
            </a:extLst>
          </p:cNvPr>
          <p:cNvSpPr>
            <a:spLocks noGrp="1"/>
          </p:cNvSpPr>
          <p:nvPr/>
        </p:nvSpPr>
        <p:spPr>
          <a:xfrm>
            <a:off x="2806698" y="11198340"/>
            <a:ext cx="21971004" cy="2514600"/>
          </a:xfrm>
          <a:prstGeom prst="rect">
            <a:avLst/>
          </a:prstGeom>
          <a:noFill/>
          <a:ln>
            <a:noFill/>
          </a:ln>
        </p:spPr>
        <p:txBody>
          <a:bodyPr spcFirstLastPara="1" wrap="square" lIns="50800" tIns="50800" rIns="50800" bIns="50800" anchor="b" anchorCtr="0">
            <a:norm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rgbClr val="000000"/>
              </a:buClr>
              <a:buSzPts val="11600"/>
              <a:buFont typeface="Helvetica Neue"/>
              <a:buNone/>
              <a:defRPr sz="11600" b="1" i="0" u="none" strike="noStrike" cap="none">
                <a:solidFill>
                  <a:srgbClr val="000000"/>
                </a:solidFill>
                <a:latin typeface="Helvetica Neue"/>
                <a:ea typeface="Helvetica Neue"/>
                <a:cs typeface="Helvetica Neue"/>
                <a:sym typeface="Helvetica Neue"/>
              </a:defRPr>
            </a:lvl1pPr>
            <a:lvl2pPr marR="0" lvl="1" algn="l" rtl="0">
              <a:lnSpc>
                <a:spcPct val="80000"/>
              </a:lnSpc>
              <a:spcBef>
                <a:spcPts val="0"/>
              </a:spcBef>
              <a:spcAft>
                <a:spcPts val="0"/>
              </a:spcAft>
              <a:buClr>
                <a:srgbClr val="000000"/>
              </a:buClr>
              <a:buSzPts val="1800"/>
              <a:buFont typeface="Helvetica Neue"/>
              <a:buNone/>
              <a:defRPr sz="8500" b="1" i="0" u="none" strike="noStrike" cap="none">
                <a:solidFill>
                  <a:srgbClr val="000000"/>
                </a:solidFill>
                <a:latin typeface="Helvetica Neue"/>
                <a:ea typeface="Helvetica Neue"/>
                <a:cs typeface="Helvetica Neue"/>
                <a:sym typeface="Helvetica Neue"/>
              </a:defRPr>
            </a:lvl2pPr>
            <a:lvl3pPr marR="0" lvl="2" algn="l" rtl="0">
              <a:lnSpc>
                <a:spcPct val="80000"/>
              </a:lnSpc>
              <a:spcBef>
                <a:spcPts val="0"/>
              </a:spcBef>
              <a:spcAft>
                <a:spcPts val="0"/>
              </a:spcAft>
              <a:buClr>
                <a:srgbClr val="000000"/>
              </a:buClr>
              <a:buSzPts val="1800"/>
              <a:buFont typeface="Helvetica Neue"/>
              <a:buNone/>
              <a:defRPr sz="8500" b="1" i="0" u="none" strike="noStrike" cap="none">
                <a:solidFill>
                  <a:srgbClr val="000000"/>
                </a:solidFill>
                <a:latin typeface="Helvetica Neue"/>
                <a:ea typeface="Helvetica Neue"/>
                <a:cs typeface="Helvetica Neue"/>
                <a:sym typeface="Helvetica Neue"/>
              </a:defRPr>
            </a:lvl3pPr>
            <a:lvl4pPr marR="0" lvl="3" algn="l" rtl="0">
              <a:lnSpc>
                <a:spcPct val="80000"/>
              </a:lnSpc>
              <a:spcBef>
                <a:spcPts val="0"/>
              </a:spcBef>
              <a:spcAft>
                <a:spcPts val="0"/>
              </a:spcAft>
              <a:buClr>
                <a:srgbClr val="000000"/>
              </a:buClr>
              <a:buSzPts val="1800"/>
              <a:buFont typeface="Helvetica Neue"/>
              <a:buNone/>
              <a:defRPr sz="8500" b="1" i="0" u="none" strike="noStrike" cap="none">
                <a:solidFill>
                  <a:srgbClr val="000000"/>
                </a:solidFill>
                <a:latin typeface="Helvetica Neue"/>
                <a:ea typeface="Helvetica Neue"/>
                <a:cs typeface="Helvetica Neue"/>
                <a:sym typeface="Helvetica Neue"/>
              </a:defRPr>
            </a:lvl4pPr>
            <a:lvl5pPr marR="0" lvl="4" algn="l" rtl="0">
              <a:lnSpc>
                <a:spcPct val="80000"/>
              </a:lnSpc>
              <a:spcBef>
                <a:spcPts val="0"/>
              </a:spcBef>
              <a:spcAft>
                <a:spcPts val="0"/>
              </a:spcAft>
              <a:buClr>
                <a:srgbClr val="000000"/>
              </a:buClr>
              <a:buSzPts val="1800"/>
              <a:buFont typeface="Helvetica Neue"/>
              <a:buNone/>
              <a:defRPr sz="8500" b="1" i="0" u="none" strike="noStrike" cap="none">
                <a:solidFill>
                  <a:srgbClr val="000000"/>
                </a:solidFill>
                <a:latin typeface="Helvetica Neue"/>
                <a:ea typeface="Helvetica Neue"/>
                <a:cs typeface="Helvetica Neue"/>
                <a:sym typeface="Helvetica Neue"/>
              </a:defRPr>
            </a:lvl5pPr>
            <a:lvl6pPr marR="0" lvl="5" algn="l" rtl="0">
              <a:lnSpc>
                <a:spcPct val="80000"/>
              </a:lnSpc>
              <a:spcBef>
                <a:spcPts val="0"/>
              </a:spcBef>
              <a:spcAft>
                <a:spcPts val="0"/>
              </a:spcAft>
              <a:buClr>
                <a:srgbClr val="000000"/>
              </a:buClr>
              <a:buSzPts val="1800"/>
              <a:buFont typeface="Helvetica Neue"/>
              <a:buNone/>
              <a:defRPr sz="8500" b="1" i="0" u="none" strike="noStrike" cap="none">
                <a:solidFill>
                  <a:srgbClr val="000000"/>
                </a:solidFill>
                <a:latin typeface="Helvetica Neue"/>
                <a:ea typeface="Helvetica Neue"/>
                <a:cs typeface="Helvetica Neue"/>
                <a:sym typeface="Helvetica Neue"/>
              </a:defRPr>
            </a:lvl6pPr>
            <a:lvl7pPr marR="0" lvl="6" algn="l" rtl="0">
              <a:lnSpc>
                <a:spcPct val="80000"/>
              </a:lnSpc>
              <a:spcBef>
                <a:spcPts val="0"/>
              </a:spcBef>
              <a:spcAft>
                <a:spcPts val="0"/>
              </a:spcAft>
              <a:buClr>
                <a:srgbClr val="000000"/>
              </a:buClr>
              <a:buSzPts val="1800"/>
              <a:buFont typeface="Helvetica Neue"/>
              <a:buNone/>
              <a:defRPr sz="8500" b="1" i="0" u="none" strike="noStrike" cap="none">
                <a:solidFill>
                  <a:srgbClr val="000000"/>
                </a:solidFill>
                <a:latin typeface="Helvetica Neue"/>
                <a:ea typeface="Helvetica Neue"/>
                <a:cs typeface="Helvetica Neue"/>
                <a:sym typeface="Helvetica Neue"/>
              </a:defRPr>
            </a:lvl7pPr>
            <a:lvl8pPr marR="0" lvl="7" algn="l" rtl="0">
              <a:lnSpc>
                <a:spcPct val="80000"/>
              </a:lnSpc>
              <a:spcBef>
                <a:spcPts val="0"/>
              </a:spcBef>
              <a:spcAft>
                <a:spcPts val="0"/>
              </a:spcAft>
              <a:buClr>
                <a:srgbClr val="000000"/>
              </a:buClr>
              <a:buSzPts val="1800"/>
              <a:buFont typeface="Helvetica Neue"/>
              <a:buNone/>
              <a:defRPr sz="8500" b="1" i="0" u="none" strike="noStrike" cap="none">
                <a:solidFill>
                  <a:srgbClr val="000000"/>
                </a:solidFill>
                <a:latin typeface="Helvetica Neue"/>
                <a:ea typeface="Helvetica Neue"/>
                <a:cs typeface="Helvetica Neue"/>
                <a:sym typeface="Helvetica Neue"/>
              </a:defRPr>
            </a:lvl8pPr>
            <a:lvl9pPr marR="0" lvl="8" algn="l" rtl="0">
              <a:lnSpc>
                <a:spcPct val="80000"/>
              </a:lnSpc>
              <a:spcBef>
                <a:spcPts val="0"/>
              </a:spcBef>
              <a:spcAft>
                <a:spcPts val="0"/>
              </a:spcAft>
              <a:buClr>
                <a:srgbClr val="000000"/>
              </a:buClr>
              <a:buSzPts val="1800"/>
              <a:buFont typeface="Helvetica Neue"/>
              <a:buNone/>
              <a:defRPr sz="8500" b="1" i="0" u="none" strike="noStrike" cap="none">
                <a:solidFill>
                  <a:srgbClr val="000000"/>
                </a:solidFill>
                <a:latin typeface="Helvetica Neue"/>
                <a:ea typeface="Helvetica Neue"/>
                <a:cs typeface="Helvetica Neue"/>
                <a:sym typeface="Helvetica Neue"/>
              </a:defRPr>
            </a:lvl9pPr>
          </a:lstStyle>
          <a:p>
            <a:r>
              <a:rPr lang="de-DE" sz="8000" dirty="0">
                <a:ln>
                  <a:solidFill>
                    <a:schemeClr val="tx2">
                      <a:lumMod val="75000"/>
                    </a:schemeClr>
                  </a:solidFill>
                </a:ln>
                <a:solidFill>
                  <a:schemeClr val="bg1"/>
                </a:solidFill>
              </a:rPr>
              <a:t>Gemeinsam für eine nachhaltige Zukunft!</a:t>
            </a:r>
          </a:p>
        </p:txBody>
      </p:sp>
    </p:spTree>
    <p:extLst>
      <p:ext uri="{BB962C8B-B14F-4D97-AF65-F5344CB8AC3E}">
        <p14:creationId xmlns:p14="http://schemas.microsoft.com/office/powerpoint/2010/main" val="4037647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AF89E2-2F24-25F0-AAF4-F091D836CF2A}"/>
              </a:ext>
            </a:extLst>
          </p:cNvPr>
          <p:cNvSpPr>
            <a:spLocks noGrp="1"/>
          </p:cNvSpPr>
          <p:nvPr>
            <p:ph type="title"/>
          </p:nvPr>
        </p:nvSpPr>
        <p:spPr/>
        <p:txBody>
          <a:bodyPr/>
          <a:lstStyle/>
          <a:p>
            <a:r>
              <a:rPr lang="de-DE" dirty="0"/>
              <a:t>Back Up</a:t>
            </a:r>
          </a:p>
        </p:txBody>
      </p:sp>
    </p:spTree>
    <p:extLst>
      <p:ext uri="{BB962C8B-B14F-4D97-AF65-F5344CB8AC3E}">
        <p14:creationId xmlns:p14="http://schemas.microsoft.com/office/powerpoint/2010/main" val="3240465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7A49C0DA-C8AE-5ECC-149A-D60ECFF8C1EB}"/>
              </a:ext>
            </a:extLst>
          </p:cNvPr>
          <p:cNvSpPr>
            <a:spLocks noGrp="1"/>
          </p:cNvSpPr>
          <p:nvPr>
            <p:ph type="title"/>
          </p:nvPr>
        </p:nvSpPr>
        <p:spPr>
          <a:xfrm>
            <a:off x="1828800" y="376463"/>
            <a:ext cx="20720304" cy="1828800"/>
          </a:xfrm>
        </p:spPr>
        <p:txBody>
          <a:bodyPr rtlCol="0"/>
          <a:lstStyle>
            <a:defPPr>
              <a:defRPr lang="de-DE"/>
            </a:defPPr>
          </a:lstStyle>
          <a:p>
            <a:pPr rtl="0"/>
            <a:r>
              <a:rPr lang="de-DE" dirty="0"/>
              <a:t>Häufige Fragen zu den IDG und mögliche Antworten</a:t>
            </a:r>
          </a:p>
        </p:txBody>
      </p:sp>
      <p:sp>
        <p:nvSpPr>
          <p:cNvPr id="12" name="Inhaltsplatzhalter 11">
            <a:extLst>
              <a:ext uri="{FF2B5EF4-FFF2-40B4-BE49-F238E27FC236}">
                <a16:creationId xmlns:a16="http://schemas.microsoft.com/office/drawing/2014/main" id="{C6F2BA06-39BD-0413-D150-70F75EA6CC38}"/>
              </a:ext>
            </a:extLst>
          </p:cNvPr>
          <p:cNvSpPr>
            <a:spLocks noGrp="1"/>
          </p:cNvSpPr>
          <p:nvPr>
            <p:ph sz="quarter" idx="13"/>
          </p:nvPr>
        </p:nvSpPr>
        <p:spPr>
          <a:xfrm>
            <a:off x="1828798" y="3069232"/>
            <a:ext cx="9753602" cy="7808976"/>
          </a:xfrm>
          <a:noFill/>
          <a:ln>
            <a:noFill/>
          </a:ln>
        </p:spPr>
        <p:txBody>
          <a:bodyPr spcFirstLastPara="1" wrap="square" lIns="50800" tIns="50800" rIns="50800" bIns="50800" rtlCol="0" anchor="t" anchorCtr="0">
            <a:noAutofit/>
          </a:bodyPr>
          <a:lstStyle>
            <a:defPPr>
              <a:defRPr lang="de-DE"/>
            </a:defPPr>
          </a:lstStyle>
          <a:p>
            <a:pPr marL="0" indent="0">
              <a:buNone/>
            </a:pPr>
            <a:r>
              <a:rPr lang="de-DE" sz="2600" b="1" dirty="0"/>
              <a:t>Kann man das messen? </a:t>
            </a:r>
            <a:r>
              <a:rPr lang="de-DE" sz="2600" dirty="0"/>
              <a:t>Der konkrete Einfluss einer Maßnahme oder generell der Implementierung der IDG ist in komplexen Systemen bisher sehr schwer zu messen. Werde kreativ und entwickle individuelle KPIs für Dein Unternehmen, bspw. die Fluktuationsrate, Mitarbeiterzufriedenheit. </a:t>
            </a:r>
          </a:p>
          <a:p>
            <a:pPr marL="0" indent="0">
              <a:buNone/>
            </a:pPr>
            <a:r>
              <a:rPr lang="de-DE" sz="2600" b="1" dirty="0"/>
              <a:t>Ist das nicht zu weit weg vom Business? </a:t>
            </a:r>
            <a:r>
              <a:rPr lang="de-DE" sz="2600" dirty="0"/>
              <a:t>Nein, die IDG fördern direkt die Geschäftsentwicklung und Nachhaltigkeit, indem sie die inneren Fähigkeiten der Mitarbeiter stärken. Dies trägt zur Steigerung der Effizienz und Innovationskraft bei.</a:t>
            </a:r>
          </a:p>
          <a:p>
            <a:pPr marL="0" indent="0">
              <a:buNone/>
            </a:pPr>
            <a:r>
              <a:rPr lang="de-DE" sz="2600" b="1" dirty="0"/>
              <a:t>Hat das nur mit Klima und Umwelt zu tun? </a:t>
            </a:r>
            <a:r>
              <a:rPr lang="de-DE" sz="2600" dirty="0"/>
              <a:t>Nein, die IDG betreffen alle Bereiche der inneren und äußeren Entwicklung und sind somit umfassend anwendbar. Sie unterstützen die ganzheitliche Entwicklung der Mitarbeiter und tragen zur nachhaltigen Transformation des Unternehmens bei.</a:t>
            </a:r>
          </a:p>
          <a:p>
            <a:pPr marL="0" indent="0">
              <a:buNone/>
            </a:pPr>
            <a:r>
              <a:rPr lang="de-DE" sz="2600" b="1" dirty="0"/>
              <a:t>Welche Unternehmen können von den IDG profitieren? </a:t>
            </a:r>
            <a:r>
              <a:rPr lang="de-DE" sz="2600" dirty="0"/>
              <a:t>Die IDG sind für Unternehmen jeder Größe und Branche geeignet, die bereit sind, in die persönliche und organisatorische Entwicklung zu investieren. Besonders vorteilhaft sind sie für Unternehmen, die langfristige Nachhaltigkeit und eine positive Unternehmenskultur anstreben.</a:t>
            </a:r>
          </a:p>
          <a:p>
            <a:pPr marL="0" indent="0">
              <a:buNone/>
            </a:pPr>
            <a:endParaRPr lang="de-DE" sz="2600" b="1" dirty="0"/>
          </a:p>
        </p:txBody>
      </p:sp>
      <p:sp>
        <p:nvSpPr>
          <p:cNvPr id="25" name="Inhaltsplatzhalter 24">
            <a:extLst>
              <a:ext uri="{FF2B5EF4-FFF2-40B4-BE49-F238E27FC236}">
                <a16:creationId xmlns:a16="http://schemas.microsoft.com/office/drawing/2014/main" id="{7798761A-B671-4825-623F-F4726F2BDF28}"/>
              </a:ext>
            </a:extLst>
          </p:cNvPr>
          <p:cNvSpPr>
            <a:spLocks noGrp="1"/>
          </p:cNvSpPr>
          <p:nvPr>
            <p:ph sz="quarter" idx="12"/>
          </p:nvPr>
        </p:nvSpPr>
        <p:spPr>
          <a:xfrm>
            <a:off x="12188952" y="3063136"/>
            <a:ext cx="10129158" cy="7808976"/>
          </a:xfrm>
        </p:spPr>
        <p:txBody>
          <a:bodyPr rtlCol="0">
            <a:noAutofit/>
          </a:bodyPr>
          <a:lstStyle>
            <a:defPPr>
              <a:defRPr lang="de-DE"/>
            </a:defPPr>
          </a:lstStyle>
          <a:p>
            <a:r>
              <a:rPr lang="de-DE" sz="2600" b="1" dirty="0"/>
              <a:t>Wie lange dauert die Implementierung? </a:t>
            </a:r>
            <a:r>
              <a:rPr lang="de-DE" sz="2600" dirty="0"/>
              <a:t>Die Implementierung der IDG ist ein fortlaufender Prozess und kann je nach Breite und Tiefe der Implementierung, Unternehmensgröße und -struktur zwischen 6 Monaten und mehreren Jahren dauern. Erste spürbare Veränderungen sind jedoch sehr schnell spürbar.</a:t>
            </a:r>
          </a:p>
          <a:p>
            <a:r>
              <a:rPr lang="de-DE" sz="2600" b="1" dirty="0"/>
              <a:t>Welche Ressourcen sind erforderlich?</a:t>
            </a:r>
            <a:r>
              <a:rPr lang="de-DE" sz="2600" dirty="0"/>
              <a:t> Ressourcen umfassen Zeit, Budget für Schulungen und Workshops sowie die Bereitschaft, organisatorische Veränderungen zu unterstützen. Die Führungsebene spielt eine entscheidende Rolle bei der Bereitstellung und Zuweisung dieser Ressourcen.</a:t>
            </a:r>
          </a:p>
          <a:p>
            <a:r>
              <a:rPr lang="de-DE" sz="2600" b="1" dirty="0"/>
              <a:t>Welche Herausforderungen könnten auftreten? </a:t>
            </a:r>
            <a:r>
              <a:rPr lang="de-DE" sz="2600" dirty="0"/>
              <a:t>Mögliche Herausforderungen sind Widerstand gegen Veränderungen, unklare Erwartungen und die Notwendigkeit, bestehende Strukturen und Prozesse anzupassen. Diese können durch klare Kommunikation, gezielte Schulungen und Feedback überwunden werden.</a:t>
            </a:r>
          </a:p>
          <a:p>
            <a:r>
              <a:rPr lang="de-DE" sz="2600" b="1" dirty="0"/>
              <a:t>Wieso brauche ich jetzt neue Lösungen, ich weiß doch, wie man ein Unternehmen managt? </a:t>
            </a:r>
            <a:r>
              <a:rPr lang="de-DE" sz="2600" dirty="0" err="1"/>
              <a:t>What</a:t>
            </a:r>
            <a:r>
              <a:rPr lang="de-DE" sz="2600" dirty="0"/>
              <a:t> </a:t>
            </a:r>
            <a:r>
              <a:rPr lang="de-DE" sz="2600" dirty="0" err="1"/>
              <a:t>brought</a:t>
            </a:r>
            <a:r>
              <a:rPr lang="de-DE" sz="2600" dirty="0"/>
              <a:t> </a:t>
            </a:r>
            <a:r>
              <a:rPr lang="de-DE" sz="2600" dirty="0" err="1"/>
              <a:t>us</a:t>
            </a:r>
            <a:r>
              <a:rPr lang="de-DE" sz="2600" dirty="0"/>
              <a:t> </a:t>
            </a:r>
            <a:r>
              <a:rPr lang="de-DE" sz="2600" dirty="0" err="1"/>
              <a:t>here</a:t>
            </a:r>
            <a:r>
              <a:rPr lang="de-DE" sz="2600" dirty="0"/>
              <a:t> </a:t>
            </a:r>
            <a:r>
              <a:rPr lang="de-DE" sz="2600" dirty="0" err="1"/>
              <a:t>won‘t</a:t>
            </a:r>
            <a:r>
              <a:rPr lang="de-DE" sz="2600" dirty="0"/>
              <a:t> </a:t>
            </a:r>
            <a:r>
              <a:rPr lang="de-DE" sz="2600" dirty="0" err="1"/>
              <a:t>get</a:t>
            </a:r>
            <a:r>
              <a:rPr lang="de-DE" sz="2600" dirty="0"/>
              <a:t> </a:t>
            </a:r>
            <a:r>
              <a:rPr lang="de-DE" sz="2600" dirty="0" err="1"/>
              <a:t>you</a:t>
            </a:r>
            <a:r>
              <a:rPr lang="de-DE" sz="2600" dirty="0"/>
              <a:t> </a:t>
            </a:r>
            <a:r>
              <a:rPr lang="de-DE" sz="2600" dirty="0" err="1"/>
              <a:t>there</a:t>
            </a:r>
            <a:r>
              <a:rPr lang="de-DE" sz="2600" dirty="0"/>
              <a:t>. Wir brauchen lebenslanges Lernen, um den Herausforderungen zu begegnen. Die IDG unterstützen uns dabei, dies zu tun. </a:t>
            </a:r>
            <a:r>
              <a:rPr lang="de-DE" sz="2600" dirty="0">
                <a:hlinkClick r:id="rId3"/>
              </a:rPr>
              <a:t>Videolink</a:t>
            </a:r>
            <a:endParaRPr lang="de-DE" sz="2600" dirty="0"/>
          </a:p>
          <a:p>
            <a:pPr rtl="0"/>
            <a:endParaRPr lang="de-DE" sz="2600" dirty="0"/>
          </a:p>
        </p:txBody>
      </p:sp>
      <p:sp>
        <p:nvSpPr>
          <p:cNvPr id="5" name="Foliennummernplatzhalter 4">
            <a:extLst>
              <a:ext uri="{FF2B5EF4-FFF2-40B4-BE49-F238E27FC236}">
                <a16:creationId xmlns:a16="http://schemas.microsoft.com/office/drawing/2014/main" id="{AF012FDC-7484-2B3B-E496-144348256B81}"/>
              </a:ext>
            </a:extLst>
          </p:cNvPr>
          <p:cNvSpPr>
            <a:spLocks noGrp="1"/>
          </p:cNvSpPr>
          <p:nvPr>
            <p:ph type="sldNum" sz="quarter" idx="4"/>
          </p:nvPr>
        </p:nvSpPr>
        <p:spPr>
          <a:xfrm>
            <a:off x="22707600" y="12240009"/>
            <a:ext cx="1322832" cy="830997"/>
          </a:xfrm>
        </p:spPr>
        <p:txBody>
          <a:bodyPr rtlCol="0"/>
          <a:lstStyle>
            <a:defPPr>
              <a:defRPr lang="de-DE"/>
            </a:defPPr>
          </a:lstStyle>
          <a:p>
            <a:pPr rtl="0"/>
            <a:fld id="{58FB4751-880F-D840-AAA9-3A15815CC996}" type="slidenum">
              <a:rPr lang="de-DE" smtClean="0"/>
              <a:pPr rtl="0"/>
              <a:t>19</a:t>
            </a:fld>
            <a:endParaRPr lang="de-DE" dirty="0"/>
          </a:p>
        </p:txBody>
      </p:sp>
    </p:spTree>
    <p:extLst>
      <p:ext uri="{BB962C8B-B14F-4D97-AF65-F5344CB8AC3E}">
        <p14:creationId xmlns:p14="http://schemas.microsoft.com/office/powerpoint/2010/main" val="3833351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F46C7B-D29F-368C-FEEC-CDFA125F8E5C}"/>
              </a:ext>
            </a:extLst>
          </p:cNvPr>
          <p:cNvSpPr>
            <a:spLocks noGrp="1"/>
          </p:cNvSpPr>
          <p:nvPr>
            <p:ph type="title"/>
          </p:nvPr>
        </p:nvSpPr>
        <p:spPr/>
        <p:txBody>
          <a:bodyPr rtlCol="0"/>
          <a:lstStyle>
            <a:defPPr>
              <a:defRPr lang="de-DE"/>
            </a:defPPr>
          </a:lstStyle>
          <a:p>
            <a:pPr rtl="0"/>
            <a:r>
              <a:rPr lang="de-DE" dirty="0"/>
              <a:t>Inhalt</a:t>
            </a:r>
          </a:p>
        </p:txBody>
      </p:sp>
      <p:graphicFrame>
        <p:nvGraphicFramePr>
          <p:cNvPr id="6" name="Tabelle 4">
            <a:extLst>
              <a:ext uri="{FF2B5EF4-FFF2-40B4-BE49-F238E27FC236}">
                <a16:creationId xmlns:a16="http://schemas.microsoft.com/office/drawing/2014/main" id="{0D6FB95E-6987-A57C-3663-3FD6F6FAC24E}"/>
              </a:ext>
            </a:extLst>
          </p:cNvPr>
          <p:cNvGraphicFramePr>
            <a:graphicFrameLocks noGrp="1"/>
          </p:cNvGraphicFramePr>
          <p:nvPr>
            <p:ph idx="1"/>
            <p:extLst>
              <p:ext uri="{D42A27DB-BD31-4B8C-83A1-F6EECF244321}">
                <p14:modId xmlns:p14="http://schemas.microsoft.com/office/powerpoint/2010/main" val="46359626"/>
              </p:ext>
            </p:extLst>
          </p:nvPr>
        </p:nvGraphicFramePr>
        <p:xfrm>
          <a:off x="1676401" y="3651250"/>
          <a:ext cx="21031194" cy="9229636"/>
        </p:xfrm>
        <a:graphic>
          <a:graphicData uri="http://schemas.openxmlformats.org/drawingml/2006/table">
            <a:tbl>
              <a:tblPr firstRow="1" bandRow="1"/>
              <a:tblGrid>
                <a:gridCol w="21031194">
                  <a:extLst>
                    <a:ext uri="{9D8B030D-6E8A-4147-A177-3AD203B41FA5}">
                      <a16:colId xmlns:a16="http://schemas.microsoft.com/office/drawing/2014/main" val="1563570424"/>
                    </a:ext>
                  </a:extLst>
                </a:gridCol>
              </a:tblGrid>
              <a:tr h="1645920">
                <a:tc>
                  <a:txBody>
                    <a:bodyPr/>
                    <a:lstStyle>
                      <a:defPPr>
                        <a:defRPr lang="de-DE"/>
                      </a:defPPr>
                    </a:lstStyle>
                    <a:p>
                      <a:pPr marL="0" marR="0" lvl="0" indent="0" algn="r" defTabSz="914400" rtl="0" eaLnBrk="1" fontAlgn="auto" latinLnBrk="0" hangingPunct="1">
                        <a:lnSpc>
                          <a:spcPct val="100000"/>
                        </a:lnSpc>
                        <a:spcBef>
                          <a:spcPts val="0"/>
                        </a:spcBef>
                        <a:spcAft>
                          <a:spcPts val="0"/>
                        </a:spcAft>
                        <a:buClrTx/>
                        <a:buSzTx/>
                        <a:buFontTx/>
                        <a:buNone/>
                        <a:tabLst/>
                        <a:defRPr lang="de-DE"/>
                      </a:pPr>
                      <a:r>
                        <a:rPr lang="de-DE" sz="4800" b="1" dirty="0">
                          <a:latin typeface="Helvetica Neue" panose="02000503000000020004" pitchFamily="2" charset="0"/>
                          <a:ea typeface="Helvetica Neue" panose="02000503000000020004" pitchFamily="2" charset="0"/>
                          <a:cs typeface="Helvetica Neue" panose="02000503000000020004" pitchFamily="2" charset="0"/>
                        </a:rPr>
                        <a:t>Warum wir jetzt handeln</a:t>
                      </a:r>
                      <a:r>
                        <a:rPr lang="de-DE" sz="4800" b="1" baseline="0" dirty="0">
                          <a:latin typeface="Helvetica Neue" panose="02000503000000020004" pitchFamily="2" charset="0"/>
                          <a:ea typeface="Helvetica Neue" panose="02000503000000020004" pitchFamily="2" charset="0"/>
                          <a:cs typeface="Helvetica Neue" panose="02000503000000020004" pitchFamily="2" charset="0"/>
                        </a:rPr>
                        <a:t> müssen</a:t>
                      </a:r>
                      <a:endParaRPr lang="de-DE" sz="4800" b="1" dirty="0">
                        <a:latin typeface="Helvetica Neue" panose="02000503000000020004" pitchFamily="2" charset="0"/>
                        <a:ea typeface="Helvetica Neue" panose="02000503000000020004" pitchFamily="2" charset="0"/>
                        <a:cs typeface="Helvetica Neue" panose="02000503000000020004" pitchFamily="2" charset="0"/>
                      </a:endParaRPr>
                    </a:p>
                    <a:p>
                      <a:pPr algn="r" rtl="0"/>
                      <a:r>
                        <a:rPr lang="de-DE" sz="4800" b="0" dirty="0">
                          <a:latin typeface="Helvetica Neue" panose="02000503000000020004" pitchFamily="2" charset="0"/>
                          <a:ea typeface="Helvetica Neue" panose="02000503000000020004" pitchFamily="2" charset="0"/>
                          <a:cs typeface="Helvetica Neue" panose="02000503000000020004" pitchFamily="2" charset="0"/>
                        </a:rPr>
                        <a:t>3</a:t>
                      </a:r>
                    </a:p>
                  </a:txBody>
                  <a:tcPr marL="458862" marR="458862" marT="91440" marB="91440">
                    <a:lnL w="12700" cmpd="sng">
                      <a:noFill/>
                      <a:prstDash val="solid"/>
                    </a:lnL>
                    <a:lnR w="12700" cmpd="sng">
                      <a:noFill/>
                      <a:prstDash val="solid"/>
                    </a:lnR>
                    <a:lnT w="12700" cmpd="sng">
                      <a:noFill/>
                      <a:prstDash val="soli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89471877"/>
                  </a:ext>
                </a:extLst>
              </a:tr>
              <a:tr h="1958016">
                <a:tc>
                  <a:txBody>
                    <a:bodyPr/>
                    <a:lstStyle>
                      <a:defPPr>
                        <a:defRPr lang="de-DE"/>
                      </a:defPPr>
                    </a:lstStyle>
                    <a:p>
                      <a:pPr algn="r" rtl="0"/>
                      <a:r>
                        <a:rPr lang="de-DE" sz="4800" b="0" dirty="0">
                          <a:latin typeface="Helvetica Neue" panose="02000503000000020004" pitchFamily="2" charset="0"/>
                          <a:ea typeface="Helvetica Neue" panose="02000503000000020004" pitchFamily="2" charset="0"/>
                          <a:cs typeface="Helvetica Neue" panose="02000503000000020004" pitchFamily="2" charset="0"/>
                        </a:rPr>
                        <a:t>Vision für nachhaltigen Wandel: Die </a:t>
                      </a:r>
                      <a:r>
                        <a:rPr lang="de-DE" sz="4800" b="0" dirty="0" err="1">
                          <a:latin typeface="Helvetica Neue" panose="02000503000000020004" pitchFamily="2" charset="0"/>
                          <a:ea typeface="Helvetica Neue" panose="02000503000000020004" pitchFamily="2" charset="0"/>
                          <a:cs typeface="Helvetica Neue" panose="02000503000000020004" pitchFamily="2" charset="0"/>
                        </a:rPr>
                        <a:t>Inner</a:t>
                      </a:r>
                      <a:r>
                        <a:rPr lang="de-DE" sz="4800" b="0" dirty="0">
                          <a:latin typeface="Helvetica Neue" panose="02000503000000020004" pitchFamily="2" charset="0"/>
                          <a:ea typeface="Helvetica Neue" panose="02000503000000020004" pitchFamily="2" charset="0"/>
                          <a:cs typeface="Helvetica Neue" panose="02000503000000020004" pitchFamily="2" charset="0"/>
                        </a:rPr>
                        <a:t> Development Goals</a:t>
                      </a:r>
                    </a:p>
                    <a:p>
                      <a:pPr marL="0" algn="r" defTabSz="914400" rtl="0" eaLnBrk="1" latinLnBrk="0" hangingPunct="1"/>
                      <a:r>
                        <a:rPr lang="de-DE" sz="4800" b="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6</a:t>
                      </a:r>
                    </a:p>
                  </a:txBody>
                  <a:tcPr marL="458862" marR="458862" marT="91440" marB="91440" anchor="b">
                    <a:lnL w="12700" cmpd="sng">
                      <a:noFill/>
                      <a:prstDash val="solid"/>
                    </a:lnL>
                    <a:lnR w="12700" cmpd="sng">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36238222"/>
                  </a:ext>
                </a:extLst>
              </a:tr>
              <a:tr h="1997974">
                <a:tc>
                  <a:txBody>
                    <a:bodyPr/>
                    <a:lstStyle>
                      <a:defPPr>
                        <a:defRPr lang="de-DE"/>
                      </a:defPPr>
                    </a:lstStyle>
                    <a:p>
                      <a:pPr algn="r" rtl="0"/>
                      <a:r>
                        <a:rPr lang="de-DE" sz="4800" b="0" dirty="0">
                          <a:latin typeface="Helvetica Neue" panose="02000503000000020004" pitchFamily="2" charset="0"/>
                          <a:ea typeface="Helvetica Neue" panose="02000503000000020004" pitchFamily="2" charset="0"/>
                          <a:cs typeface="Helvetica Neue" panose="02000503000000020004" pitchFamily="2" charset="0"/>
                        </a:rPr>
                        <a:t>Ganzheitliche Transformation des Systems</a:t>
                      </a:r>
                    </a:p>
                    <a:p>
                      <a:pPr marL="0" algn="r" defTabSz="914400" rtl="0" eaLnBrk="1" latinLnBrk="0" hangingPunct="1"/>
                      <a:r>
                        <a:rPr lang="de-DE" sz="4800" b="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9</a:t>
                      </a:r>
                    </a:p>
                  </a:txBody>
                  <a:tcPr marL="458862" marR="458862" marT="91440" marB="91440" anchor="b">
                    <a:lnL w="12700" cmpd="sng">
                      <a:noFill/>
                      <a:prstDash val="solid"/>
                    </a:lnL>
                    <a:lnR w="12700" cmpd="sng">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4452646"/>
                  </a:ext>
                </a:extLst>
              </a:tr>
              <a:tr h="1918056">
                <a:tc>
                  <a:txBody>
                    <a:bodyPr/>
                    <a:lstStyle>
                      <a:defPPr>
                        <a:defRPr lang="de-DE"/>
                      </a:defPPr>
                    </a:lstStyle>
                    <a:p>
                      <a:pPr marL="0" marR="0" lvl="0" indent="0" algn="r" defTabSz="914400" rtl="0" eaLnBrk="1" fontAlgn="auto" latinLnBrk="0" hangingPunct="1">
                        <a:lnSpc>
                          <a:spcPct val="100000"/>
                        </a:lnSpc>
                        <a:spcBef>
                          <a:spcPts val="0"/>
                        </a:spcBef>
                        <a:spcAft>
                          <a:spcPts val="0"/>
                        </a:spcAft>
                        <a:buClrTx/>
                        <a:buSzTx/>
                        <a:buFontTx/>
                        <a:buNone/>
                        <a:tabLst/>
                        <a:defRPr lang="de-DE"/>
                      </a:pPr>
                      <a:r>
                        <a:rPr lang="de-DE" sz="4800" b="0" dirty="0">
                          <a:latin typeface="Helvetica Neue" panose="02000503000000020004" pitchFamily="2" charset="0"/>
                          <a:ea typeface="Helvetica Neue" panose="02000503000000020004" pitchFamily="2" charset="0"/>
                          <a:cs typeface="Helvetica Neue" panose="02000503000000020004" pitchFamily="2" charset="0"/>
                        </a:rPr>
                        <a:t>Implementierung: Herausforderungen, Erfolgsfaktoren, Beispiele  </a:t>
                      </a:r>
                    </a:p>
                    <a:p>
                      <a:pPr marL="0" marR="0" lvl="0" indent="0" algn="r" defTabSz="914400" rtl="0" eaLnBrk="1" fontAlgn="auto" latinLnBrk="0" hangingPunct="1">
                        <a:lnSpc>
                          <a:spcPct val="100000"/>
                        </a:lnSpc>
                        <a:spcBef>
                          <a:spcPts val="0"/>
                        </a:spcBef>
                        <a:spcAft>
                          <a:spcPts val="0"/>
                        </a:spcAft>
                        <a:buClrTx/>
                        <a:buSzTx/>
                        <a:buFontTx/>
                        <a:buNone/>
                        <a:tabLst/>
                        <a:defRPr lang="de-DE"/>
                      </a:pPr>
                      <a:r>
                        <a:rPr lang="de-DE" sz="4800" b="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12</a:t>
                      </a:r>
                    </a:p>
                  </a:txBody>
                  <a:tcPr marL="458862" marR="458862" marT="91440" marB="91440" anchor="b">
                    <a:lnL w="12700" cmpd="sng">
                      <a:noFill/>
                      <a:prstDash val="solid"/>
                    </a:lnL>
                    <a:lnR w="12700" cmpd="sng">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0977400"/>
                  </a:ext>
                </a:extLst>
              </a:tr>
              <a:tr h="1709670">
                <a:tc>
                  <a:txBody>
                    <a:bodyPr/>
                    <a:lstStyle>
                      <a:defPPr>
                        <a:defRPr lang="de-DE"/>
                      </a:defPPr>
                    </a:lstStyle>
                    <a:p>
                      <a:pPr marL="0" algn="r" defTabSz="914400" rtl="0" eaLnBrk="1" latinLnBrk="0" hangingPunct="1"/>
                      <a:r>
                        <a:rPr lang="de-DE" sz="4800" b="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Mögliche Roadmap</a:t>
                      </a:r>
                    </a:p>
                    <a:p>
                      <a:pPr marL="0" algn="r" defTabSz="914400" rtl="0" eaLnBrk="1" latinLnBrk="0" hangingPunct="1"/>
                      <a:r>
                        <a:rPr lang="de-DE" sz="4800" b="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15</a:t>
                      </a:r>
                    </a:p>
                  </a:txBody>
                  <a:tcPr marL="458862" marR="458862" marT="91440" marB="91440" anchor="b">
                    <a:lnL w="12700" cmpd="sng">
                      <a:noFill/>
                      <a:prstDash val="solid"/>
                    </a:lnL>
                    <a:lnR w="12700" cmpd="sng">
                      <a:noFill/>
                      <a:prstDash val="solid"/>
                    </a:lnR>
                    <a:lnT w="9525"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056376589"/>
                  </a:ext>
                </a:extLst>
              </a:tr>
            </a:tbl>
          </a:graphicData>
        </a:graphic>
      </p:graphicFrame>
    </p:spTree>
    <p:extLst>
      <p:ext uri="{BB962C8B-B14F-4D97-AF65-F5344CB8AC3E}">
        <p14:creationId xmlns:p14="http://schemas.microsoft.com/office/powerpoint/2010/main" val="2630787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E95044F7-BD97-2FDE-4E33-A565BCF0EFEC}"/>
              </a:ext>
            </a:extLst>
          </p:cNvPr>
          <p:cNvSpPr>
            <a:spLocks noGrp="1"/>
          </p:cNvSpPr>
          <p:nvPr>
            <p:ph type="title"/>
          </p:nvPr>
        </p:nvSpPr>
        <p:spPr>
          <a:xfrm>
            <a:off x="1400464" y="1190336"/>
            <a:ext cx="21971000" cy="1433163"/>
          </a:xfrm>
        </p:spPr>
        <p:txBody>
          <a:bodyPr rtlCol="0">
            <a:noAutofit/>
          </a:bodyPr>
          <a:lstStyle>
            <a:defPPr>
              <a:defRPr lang="de-DE"/>
            </a:defPPr>
          </a:lstStyle>
          <a:p>
            <a:pPr rtl="0"/>
            <a:r>
              <a:rPr lang="de-DE" sz="6400" dirty="0"/>
              <a:t>Herausforderungen meistern: Der Weg zur erfolgreichen IDG-Implementierung</a:t>
            </a:r>
          </a:p>
        </p:txBody>
      </p:sp>
      <p:sp>
        <p:nvSpPr>
          <p:cNvPr id="2" name="Textplatzhalter 1">
            <a:extLst>
              <a:ext uri="{FF2B5EF4-FFF2-40B4-BE49-F238E27FC236}">
                <a16:creationId xmlns:a16="http://schemas.microsoft.com/office/drawing/2014/main" id="{2D2EB0B1-9E76-4A21-31E4-222787D0A071}"/>
              </a:ext>
            </a:extLst>
          </p:cNvPr>
          <p:cNvSpPr>
            <a:spLocks noGrp="1"/>
          </p:cNvSpPr>
          <p:nvPr>
            <p:ph type="body" idx="2"/>
          </p:nvPr>
        </p:nvSpPr>
        <p:spPr>
          <a:xfrm>
            <a:off x="1206500" y="3113387"/>
            <a:ext cx="21971000" cy="8256012"/>
          </a:xfrm>
        </p:spPr>
        <p:txBody>
          <a:bodyPr numCol="1">
            <a:noAutofit/>
          </a:bodyPr>
          <a:lstStyle/>
          <a:p>
            <a:r>
              <a:rPr lang="de-DE" sz="3200" b="1" dirty="0"/>
              <a:t>Unterschiedliche Ausgangspunkte: </a:t>
            </a:r>
            <a:r>
              <a:rPr lang="de-DE" sz="3200" dirty="0"/>
              <a:t>Verschiedene Abteilungen oder Teams könnten unterschiedlich gut auf die Implementierung der IDG vorbereitet sein. Dies erfordert einen flexiblen, angepassten Ansatz, der auf die spezifischen Bedürfnisse und das Ausgangsniveau der verschiedenen Teams eingeht.</a:t>
            </a:r>
          </a:p>
          <a:p>
            <a:r>
              <a:rPr lang="de-DE" sz="3200" b="1" dirty="0"/>
              <a:t>Mangelnde </a:t>
            </a:r>
            <a:r>
              <a:rPr lang="de-DE" sz="3200" b="1" dirty="0">
                <a:latin typeface="Helvetica Neue" panose="02000503000000020004" pitchFamily="2" charset="0"/>
                <a:ea typeface="Helvetica Neue" panose="02000503000000020004" pitchFamily="2" charset="0"/>
                <a:cs typeface="Helvetica Neue" panose="02000503000000020004" pitchFamily="2" charset="0"/>
              </a:rPr>
              <a:t>Vorbildfunktion</a:t>
            </a:r>
            <a:r>
              <a:rPr lang="de-DE" sz="3200" b="1" dirty="0"/>
              <a:t> von Führungskräften: </a:t>
            </a:r>
            <a:r>
              <a:rPr lang="de-DE" sz="3200" dirty="0"/>
              <a:t>Diese müssen die Prinzipien der IDG vorleben. Ohne ihr vollständiges Engagement wird die Implementierung schwierig und weniger effektiv. Führungskräfte spielen eine entscheidende Rolle dabei, die IDG in den Unternehmensalltag zu integrieren und die Akzeptanz im Team zu fördern.</a:t>
            </a:r>
          </a:p>
          <a:p>
            <a:r>
              <a:rPr lang="de-DE" sz="3200" b="1" dirty="0"/>
              <a:t>Ressourcenengpässe in Krisenzeiten: </a:t>
            </a:r>
            <a:r>
              <a:rPr lang="de-DE" sz="3200" dirty="0"/>
              <a:t>Die Implementierung von IDG erfordert sowohl Zeit als auch finanzielle und personelle Ressourcen, die oft begrenzt sind. Besonders in Krisenzeiten kann der finanzielle Druck und die Notwendigkeit, andere Prioritäten zu setzen, die Implementierung erschweren.</a:t>
            </a:r>
          </a:p>
          <a:p>
            <a:pPr rtl="0"/>
            <a:r>
              <a:rPr lang="de-DE" sz="3200" b="1" dirty="0"/>
              <a:t>Eingeschränkte Zugänglichkeit für alle Mitarbeiter: </a:t>
            </a:r>
            <a:r>
              <a:rPr lang="de-DE" sz="3200" dirty="0"/>
              <a:t>die Arbeit mit den IDG kann wissenschaftlich wirken. Die Einführung und Kommunikation muss den unterschiedlichen Ebenen, Rollen und Mitarbeitern angepasst werden, damit alle Mitarbeitenden die Vision und die Ziele der IDG verstehen und unterstützen.</a:t>
            </a:r>
          </a:p>
          <a:p>
            <a:pPr rtl="0"/>
            <a:r>
              <a:rPr lang="de-DE" sz="3200" b="1" dirty="0"/>
              <a:t>Messbarkeit und Evaluierung schwierig: </a:t>
            </a:r>
            <a:r>
              <a:rPr lang="de-DE" sz="3200" dirty="0"/>
              <a:t>Durch die Komplexität von Unternehmen und die systemischen Zusammenhänge sind die Auswirkungen der IDG sehr schwer zu messen. Unternehmen können Schwierigkeiten haben, klare Erfolgskriterien zu etablieren und die Wirksamkeit der IDG kontinuierlich zu überwachen.</a:t>
            </a:r>
          </a:p>
          <a:p>
            <a:endParaRPr lang="de-DE" sz="3200" dirty="0"/>
          </a:p>
        </p:txBody>
      </p:sp>
    </p:spTree>
    <p:extLst>
      <p:ext uri="{BB962C8B-B14F-4D97-AF65-F5344CB8AC3E}">
        <p14:creationId xmlns:p14="http://schemas.microsoft.com/office/powerpoint/2010/main" val="881480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18">
            <a:extLst>
              <a:ext uri="{FF2B5EF4-FFF2-40B4-BE49-F238E27FC236}">
                <a16:creationId xmlns:a16="http://schemas.microsoft.com/office/drawing/2014/main" id="{A7BE12AD-D808-BDE0-3EB8-5BC50B1D8474}"/>
              </a:ext>
            </a:extLst>
          </p:cNvPr>
          <p:cNvSpPr>
            <a:spLocks noGrp="1"/>
          </p:cNvSpPr>
          <p:nvPr>
            <p:ph type="title"/>
          </p:nvPr>
        </p:nvSpPr>
        <p:spPr>
          <a:xfrm>
            <a:off x="1562098" y="1053663"/>
            <a:ext cx="20116801" cy="1828800"/>
          </a:xfrm>
        </p:spPr>
        <p:txBody>
          <a:bodyPr rtlCol="0" anchor="t">
            <a:normAutofit/>
          </a:bodyPr>
          <a:lstStyle>
            <a:defPPr>
              <a:defRPr lang="de-DE"/>
            </a:defPPr>
          </a:lstStyle>
          <a:p>
            <a:pPr rtl="0"/>
            <a:r>
              <a:rPr lang="de-DE" dirty="0"/>
              <a:t>Erfolgsfaktoren: Was die Einführung der IDG unterstützt</a:t>
            </a:r>
          </a:p>
        </p:txBody>
      </p:sp>
      <p:sp>
        <p:nvSpPr>
          <p:cNvPr id="8" name="Inhaltsplatzhalter 7">
            <a:extLst>
              <a:ext uri="{FF2B5EF4-FFF2-40B4-BE49-F238E27FC236}">
                <a16:creationId xmlns:a16="http://schemas.microsoft.com/office/drawing/2014/main" id="{BCFDA37B-399A-B9F0-7A7D-2A891EB7FFA6}"/>
              </a:ext>
            </a:extLst>
          </p:cNvPr>
          <p:cNvSpPr>
            <a:spLocks noGrp="1"/>
          </p:cNvSpPr>
          <p:nvPr>
            <p:ph sz="quarter" idx="10"/>
          </p:nvPr>
        </p:nvSpPr>
        <p:spPr>
          <a:xfrm>
            <a:off x="1828800" y="3132294"/>
            <a:ext cx="20482560" cy="6713152"/>
          </a:xfrm>
        </p:spPr>
        <p:txBody>
          <a:bodyPr numCol="2" spcCol="540000" rtlCol="0">
            <a:noAutofit/>
          </a:bodyPr>
          <a:lstStyle>
            <a:defPPr>
              <a:defRPr lang="de-DE"/>
            </a:defPPr>
          </a:lstStyle>
          <a:p>
            <a:pPr marL="0" indent="0" algn="just">
              <a:buNone/>
            </a:pPr>
            <a:r>
              <a:rPr lang="de-DE" sz="3200" b="1" dirty="0"/>
              <a:t>Unternehmenskultur: </a:t>
            </a:r>
            <a:r>
              <a:rPr lang="de-DE" sz="3200" dirty="0"/>
              <a:t>Eine Kultur der Neugierde und  des Mutes innerhalb des Unternehmens fördert die erfolgreiche Implementierung der IDG. Es ist entscheidend, dass Führungskräfte und Mitarbeiter offen für Veränderungen sind und aktiv daran arbeiten, die neuen Ansätze zu integrieren.</a:t>
            </a:r>
          </a:p>
          <a:p>
            <a:pPr marL="0" indent="0" algn="just">
              <a:buNone/>
            </a:pPr>
            <a:r>
              <a:rPr lang="de-DE" sz="3200" b="1" dirty="0"/>
              <a:t>Verbindung zu Unternehmenswerten: </a:t>
            </a:r>
            <a:r>
              <a:rPr lang="de-DE" sz="3200" dirty="0"/>
              <a:t>Eine starke Verbindung zwischen den IDG und den bestehenden Unternehmenswerten erleichtert die Integration und Akzeptanz. Unternehmen sollten die IDG als Erweiterung ihrer bestehenden Werte und Ziele betrachten.</a:t>
            </a:r>
          </a:p>
          <a:p>
            <a:pPr marL="0" indent="0" algn="just">
              <a:buNone/>
            </a:pPr>
            <a:r>
              <a:rPr lang="de-DE" sz="3200" b="1" dirty="0"/>
              <a:t>Engagement der Führung: </a:t>
            </a:r>
            <a:r>
              <a:rPr lang="de-DE" sz="3200" dirty="0"/>
              <a:t>Die Unterstützung und das aktive Engagement der Führungskräfte sind von zentraler Bedeutung. Führungskräfte müssen die IDG als Priorität betrachten und aktiv fördern.</a:t>
            </a:r>
          </a:p>
          <a:p>
            <a:pPr marL="0" indent="0" algn="just">
              <a:buNone/>
            </a:pPr>
            <a:r>
              <a:rPr lang="de-DE" sz="3200" b="1" dirty="0"/>
              <a:t>Kommunikation und Transparenz: </a:t>
            </a:r>
            <a:r>
              <a:rPr lang="de-DE" sz="3200" dirty="0"/>
              <a:t>Offene und transparente Kommunikation über die Ziele, Prozesse und Fortschritte der IDG-Implementierung ist entscheidend. Dies schafft Vertrauen und fördert das Engagement der Mitarbeiter.</a:t>
            </a:r>
          </a:p>
          <a:p>
            <a:pPr marL="0" indent="0" algn="just">
              <a:buNone/>
            </a:pPr>
            <a:r>
              <a:rPr lang="de-DE" sz="3200" b="1" dirty="0"/>
              <a:t>Schulung und Weiterbildung: </a:t>
            </a:r>
            <a:r>
              <a:rPr lang="de-DE" sz="3200" dirty="0"/>
              <a:t>Kontinuierliche Schulung und Weiterbildung der Mitarbeiter sind notwendig, um die erforderlichen Fähigkeiten und Kompetenzen zu entwickeln. Dies unterstützt die nachhaltige Implementierung der IDG.</a:t>
            </a:r>
          </a:p>
          <a:p>
            <a:pPr marL="0" indent="0" algn="just">
              <a:buNone/>
            </a:pPr>
            <a:r>
              <a:rPr lang="de-DE" sz="3200" b="1" dirty="0"/>
              <a:t>Integration in Geschäftsprozesse: </a:t>
            </a:r>
            <a:r>
              <a:rPr lang="de-DE" sz="3200" dirty="0"/>
              <a:t>Die IDG sollten in die bestehenden Geschäftsprozesse und -strategien integriert werden, um sicherzustellen, dass sie einen nachhaltigen Einfluss auf das Unternehmen haben, </a:t>
            </a:r>
            <a:r>
              <a:rPr lang="de-DE" sz="3200" dirty="0" err="1"/>
              <a:t>bsp.</a:t>
            </a:r>
            <a:r>
              <a:rPr lang="de-DE" sz="3200" dirty="0"/>
              <a:t> Integration der IDG in Ziele und Incentivierung</a:t>
            </a:r>
          </a:p>
        </p:txBody>
      </p:sp>
      <p:sp>
        <p:nvSpPr>
          <p:cNvPr id="3" name="Foliennummernplatzhalter 2">
            <a:extLst>
              <a:ext uri="{FF2B5EF4-FFF2-40B4-BE49-F238E27FC236}">
                <a16:creationId xmlns:a16="http://schemas.microsoft.com/office/drawing/2014/main" id="{50CD348E-9357-0442-4555-AF6B4AFE34B6}"/>
              </a:ext>
            </a:extLst>
          </p:cNvPr>
          <p:cNvSpPr>
            <a:spLocks noGrp="1"/>
          </p:cNvSpPr>
          <p:nvPr>
            <p:ph type="sldNum" sz="quarter" idx="4"/>
          </p:nvPr>
        </p:nvSpPr>
        <p:spPr>
          <a:xfrm>
            <a:off x="22707600" y="12240009"/>
            <a:ext cx="1322832" cy="830997"/>
          </a:xfrm>
        </p:spPr>
        <p:txBody>
          <a:bodyPr rtlCol="0"/>
          <a:lstStyle>
            <a:defPPr>
              <a:defRPr lang="de-DE"/>
            </a:defPPr>
          </a:lstStyle>
          <a:p>
            <a:pPr rtl="0"/>
            <a:fld id="{58FB4751-880F-D840-AAA9-3A15815CC996}" type="slidenum">
              <a:rPr lang="de-DE" smtClean="0"/>
              <a:pPr rtl="0"/>
              <a:t>21</a:t>
            </a:fld>
            <a:endParaRPr lang="de-DE" dirty="0"/>
          </a:p>
        </p:txBody>
      </p:sp>
    </p:spTree>
    <p:extLst>
      <p:ext uri="{BB962C8B-B14F-4D97-AF65-F5344CB8AC3E}">
        <p14:creationId xmlns:p14="http://schemas.microsoft.com/office/powerpoint/2010/main" val="27747901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p:nvPr/>
        </p:nvSpPr>
        <p:spPr>
          <a:xfrm>
            <a:off x="1246909" y="1313661"/>
            <a:ext cx="23130995" cy="952262"/>
          </a:xfrm>
          <a:prstGeom prst="rect">
            <a:avLst/>
          </a:prstGeom>
          <a:noFill/>
          <a:ln>
            <a:noFill/>
          </a:ln>
        </p:spPr>
        <p:txBody>
          <a:bodyPr spcFirstLastPara="1" wrap="square" lIns="50800" tIns="50800" rIns="50800" bIns="50800" rtlCol="0" anchor="b" anchorCtr="0">
            <a:normAutofit/>
          </a:bodyPr>
          <a:lstStyle/>
          <a:p>
            <a:pPr>
              <a:lnSpc>
                <a:spcPct val="80000"/>
              </a:lnSpc>
              <a:buSzPts val="8500"/>
            </a:pPr>
            <a:r>
              <a:rPr lang="en-US" sz="6400" b="1" dirty="0" err="1">
                <a:latin typeface="Helvetica Neue"/>
                <a:ea typeface="Helvetica Neue"/>
                <a:cs typeface="Helvetica Neue"/>
                <a:sym typeface="Helvetica Neue"/>
              </a:rPr>
              <a:t>Werde</a:t>
            </a:r>
            <a:r>
              <a:rPr lang="en-US" sz="6400" b="1" dirty="0">
                <a:latin typeface="Helvetica Neue"/>
                <a:ea typeface="Helvetica Neue"/>
                <a:cs typeface="Helvetica Neue"/>
                <a:sym typeface="Helvetica Neue"/>
              </a:rPr>
              <a:t> </a:t>
            </a:r>
            <a:r>
              <a:rPr lang="en-US" sz="6400" b="1" dirty="0" err="1">
                <a:latin typeface="Helvetica Neue"/>
                <a:ea typeface="Helvetica Neue"/>
                <a:cs typeface="Helvetica Neue"/>
                <a:sym typeface="Helvetica Neue"/>
              </a:rPr>
              <a:t>jetzt</a:t>
            </a:r>
            <a:r>
              <a:rPr lang="en-US" sz="6400" b="1" dirty="0">
                <a:latin typeface="Helvetica Neue"/>
                <a:ea typeface="Helvetica Neue"/>
                <a:cs typeface="Helvetica Neue"/>
                <a:sym typeface="Helvetica Neue"/>
              </a:rPr>
              <a:t> </a:t>
            </a:r>
            <a:r>
              <a:rPr lang="en-US" sz="6400" b="1" dirty="0" err="1">
                <a:latin typeface="Helvetica Neue"/>
                <a:ea typeface="Helvetica Neue"/>
                <a:cs typeface="Helvetica Neue"/>
                <a:sym typeface="Helvetica Neue"/>
              </a:rPr>
              <a:t>aktiv</a:t>
            </a:r>
            <a:r>
              <a:rPr lang="en-US" sz="6400" b="1" dirty="0">
                <a:latin typeface="Helvetica Neue"/>
                <a:ea typeface="Helvetica Neue"/>
                <a:cs typeface="Helvetica Neue"/>
                <a:sym typeface="Helvetica Neue"/>
              </a:rPr>
              <a:t>!</a:t>
            </a:r>
          </a:p>
        </p:txBody>
      </p:sp>
      <p:sp>
        <p:nvSpPr>
          <p:cNvPr id="4" name="Object 3"/>
          <p:cNvSpPr/>
          <p:nvPr/>
        </p:nvSpPr>
        <p:spPr>
          <a:xfrm>
            <a:off x="1677399" y="4083777"/>
            <a:ext cx="2856786" cy="2856786"/>
          </a:xfrm>
          <a:prstGeom prst="ellipse">
            <a:avLst/>
          </a:prstGeom>
          <a:solidFill>
            <a:srgbClr val="B9D5B1"/>
          </a:solidFill>
        </p:spPr>
      </p:sp>
      <p:pic>
        <p:nvPicPr>
          <p:cNvPr id="5" name="Object 4"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61312" y="4834720"/>
            <a:ext cx="971308" cy="1276030"/>
          </a:xfrm>
          <a:prstGeom prst="rect">
            <a:avLst/>
          </a:prstGeom>
        </p:spPr>
      </p:pic>
      <p:sp>
        <p:nvSpPr>
          <p:cNvPr id="6" name="Object 5"/>
          <p:cNvSpPr/>
          <p:nvPr/>
        </p:nvSpPr>
        <p:spPr>
          <a:xfrm>
            <a:off x="-382343" y="7116731"/>
            <a:ext cx="6976270" cy="457086"/>
          </a:xfrm>
          <a:prstGeom prst="rect">
            <a:avLst/>
          </a:prstGeom>
          <a:noFill/>
        </p:spPr>
        <p:txBody>
          <a:bodyPr wrap="square" lIns="0" tIns="0" rIns="0" bIns="0" rtlCol="0" anchor="t"/>
          <a:lstStyle/>
          <a:p>
            <a:pPr algn="ctr">
              <a:lnSpc>
                <a:spcPts val="3628"/>
              </a:lnSpc>
            </a:pPr>
            <a:r>
              <a:rPr lang="en-US" sz="2300" b="1" dirty="0">
                <a:solidFill>
                  <a:srgbClr val="071023"/>
                </a:solidFill>
                <a:latin typeface="Helvetica Neue" panose="02000503000000020004" pitchFamily="2" charset="0"/>
                <a:ea typeface="Helvetica Neue" panose="02000503000000020004" pitchFamily="2" charset="0"/>
                <a:cs typeface="Helvetica Neue" panose="02000503000000020004" pitchFamily="2" charset="0"/>
              </a:rPr>
              <a:t>Selbsttest durchführen</a:t>
            </a:r>
            <a:endParaRPr lang="en-US" sz="2300" b="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7" name="Object 6"/>
          <p:cNvSpPr/>
          <p:nvPr/>
        </p:nvSpPr>
        <p:spPr>
          <a:xfrm>
            <a:off x="892271" y="7746710"/>
            <a:ext cx="4380599" cy="1675980"/>
          </a:xfrm>
          <a:prstGeom prst="rect">
            <a:avLst/>
          </a:prstGeom>
          <a:noFill/>
        </p:spPr>
        <p:txBody>
          <a:bodyPr wrap="square" lIns="0" tIns="0" rIns="0" bIns="0" rtlCol="0" anchor="t"/>
          <a:lstStyle/>
          <a:p>
            <a:pPr algn="ctr">
              <a:lnSpc>
                <a:spcPts val="3360"/>
              </a:lnSpc>
              <a:spcBef>
                <a:spcPts val="1336"/>
              </a:spcBef>
            </a:pPr>
            <a:r>
              <a:rPr lang="en-US" sz="2200"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Nutze</a:t>
            </a:r>
            <a:r>
              <a:rPr lang="en-US" sz="2200"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den </a:t>
            </a:r>
            <a:r>
              <a:rPr lang="en-US" sz="2200"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hlinkClick r:id="rId5"/>
              </a:rPr>
              <a:t>IDG-Selbsttest</a:t>
            </a:r>
            <a:r>
              <a:rPr lang="en-US" sz="2200"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um </a:t>
            </a:r>
            <a:r>
              <a:rPr lang="en-US" sz="2200"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Deine</a:t>
            </a:r>
            <a:r>
              <a:rPr lang="en-US" sz="2200"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persönlichen Stärken und Entwicklungspotenziale zu identifizieren.</a:t>
            </a:r>
            <a:endParaRPr lang="en-US" sz="22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8" name="Object 7"/>
          <p:cNvSpPr/>
          <p:nvPr/>
        </p:nvSpPr>
        <p:spPr>
          <a:xfrm>
            <a:off x="6133143" y="4083777"/>
            <a:ext cx="2856786" cy="2856786"/>
          </a:xfrm>
          <a:prstGeom prst="ellipse">
            <a:avLst/>
          </a:prstGeom>
          <a:solidFill>
            <a:srgbClr val="B9D5B1"/>
          </a:solidFill>
        </p:spPr>
      </p:sp>
      <p:sp>
        <p:nvSpPr>
          <p:cNvPr id="10" name="Object 9"/>
          <p:cNvSpPr/>
          <p:nvPr/>
        </p:nvSpPr>
        <p:spPr>
          <a:xfrm>
            <a:off x="3759152" y="7116731"/>
            <a:ext cx="7604764" cy="457086"/>
          </a:xfrm>
          <a:prstGeom prst="rect">
            <a:avLst/>
          </a:prstGeom>
          <a:noFill/>
        </p:spPr>
        <p:txBody>
          <a:bodyPr wrap="square" lIns="0" tIns="0" rIns="0" bIns="0" rtlCol="0" anchor="t"/>
          <a:lstStyle/>
          <a:p>
            <a:pPr algn="ctr">
              <a:lnSpc>
                <a:spcPts val="3628"/>
              </a:lnSpc>
            </a:pPr>
            <a:r>
              <a:rPr lang="en-US" sz="2300" b="1" dirty="0" err="1">
                <a:solidFill>
                  <a:srgbClr val="071023"/>
                </a:solidFill>
                <a:latin typeface="Helvetica Neue" panose="02000503000000020004" pitchFamily="2" charset="0"/>
                <a:ea typeface="Helvetica Neue" panose="02000503000000020004" pitchFamily="2" charset="0"/>
                <a:cs typeface="Helvetica Neue" panose="02000503000000020004" pitchFamily="2" charset="0"/>
              </a:rPr>
              <a:t>Werkzeugkoffer</a:t>
            </a:r>
            <a:r>
              <a:rPr lang="en-US" sz="2300" b="1" dirty="0">
                <a:solidFill>
                  <a:srgbClr val="071023"/>
                </a:solidFill>
                <a:latin typeface="Helvetica Neue" panose="02000503000000020004" pitchFamily="2" charset="0"/>
                <a:ea typeface="Helvetica Neue" panose="02000503000000020004" pitchFamily="2" charset="0"/>
                <a:cs typeface="Helvetica Neue" panose="02000503000000020004" pitchFamily="2" charset="0"/>
              </a:rPr>
              <a:t> </a:t>
            </a:r>
            <a:r>
              <a:rPr lang="en-US" sz="2300" b="1" dirty="0" err="1">
                <a:solidFill>
                  <a:srgbClr val="071023"/>
                </a:solidFill>
                <a:latin typeface="Helvetica Neue" panose="02000503000000020004" pitchFamily="2" charset="0"/>
                <a:ea typeface="Helvetica Neue" panose="02000503000000020004" pitchFamily="2" charset="0"/>
                <a:cs typeface="Helvetica Neue" panose="02000503000000020004" pitchFamily="2" charset="0"/>
              </a:rPr>
              <a:t>nutzen</a:t>
            </a:r>
            <a:endParaRPr lang="en-US" sz="2300" b="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 name="Object 10"/>
          <p:cNvSpPr/>
          <p:nvPr/>
        </p:nvSpPr>
        <p:spPr>
          <a:xfrm>
            <a:off x="5231536" y="7780947"/>
            <a:ext cx="4775248" cy="1675980"/>
          </a:xfrm>
          <a:prstGeom prst="rect">
            <a:avLst/>
          </a:prstGeom>
          <a:noFill/>
        </p:spPr>
        <p:txBody>
          <a:bodyPr wrap="square" lIns="0" tIns="0" rIns="0" bIns="0" rtlCol="0" anchor="t"/>
          <a:lstStyle/>
          <a:p>
            <a:pPr algn="ctr">
              <a:lnSpc>
                <a:spcPts val="3360"/>
              </a:lnSpc>
              <a:spcBef>
                <a:spcPts val="1336"/>
              </a:spcBef>
            </a:pPr>
            <a:r>
              <a:rPr lang="en-US" sz="2200"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Es </a:t>
            </a:r>
            <a:r>
              <a:rPr lang="en-US" sz="2200"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gibt</a:t>
            </a:r>
            <a:r>
              <a:rPr lang="en-US" sz="2200"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a:t>
            </a:r>
            <a:r>
              <a:rPr lang="en-US" sz="2200"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viele</a:t>
            </a:r>
            <a:r>
              <a:rPr lang="en-US" sz="2200"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a:t>
            </a:r>
            <a:r>
              <a:rPr lang="en-US" sz="2200"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Beispiele</a:t>
            </a:r>
            <a:r>
              <a:rPr lang="en-US" sz="2200"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a:t>
            </a:r>
            <a:r>
              <a:rPr lang="en-US" sz="2200"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Methoden</a:t>
            </a:r>
            <a:r>
              <a:rPr lang="en-US" sz="2200"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Tools und </a:t>
            </a:r>
            <a:r>
              <a:rPr lang="en-US" sz="2200"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Übungen</a:t>
            </a:r>
            <a:r>
              <a:rPr lang="en-US" sz="2200"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um </a:t>
            </a:r>
            <a:r>
              <a:rPr lang="en-US" sz="2200"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sich</a:t>
            </a:r>
            <a:r>
              <a:rPr lang="en-US" sz="2200"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den IDGs </a:t>
            </a:r>
            <a:r>
              <a:rPr lang="en-US" sz="2200"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zu</a:t>
            </a:r>
            <a:r>
              <a:rPr lang="en-US" sz="2200"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a:t>
            </a:r>
            <a:r>
              <a:rPr lang="en-US" sz="2200"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nähern</a:t>
            </a:r>
            <a:r>
              <a:rPr lang="en-US" sz="2200"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und </a:t>
            </a:r>
            <a:r>
              <a:rPr lang="en-US" sz="2200"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sie</a:t>
            </a:r>
            <a:r>
              <a:rPr lang="en-US" sz="2200"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in </a:t>
            </a:r>
            <a:r>
              <a:rPr lang="en-US" sz="2200"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eine</a:t>
            </a:r>
            <a:r>
              <a:rPr lang="en-US" sz="2200"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a:t>
            </a:r>
            <a:r>
              <a:rPr lang="en-US" sz="2200"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Organisation</a:t>
            </a:r>
            <a:r>
              <a:rPr lang="en-US" sz="2200"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a:t>
            </a:r>
            <a:r>
              <a:rPr lang="en-US" sz="2200"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zu</a:t>
            </a:r>
            <a:r>
              <a:rPr lang="en-US" sz="2200"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a:t>
            </a:r>
            <a:r>
              <a:rPr lang="en-US" sz="2200"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bringen</a:t>
            </a:r>
            <a:r>
              <a:rPr lang="en-US" sz="2200"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Fang </a:t>
            </a:r>
            <a:r>
              <a:rPr lang="en-US" sz="2200"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hlinkClick r:id="rId5"/>
              </a:rPr>
              <a:t>hier</a:t>
            </a:r>
            <a:r>
              <a:rPr lang="en-US" sz="2200"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an! </a:t>
            </a:r>
            <a:endParaRPr lang="en-US" sz="22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2" name="Object 11"/>
          <p:cNvSpPr/>
          <p:nvPr/>
        </p:nvSpPr>
        <p:spPr>
          <a:xfrm>
            <a:off x="10949107" y="4083777"/>
            <a:ext cx="2856786" cy="2856786"/>
          </a:xfrm>
          <a:prstGeom prst="ellipse">
            <a:avLst/>
          </a:prstGeom>
          <a:solidFill>
            <a:srgbClr val="B9D5B1"/>
          </a:solidFill>
        </p:spPr>
      </p:sp>
      <p:pic>
        <p:nvPicPr>
          <p:cNvPr id="13" name="Object 12" descr="preencoded.png"/>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741415" y="4876031"/>
            <a:ext cx="1276030" cy="1276030"/>
          </a:xfrm>
          <a:prstGeom prst="rect">
            <a:avLst/>
          </a:prstGeom>
        </p:spPr>
      </p:pic>
      <p:sp>
        <p:nvSpPr>
          <p:cNvPr id="14" name="Object 13"/>
          <p:cNvSpPr/>
          <p:nvPr/>
        </p:nvSpPr>
        <p:spPr>
          <a:xfrm>
            <a:off x="8889365" y="7116731"/>
            <a:ext cx="6976270" cy="457086"/>
          </a:xfrm>
          <a:prstGeom prst="rect">
            <a:avLst/>
          </a:prstGeom>
          <a:noFill/>
        </p:spPr>
        <p:txBody>
          <a:bodyPr wrap="square" lIns="0" tIns="0" rIns="0" bIns="0" rtlCol="0" anchor="t"/>
          <a:lstStyle/>
          <a:p>
            <a:pPr algn="ctr">
              <a:lnSpc>
                <a:spcPts val="3628"/>
              </a:lnSpc>
            </a:pPr>
            <a:r>
              <a:rPr lang="en-US" sz="2300" b="1" dirty="0" err="1">
                <a:solidFill>
                  <a:srgbClr val="071023"/>
                </a:solidFill>
                <a:latin typeface="Helvetica Neue" panose="02000503000000020004" pitchFamily="2" charset="0"/>
                <a:ea typeface="Helvetica Neue" panose="02000503000000020004" pitchFamily="2" charset="0"/>
                <a:cs typeface="Helvetica Neue" panose="02000503000000020004" pitchFamily="2" charset="0"/>
              </a:rPr>
              <a:t>Mitglied</a:t>
            </a:r>
            <a:r>
              <a:rPr lang="en-US" sz="2300" b="1" dirty="0">
                <a:solidFill>
                  <a:srgbClr val="071023"/>
                </a:solidFill>
                <a:latin typeface="Helvetica Neue" panose="02000503000000020004" pitchFamily="2" charset="0"/>
                <a:ea typeface="Helvetica Neue" panose="02000503000000020004" pitchFamily="2" charset="0"/>
                <a:cs typeface="Helvetica Neue" panose="02000503000000020004" pitchFamily="2" charset="0"/>
              </a:rPr>
              <a:t> </a:t>
            </a:r>
            <a:r>
              <a:rPr lang="en-US" sz="2300" b="1" dirty="0" err="1">
                <a:solidFill>
                  <a:srgbClr val="071023"/>
                </a:solidFill>
                <a:latin typeface="Helvetica Neue" panose="02000503000000020004" pitchFamily="2" charset="0"/>
                <a:ea typeface="Helvetica Neue" panose="02000503000000020004" pitchFamily="2" charset="0"/>
                <a:cs typeface="Helvetica Neue" panose="02000503000000020004" pitchFamily="2" charset="0"/>
              </a:rPr>
              <a:t>werden</a:t>
            </a:r>
            <a:endParaRPr lang="en-US" sz="2300" b="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 name="Object 14"/>
          <p:cNvSpPr/>
          <p:nvPr/>
        </p:nvSpPr>
        <p:spPr>
          <a:xfrm>
            <a:off x="10261799" y="7772708"/>
            <a:ext cx="4380599" cy="1675980"/>
          </a:xfrm>
          <a:prstGeom prst="rect">
            <a:avLst/>
          </a:prstGeom>
          <a:noFill/>
        </p:spPr>
        <p:txBody>
          <a:bodyPr wrap="square" lIns="0" tIns="0" rIns="0" bIns="0" rtlCol="0" anchor="t"/>
          <a:lstStyle/>
          <a:p>
            <a:pPr algn="ctr">
              <a:lnSpc>
                <a:spcPts val="3360"/>
              </a:lnSpc>
              <a:spcBef>
                <a:spcPts val="1336"/>
              </a:spcBef>
            </a:pPr>
            <a:r>
              <a:rPr lang="en-US" sz="2200"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Nimm</a:t>
            </a:r>
            <a:r>
              <a:rPr lang="en-US" sz="2200"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an der </a:t>
            </a:r>
            <a:r>
              <a:rPr lang="en-US" sz="2200"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hlinkClick r:id="rId8"/>
              </a:rPr>
              <a:t>offiziellen LinkedIn-Gruppe</a:t>
            </a:r>
            <a:r>
              <a:rPr lang="en-US" sz="2200"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der IDGs in HH teil, um von den Erfahrungen anderer zu lernen und Dich zu vernetzen.</a:t>
            </a:r>
            <a:endParaRPr lang="en-US" sz="22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6" name="Object 15"/>
          <p:cNvSpPr/>
          <p:nvPr/>
        </p:nvSpPr>
        <p:spPr>
          <a:xfrm>
            <a:off x="0" y="11274781"/>
            <a:ext cx="24377904" cy="2437790"/>
          </a:xfrm>
          <a:prstGeom prst="rect">
            <a:avLst/>
          </a:prstGeom>
          <a:solidFill>
            <a:srgbClr val="143642"/>
          </a:solidFill>
        </p:spPr>
      </p:sp>
      <p:sp>
        <p:nvSpPr>
          <p:cNvPr id="17" name="Object 16"/>
          <p:cNvSpPr/>
          <p:nvPr/>
        </p:nvSpPr>
        <p:spPr>
          <a:xfrm>
            <a:off x="180930" y="11899703"/>
            <a:ext cx="24016044" cy="1142714"/>
          </a:xfrm>
          <a:prstGeom prst="rect">
            <a:avLst/>
          </a:prstGeom>
          <a:noFill/>
        </p:spPr>
        <p:txBody>
          <a:bodyPr wrap="square" lIns="0" tIns="0" rIns="0" bIns="0" rtlCol="0" anchor="t"/>
          <a:lstStyle/>
          <a:p>
            <a:pPr algn="ctr">
              <a:lnSpc>
                <a:spcPts val="4536"/>
              </a:lnSpc>
            </a:pPr>
            <a:r>
              <a:rPr lang="en-US" sz="3600" dirty="0">
                <a:solidFill>
                  <a:srgbClr val="F5F6F2"/>
                </a:solidFill>
                <a:latin typeface="Helvetica Neue" panose="02000503000000020004" pitchFamily="2" charset="0"/>
                <a:ea typeface="Helvetica Neue" panose="02000503000000020004" pitchFamily="2" charset="0"/>
                <a:cs typeface="Helvetica Neue" panose="02000503000000020004" pitchFamily="2" charset="0"/>
              </a:rPr>
              <a:t>Durch diese konkreten </a:t>
            </a:r>
            <a:r>
              <a:rPr lang="en-US" sz="3600" dirty="0" err="1">
                <a:solidFill>
                  <a:srgbClr val="F5F6F2"/>
                </a:solidFill>
                <a:latin typeface="Helvetica Neue" panose="02000503000000020004" pitchFamily="2" charset="0"/>
                <a:ea typeface="Helvetica Neue" panose="02000503000000020004" pitchFamily="2" charset="0"/>
                <a:cs typeface="Helvetica Neue" panose="02000503000000020004" pitchFamily="2" charset="0"/>
              </a:rPr>
              <a:t>Schritte</a:t>
            </a:r>
            <a:r>
              <a:rPr lang="en-US" sz="3600" dirty="0">
                <a:solidFill>
                  <a:srgbClr val="F5F6F2"/>
                </a:solidFill>
                <a:latin typeface="Helvetica Neue" panose="02000503000000020004" pitchFamily="2" charset="0"/>
                <a:ea typeface="Helvetica Neue" panose="02000503000000020004" pitchFamily="2" charset="0"/>
                <a:cs typeface="Helvetica Neue" panose="02000503000000020004" pitchFamily="2" charset="0"/>
              </a:rPr>
              <a:t> </a:t>
            </a:r>
            <a:r>
              <a:rPr lang="en-US" sz="3600" dirty="0" err="1">
                <a:solidFill>
                  <a:srgbClr val="F5F6F2"/>
                </a:solidFill>
                <a:latin typeface="Helvetica Neue" panose="02000503000000020004" pitchFamily="2" charset="0"/>
                <a:ea typeface="Helvetica Neue" panose="02000503000000020004" pitchFamily="2" charset="0"/>
                <a:cs typeface="Helvetica Neue" panose="02000503000000020004" pitchFamily="2" charset="0"/>
              </a:rPr>
              <a:t>wirkst</a:t>
            </a:r>
            <a:r>
              <a:rPr lang="en-US" sz="3600" dirty="0">
                <a:solidFill>
                  <a:srgbClr val="F5F6F2"/>
                </a:solidFill>
                <a:latin typeface="Helvetica Neue" panose="02000503000000020004" pitchFamily="2" charset="0"/>
                <a:ea typeface="Helvetica Neue" panose="02000503000000020004" pitchFamily="2" charset="0"/>
                <a:cs typeface="Helvetica Neue" panose="02000503000000020004" pitchFamily="2" charset="0"/>
              </a:rPr>
              <a:t> Du aktiv an der Implementierung der IDGs in </a:t>
            </a:r>
            <a:r>
              <a:rPr lang="en-US" sz="3600" dirty="0" err="1">
                <a:solidFill>
                  <a:srgbClr val="F5F6F2"/>
                </a:solidFill>
                <a:latin typeface="Helvetica Neue" panose="02000503000000020004" pitchFamily="2" charset="0"/>
                <a:ea typeface="Helvetica Neue" panose="02000503000000020004" pitchFamily="2" charset="0"/>
                <a:cs typeface="Helvetica Neue" panose="02000503000000020004" pitchFamily="2" charset="0"/>
              </a:rPr>
              <a:t>Deinem</a:t>
            </a:r>
            <a:r>
              <a:rPr lang="en-US" sz="3600" dirty="0">
                <a:solidFill>
                  <a:srgbClr val="F5F6F2"/>
                </a:solidFill>
                <a:latin typeface="Helvetica Neue" panose="02000503000000020004" pitchFamily="2" charset="0"/>
                <a:ea typeface="Helvetica Neue" panose="02000503000000020004" pitchFamily="2" charset="0"/>
                <a:cs typeface="Helvetica Neue" panose="02000503000000020004" pitchFamily="2" charset="0"/>
              </a:rPr>
              <a:t> </a:t>
            </a:r>
            <a:r>
              <a:rPr lang="en-US" sz="3600" dirty="0" err="1">
                <a:solidFill>
                  <a:srgbClr val="F5F6F2"/>
                </a:solidFill>
                <a:latin typeface="Helvetica Neue" panose="02000503000000020004" pitchFamily="2" charset="0"/>
                <a:ea typeface="Helvetica Neue" panose="02000503000000020004" pitchFamily="2" charset="0"/>
                <a:cs typeface="Helvetica Neue" panose="02000503000000020004" pitchFamily="2" charset="0"/>
              </a:rPr>
              <a:t>Unternehmen</a:t>
            </a:r>
            <a:r>
              <a:rPr lang="en-US" sz="3600" dirty="0">
                <a:solidFill>
                  <a:srgbClr val="F5F6F2"/>
                </a:solidFill>
                <a:latin typeface="Helvetica Neue" panose="02000503000000020004" pitchFamily="2" charset="0"/>
                <a:ea typeface="Helvetica Neue" panose="02000503000000020004" pitchFamily="2" charset="0"/>
                <a:cs typeface="Helvetica Neue" panose="02000503000000020004" pitchFamily="2" charset="0"/>
              </a:rPr>
              <a:t> </a:t>
            </a:r>
            <a:r>
              <a:rPr lang="en-US" sz="3600" dirty="0" err="1">
                <a:solidFill>
                  <a:srgbClr val="F5F6F2"/>
                </a:solidFill>
                <a:latin typeface="Helvetica Neue" panose="02000503000000020004" pitchFamily="2" charset="0"/>
                <a:ea typeface="Helvetica Neue" panose="02000503000000020004" pitchFamily="2" charset="0"/>
                <a:cs typeface="Helvetica Neue" panose="02000503000000020004" pitchFamily="2" charset="0"/>
              </a:rPr>
              <a:t>mit</a:t>
            </a:r>
            <a:r>
              <a:rPr lang="en-US" sz="3600" dirty="0">
                <a:solidFill>
                  <a:srgbClr val="F5F6F2"/>
                </a:solidFill>
                <a:latin typeface="Helvetica Neue" panose="02000503000000020004" pitchFamily="2" charset="0"/>
                <a:ea typeface="Helvetica Neue" panose="02000503000000020004" pitchFamily="2" charset="0"/>
                <a:cs typeface="Helvetica Neue" panose="02000503000000020004" pitchFamily="2" charset="0"/>
              </a:rPr>
              <a:t> </a:t>
            </a:r>
          </a:p>
          <a:p>
            <a:pPr algn="ctr">
              <a:lnSpc>
                <a:spcPts val="4536"/>
              </a:lnSpc>
            </a:pPr>
            <a:r>
              <a:rPr lang="en-US" sz="3600" dirty="0">
                <a:solidFill>
                  <a:srgbClr val="F5F6F2"/>
                </a:solidFill>
                <a:latin typeface="Helvetica Neue" panose="02000503000000020004" pitchFamily="2" charset="0"/>
                <a:ea typeface="Helvetica Neue" panose="02000503000000020004" pitchFamily="2" charset="0"/>
                <a:cs typeface="Helvetica Neue" panose="02000503000000020004" pitchFamily="2" charset="0"/>
              </a:rPr>
              <a:t>und </a:t>
            </a:r>
            <a:r>
              <a:rPr lang="en-US" sz="3600" dirty="0" err="1">
                <a:solidFill>
                  <a:srgbClr val="F5F6F2"/>
                </a:solidFill>
                <a:latin typeface="Helvetica Neue" panose="02000503000000020004" pitchFamily="2" charset="0"/>
                <a:ea typeface="Helvetica Neue" panose="02000503000000020004" pitchFamily="2" charset="0"/>
                <a:cs typeface="Helvetica Neue" panose="02000503000000020004" pitchFamily="2" charset="0"/>
              </a:rPr>
              <a:t>profitierst</a:t>
            </a:r>
            <a:r>
              <a:rPr lang="en-US" sz="3600" dirty="0">
                <a:solidFill>
                  <a:srgbClr val="F5F6F2"/>
                </a:solidFill>
                <a:latin typeface="Helvetica Neue" panose="02000503000000020004" pitchFamily="2" charset="0"/>
                <a:ea typeface="Helvetica Neue" panose="02000503000000020004" pitchFamily="2" charset="0"/>
                <a:cs typeface="Helvetica Neue" panose="02000503000000020004" pitchFamily="2" charset="0"/>
              </a:rPr>
              <a:t> von den Synergien der Community.</a:t>
            </a:r>
            <a:endParaRPr lang="en-US" sz="28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8" name="Object 11">
            <a:extLst>
              <a:ext uri="{FF2B5EF4-FFF2-40B4-BE49-F238E27FC236}">
                <a16:creationId xmlns:a16="http://schemas.microsoft.com/office/drawing/2014/main" id="{E33D2FEE-9C85-7A0B-CD11-9F6B2361F8E5}"/>
              </a:ext>
            </a:extLst>
          </p:cNvPr>
          <p:cNvSpPr/>
          <p:nvPr/>
        </p:nvSpPr>
        <p:spPr>
          <a:xfrm>
            <a:off x="15625015" y="4084420"/>
            <a:ext cx="2856786" cy="2856786"/>
          </a:xfrm>
          <a:prstGeom prst="ellipse">
            <a:avLst/>
          </a:prstGeom>
          <a:solidFill>
            <a:srgbClr val="B9D5B1"/>
          </a:solidFill>
        </p:spPr>
      </p:sp>
      <p:sp>
        <p:nvSpPr>
          <p:cNvPr id="19" name="Object 11">
            <a:extLst>
              <a:ext uri="{FF2B5EF4-FFF2-40B4-BE49-F238E27FC236}">
                <a16:creationId xmlns:a16="http://schemas.microsoft.com/office/drawing/2014/main" id="{A96B7774-DE48-F439-D8A1-0F85233EC5AE}"/>
              </a:ext>
            </a:extLst>
          </p:cNvPr>
          <p:cNvSpPr/>
          <p:nvPr/>
        </p:nvSpPr>
        <p:spPr>
          <a:xfrm>
            <a:off x="20190087" y="4044342"/>
            <a:ext cx="2856786" cy="2856786"/>
          </a:xfrm>
          <a:prstGeom prst="ellipse">
            <a:avLst/>
          </a:prstGeom>
          <a:solidFill>
            <a:srgbClr val="B9D5B1"/>
          </a:solidFill>
        </p:spPr>
      </p:sp>
      <p:sp>
        <p:nvSpPr>
          <p:cNvPr id="20" name="Object 13">
            <a:extLst>
              <a:ext uri="{FF2B5EF4-FFF2-40B4-BE49-F238E27FC236}">
                <a16:creationId xmlns:a16="http://schemas.microsoft.com/office/drawing/2014/main" id="{1D0BA355-ED2A-A387-6FBE-853C94EE683D}"/>
              </a:ext>
            </a:extLst>
          </p:cNvPr>
          <p:cNvSpPr/>
          <p:nvPr/>
        </p:nvSpPr>
        <p:spPr>
          <a:xfrm>
            <a:off x="13576227" y="7169565"/>
            <a:ext cx="6976270" cy="457086"/>
          </a:xfrm>
          <a:prstGeom prst="rect">
            <a:avLst/>
          </a:prstGeom>
          <a:noFill/>
        </p:spPr>
        <p:txBody>
          <a:bodyPr wrap="square" lIns="0" tIns="0" rIns="0" bIns="0" rtlCol="0" anchor="t"/>
          <a:lstStyle/>
          <a:p>
            <a:pPr algn="ctr">
              <a:lnSpc>
                <a:spcPts val="3628"/>
              </a:lnSpc>
            </a:pPr>
            <a:r>
              <a:rPr lang="en-US" sz="2300" b="1" dirty="0">
                <a:solidFill>
                  <a:srgbClr val="071023"/>
                </a:solidFill>
                <a:latin typeface="Helvetica Neue" panose="02000503000000020004" pitchFamily="2" charset="0"/>
                <a:ea typeface="Helvetica Neue" panose="02000503000000020004" pitchFamily="2" charset="0"/>
                <a:cs typeface="Helvetica Neue" panose="02000503000000020004" pitchFamily="2" charset="0"/>
              </a:rPr>
              <a:t>IDG </a:t>
            </a:r>
            <a:r>
              <a:rPr lang="en-US" sz="2300" b="1" dirty="0" err="1">
                <a:solidFill>
                  <a:srgbClr val="071023"/>
                </a:solidFill>
                <a:latin typeface="Helvetica Neue" panose="02000503000000020004" pitchFamily="2" charset="0"/>
                <a:ea typeface="Helvetica Neue" panose="02000503000000020004" pitchFamily="2" charset="0"/>
                <a:cs typeface="Helvetica Neue" panose="02000503000000020004" pitchFamily="2" charset="0"/>
              </a:rPr>
              <a:t>Bewegung</a:t>
            </a:r>
            <a:r>
              <a:rPr lang="en-US" sz="2300" b="1" dirty="0">
                <a:solidFill>
                  <a:srgbClr val="071023"/>
                </a:solidFill>
                <a:latin typeface="Helvetica Neue" panose="02000503000000020004" pitchFamily="2" charset="0"/>
                <a:ea typeface="Helvetica Neue" panose="02000503000000020004" pitchFamily="2" charset="0"/>
                <a:cs typeface="Helvetica Neue" panose="02000503000000020004" pitchFamily="2" charset="0"/>
              </a:rPr>
              <a:t> </a:t>
            </a:r>
            <a:r>
              <a:rPr lang="en-US" sz="2300" b="1" dirty="0" err="1">
                <a:solidFill>
                  <a:srgbClr val="071023"/>
                </a:solidFill>
                <a:latin typeface="Helvetica Neue" panose="02000503000000020004" pitchFamily="2" charset="0"/>
                <a:ea typeface="Helvetica Neue" panose="02000503000000020004" pitchFamily="2" charset="0"/>
                <a:cs typeface="Helvetica Neue" panose="02000503000000020004" pitchFamily="2" charset="0"/>
              </a:rPr>
              <a:t>entdecken</a:t>
            </a:r>
            <a:endParaRPr lang="en-US" sz="2300" b="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1" name="Object 14">
            <a:extLst>
              <a:ext uri="{FF2B5EF4-FFF2-40B4-BE49-F238E27FC236}">
                <a16:creationId xmlns:a16="http://schemas.microsoft.com/office/drawing/2014/main" id="{EA612D87-C98D-8725-0AD3-C9DAA01CB622}"/>
              </a:ext>
            </a:extLst>
          </p:cNvPr>
          <p:cNvSpPr/>
          <p:nvPr/>
        </p:nvSpPr>
        <p:spPr>
          <a:xfrm>
            <a:off x="14948661" y="7825542"/>
            <a:ext cx="4380599" cy="1675980"/>
          </a:xfrm>
          <a:prstGeom prst="rect">
            <a:avLst/>
          </a:prstGeom>
          <a:noFill/>
        </p:spPr>
        <p:txBody>
          <a:bodyPr wrap="square" lIns="0" tIns="0" rIns="0" bIns="0" rtlCol="0" anchor="t"/>
          <a:lstStyle/>
          <a:p>
            <a:pPr algn="ctr">
              <a:lnSpc>
                <a:spcPts val="3360"/>
              </a:lnSpc>
              <a:spcBef>
                <a:spcPts val="1336"/>
              </a:spcBef>
            </a:pPr>
            <a:r>
              <a:rPr lang="en-US" sz="2200"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Tauche</a:t>
            </a:r>
            <a:r>
              <a:rPr lang="en-US" sz="2200"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a:t>
            </a:r>
            <a:r>
              <a:rPr lang="en-US" sz="2200"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tiefer</a:t>
            </a:r>
            <a:r>
              <a:rPr lang="en-US" sz="2200"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auf der </a:t>
            </a:r>
            <a:r>
              <a:rPr lang="en-US" sz="2200"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hlinkClick r:id="rId9"/>
              </a:rPr>
              <a:t>Homepage </a:t>
            </a:r>
            <a:r>
              <a:rPr lang="en-US" sz="2200"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der IDGs in das Thema </a:t>
            </a:r>
            <a:r>
              <a:rPr lang="en-US" sz="2200"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ein</a:t>
            </a:r>
            <a:r>
              <a:rPr lang="en-US" sz="2200"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a:t>
            </a:r>
            <a:r>
              <a:rPr lang="en-US" sz="2200"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viele</a:t>
            </a:r>
            <a:r>
              <a:rPr lang="en-US" sz="2200"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Ideen, </a:t>
            </a:r>
            <a:r>
              <a:rPr lang="en-US" sz="2200"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Beispiele</a:t>
            </a:r>
            <a:r>
              <a:rPr lang="en-US" sz="2200"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Inspiration, Gruppen, Partner und </a:t>
            </a:r>
            <a:r>
              <a:rPr lang="en-US" sz="2200"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Austausch</a:t>
            </a:r>
            <a:r>
              <a:rPr lang="en-US" sz="2200"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a:t>
            </a:r>
            <a:endParaRPr lang="en-US" sz="22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2" name="Object 13">
            <a:extLst>
              <a:ext uri="{FF2B5EF4-FFF2-40B4-BE49-F238E27FC236}">
                <a16:creationId xmlns:a16="http://schemas.microsoft.com/office/drawing/2014/main" id="{1237B2F3-47C8-25AB-44DB-C028DBE94919}"/>
              </a:ext>
            </a:extLst>
          </p:cNvPr>
          <p:cNvSpPr/>
          <p:nvPr/>
        </p:nvSpPr>
        <p:spPr>
          <a:xfrm>
            <a:off x="18219690" y="7129037"/>
            <a:ext cx="6976270" cy="457086"/>
          </a:xfrm>
          <a:prstGeom prst="rect">
            <a:avLst/>
          </a:prstGeom>
          <a:noFill/>
        </p:spPr>
        <p:txBody>
          <a:bodyPr wrap="square" lIns="0" tIns="0" rIns="0" bIns="0" rtlCol="0" anchor="t"/>
          <a:lstStyle/>
          <a:p>
            <a:pPr algn="ctr">
              <a:lnSpc>
                <a:spcPts val="3628"/>
              </a:lnSpc>
            </a:pPr>
            <a:r>
              <a:rPr lang="en-US" sz="2300" b="1" dirty="0">
                <a:solidFill>
                  <a:srgbClr val="071023"/>
                </a:solidFill>
                <a:latin typeface="Helvetica Neue" panose="02000503000000020004" pitchFamily="2" charset="0"/>
                <a:ea typeface="Helvetica Neue" panose="02000503000000020004" pitchFamily="2" charset="0"/>
                <a:cs typeface="Helvetica Neue" panose="02000503000000020004" pitchFamily="2" charset="0"/>
              </a:rPr>
              <a:t>Use Cases </a:t>
            </a:r>
            <a:r>
              <a:rPr lang="en-US" sz="2300" b="1" dirty="0" err="1">
                <a:solidFill>
                  <a:srgbClr val="071023"/>
                </a:solidFill>
                <a:latin typeface="Helvetica Neue" panose="02000503000000020004" pitchFamily="2" charset="0"/>
                <a:ea typeface="Helvetica Neue" panose="02000503000000020004" pitchFamily="2" charset="0"/>
                <a:cs typeface="Helvetica Neue" panose="02000503000000020004" pitchFamily="2" charset="0"/>
              </a:rPr>
              <a:t>lesen</a:t>
            </a:r>
            <a:endParaRPr lang="en-US" sz="2300" b="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3" name="Object 14">
            <a:extLst>
              <a:ext uri="{FF2B5EF4-FFF2-40B4-BE49-F238E27FC236}">
                <a16:creationId xmlns:a16="http://schemas.microsoft.com/office/drawing/2014/main" id="{A034F261-1741-A87B-86DA-5969D005C78E}"/>
              </a:ext>
            </a:extLst>
          </p:cNvPr>
          <p:cNvSpPr/>
          <p:nvPr/>
        </p:nvSpPr>
        <p:spPr>
          <a:xfrm>
            <a:off x="19592124" y="7785014"/>
            <a:ext cx="4380599" cy="1675980"/>
          </a:xfrm>
          <a:prstGeom prst="rect">
            <a:avLst/>
          </a:prstGeom>
          <a:noFill/>
        </p:spPr>
        <p:txBody>
          <a:bodyPr wrap="square" lIns="0" tIns="0" rIns="0" bIns="0" rtlCol="0" anchor="t"/>
          <a:lstStyle/>
          <a:p>
            <a:pPr algn="ctr">
              <a:lnSpc>
                <a:spcPts val="3360"/>
              </a:lnSpc>
              <a:spcBef>
                <a:spcPts val="1336"/>
              </a:spcBef>
            </a:pPr>
            <a:r>
              <a:rPr lang="en-US" sz="2200"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Lass Dich von den </a:t>
            </a:r>
            <a:r>
              <a:rPr lang="en-US" sz="2200"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hlinkClick r:id="rId10"/>
              </a:rPr>
              <a:t>Use Cases von Partnerunternehmen </a:t>
            </a:r>
            <a:r>
              <a:rPr lang="en-US" sz="2200"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der IDGs </a:t>
            </a:r>
            <a:r>
              <a:rPr lang="en-US" sz="2200"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inspirieren</a:t>
            </a:r>
            <a:r>
              <a:rPr lang="en-US" sz="2200"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und </a:t>
            </a:r>
            <a:r>
              <a:rPr lang="en-US" sz="2200"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finde</a:t>
            </a:r>
            <a:r>
              <a:rPr lang="en-US" sz="2200"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a:t>
            </a:r>
            <a:r>
              <a:rPr lang="en-US" sz="2200"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Deinen</a:t>
            </a:r>
            <a:r>
              <a:rPr lang="en-US" sz="2200"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a:t>
            </a:r>
            <a:r>
              <a:rPr lang="en-US" sz="2200"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individuellen</a:t>
            </a:r>
            <a:r>
              <a:rPr lang="en-US" sz="2200"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 </a:t>
            </a:r>
            <a:r>
              <a:rPr lang="en-US" sz="2200" dirty="0" err="1">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Startpunkt</a:t>
            </a:r>
            <a:r>
              <a:rPr lang="en-US" sz="2200" dirty="0">
                <a:solidFill>
                  <a:srgbClr val="000000">
                    <a:alpha val="80000"/>
                  </a:srgbClr>
                </a:solidFill>
                <a:latin typeface="Helvetica Neue" panose="02000503000000020004" pitchFamily="2" charset="0"/>
                <a:ea typeface="Helvetica Neue" panose="02000503000000020004" pitchFamily="2" charset="0"/>
                <a:cs typeface="Helvetica Neue" panose="02000503000000020004" pitchFamily="2" charset="0"/>
              </a:rPr>
              <a:t>.</a:t>
            </a:r>
            <a:endParaRPr lang="en-US" sz="22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27" name="Grafik 26">
            <a:extLst>
              <a:ext uri="{FF2B5EF4-FFF2-40B4-BE49-F238E27FC236}">
                <a16:creationId xmlns:a16="http://schemas.microsoft.com/office/drawing/2014/main" id="{0C0C6267-DFC9-135D-71DB-961102049892}"/>
              </a:ext>
            </a:extLst>
          </p:cNvPr>
          <p:cNvPicPr>
            <a:picLocks noChangeAspect="1"/>
          </p:cNvPicPr>
          <p:nvPr/>
        </p:nvPicPr>
        <p:blipFill>
          <a:blip r:embed="rId11"/>
          <a:stretch>
            <a:fillRect/>
          </a:stretch>
        </p:blipFill>
        <p:spPr>
          <a:xfrm>
            <a:off x="20879776" y="5022799"/>
            <a:ext cx="1656097" cy="971469"/>
          </a:xfrm>
          <a:prstGeom prst="rect">
            <a:avLst/>
          </a:prstGeom>
        </p:spPr>
      </p:pic>
      <p:pic>
        <p:nvPicPr>
          <p:cNvPr id="29" name="Grafik 28" descr="Koffer">
            <a:extLst>
              <a:ext uri="{FF2B5EF4-FFF2-40B4-BE49-F238E27FC236}">
                <a16:creationId xmlns:a16="http://schemas.microsoft.com/office/drawing/2014/main" id="{E8748714-7E79-D458-86A3-CFEDECAA103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958639" y="4883159"/>
            <a:ext cx="1221984" cy="1221984"/>
          </a:xfrm>
          <a:prstGeom prst="rect">
            <a:avLst/>
          </a:prstGeom>
        </p:spPr>
      </p:pic>
      <p:pic>
        <p:nvPicPr>
          <p:cNvPr id="9" name="Object 8" descr="preencoded.png"/>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6331407" y="4853460"/>
            <a:ext cx="1333166" cy="139030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18">
            <a:extLst>
              <a:ext uri="{FF2B5EF4-FFF2-40B4-BE49-F238E27FC236}">
                <a16:creationId xmlns:a16="http://schemas.microsoft.com/office/drawing/2014/main" id="{A7BE12AD-D808-BDE0-3EB8-5BC50B1D8474}"/>
              </a:ext>
            </a:extLst>
          </p:cNvPr>
          <p:cNvSpPr>
            <a:spLocks noGrp="1"/>
          </p:cNvSpPr>
          <p:nvPr>
            <p:ph type="title"/>
          </p:nvPr>
        </p:nvSpPr>
        <p:spPr>
          <a:xfrm>
            <a:off x="1828800" y="1166649"/>
            <a:ext cx="20543520" cy="1828800"/>
          </a:xfrm>
        </p:spPr>
        <p:txBody>
          <a:bodyPr rtlCol="0">
            <a:normAutofit/>
          </a:bodyPr>
          <a:lstStyle>
            <a:defPPr>
              <a:defRPr lang="de-DE"/>
            </a:defPPr>
          </a:lstStyle>
          <a:p>
            <a:pPr rtl="0"/>
            <a:r>
              <a:rPr lang="de-DE" dirty="0"/>
              <a:t>Warum wir jetzt handeln müssen: Die globalen Krisen als Weckruf</a:t>
            </a:r>
          </a:p>
        </p:txBody>
      </p:sp>
      <p:sp>
        <p:nvSpPr>
          <p:cNvPr id="3" name="Foliennummernplatzhalter 2">
            <a:extLst>
              <a:ext uri="{FF2B5EF4-FFF2-40B4-BE49-F238E27FC236}">
                <a16:creationId xmlns:a16="http://schemas.microsoft.com/office/drawing/2014/main" id="{50CD348E-9357-0442-4555-AF6B4AFE34B6}"/>
              </a:ext>
            </a:extLst>
          </p:cNvPr>
          <p:cNvSpPr>
            <a:spLocks noGrp="1"/>
          </p:cNvSpPr>
          <p:nvPr>
            <p:ph type="sldNum" sz="quarter" idx="4"/>
          </p:nvPr>
        </p:nvSpPr>
        <p:spPr>
          <a:xfrm>
            <a:off x="22707600" y="12240009"/>
            <a:ext cx="1322832" cy="830997"/>
          </a:xfrm>
        </p:spPr>
        <p:txBody>
          <a:bodyPr rtlCol="0"/>
          <a:lstStyle>
            <a:defPPr>
              <a:defRPr lang="de-DE"/>
            </a:defPPr>
          </a:lstStyle>
          <a:p>
            <a:pPr rtl="0"/>
            <a:fld id="{58FB4751-880F-D840-AAA9-3A15815CC996}" type="slidenum">
              <a:rPr lang="de-DE" smtClean="0"/>
              <a:pPr rtl="0"/>
              <a:t>3</a:t>
            </a:fld>
            <a:endParaRPr lang="de-DE" dirty="0"/>
          </a:p>
        </p:txBody>
      </p:sp>
      <p:grpSp>
        <p:nvGrpSpPr>
          <p:cNvPr id="6" name="Gruppieren 5">
            <a:extLst>
              <a:ext uri="{FF2B5EF4-FFF2-40B4-BE49-F238E27FC236}">
                <a16:creationId xmlns:a16="http://schemas.microsoft.com/office/drawing/2014/main" id="{1FC55BA4-63E4-A610-5BC6-A0050C6642F7}"/>
              </a:ext>
            </a:extLst>
          </p:cNvPr>
          <p:cNvGrpSpPr/>
          <p:nvPr/>
        </p:nvGrpSpPr>
        <p:grpSpPr>
          <a:xfrm>
            <a:off x="5684644" y="8452730"/>
            <a:ext cx="13661440" cy="1255360"/>
            <a:chOff x="3807218" y="1745013"/>
            <a:chExt cx="13661440" cy="1255360"/>
          </a:xfrm>
        </p:grpSpPr>
        <p:sp>
          <p:nvSpPr>
            <p:cNvPr id="13" name="Richtungspfeil 12">
              <a:extLst>
                <a:ext uri="{FF2B5EF4-FFF2-40B4-BE49-F238E27FC236}">
                  <a16:creationId xmlns:a16="http://schemas.microsoft.com/office/drawing/2014/main" id="{2B612F77-3E1F-A1F9-A5D6-46E6EC684568}"/>
                </a:ext>
              </a:extLst>
            </p:cNvPr>
            <p:cNvSpPr/>
            <p:nvPr/>
          </p:nvSpPr>
          <p:spPr>
            <a:xfrm rot="10800000">
              <a:off x="3807218" y="1745013"/>
              <a:ext cx="13661440" cy="1255360"/>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ichtungspfeil 4">
              <a:extLst>
                <a:ext uri="{FF2B5EF4-FFF2-40B4-BE49-F238E27FC236}">
                  <a16:creationId xmlns:a16="http://schemas.microsoft.com/office/drawing/2014/main" id="{11C6B32A-D0AF-4686-E669-4D78B8E71735}"/>
                </a:ext>
              </a:extLst>
            </p:cNvPr>
            <p:cNvSpPr txBox="1"/>
            <p:nvPr/>
          </p:nvSpPr>
          <p:spPr>
            <a:xfrm rot="21600000">
              <a:off x="4121058" y="1745013"/>
              <a:ext cx="13347600" cy="12553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34806" tIns="228600" rIns="426720" bIns="228600" numCol="1" spcCol="1270" anchor="ctr" anchorCtr="0">
              <a:noAutofit/>
            </a:bodyPr>
            <a:lstStyle/>
            <a:p>
              <a:pPr marL="0" lvl="0" indent="0" defTabSz="2667000">
                <a:lnSpc>
                  <a:spcPct val="90000"/>
                </a:lnSpc>
                <a:spcBef>
                  <a:spcPct val="0"/>
                </a:spcBef>
                <a:spcAft>
                  <a:spcPct val="35000"/>
                </a:spcAft>
                <a:buNone/>
              </a:pPr>
              <a:r>
                <a:rPr lang="de-DE" sz="3200" kern="1200" dirty="0">
                  <a:latin typeface="Helvetica Neue" panose="02000503000000020004" pitchFamily="2" charset="0"/>
                  <a:ea typeface="Helvetica Neue" panose="02000503000000020004" pitchFamily="2" charset="0"/>
                  <a:cs typeface="Helvetica Neue" panose="02000503000000020004" pitchFamily="2" charset="0"/>
                </a:rPr>
                <a:t>Fachkräftemangel</a:t>
              </a:r>
            </a:p>
          </p:txBody>
        </p:sp>
      </p:grpSp>
      <p:grpSp>
        <p:nvGrpSpPr>
          <p:cNvPr id="9" name="Gruppieren 8">
            <a:extLst>
              <a:ext uri="{FF2B5EF4-FFF2-40B4-BE49-F238E27FC236}">
                <a16:creationId xmlns:a16="http://schemas.microsoft.com/office/drawing/2014/main" id="{E67317C5-6189-1BBC-8F7F-D2858623E378}"/>
              </a:ext>
            </a:extLst>
          </p:cNvPr>
          <p:cNvGrpSpPr/>
          <p:nvPr/>
        </p:nvGrpSpPr>
        <p:grpSpPr>
          <a:xfrm>
            <a:off x="5713197" y="9888934"/>
            <a:ext cx="13661440" cy="1255360"/>
            <a:chOff x="3835771" y="3181217"/>
            <a:chExt cx="13661440" cy="1255360"/>
          </a:xfrm>
        </p:grpSpPr>
        <p:sp>
          <p:nvSpPr>
            <p:cNvPr id="11" name="Richtungspfeil 10">
              <a:extLst>
                <a:ext uri="{FF2B5EF4-FFF2-40B4-BE49-F238E27FC236}">
                  <a16:creationId xmlns:a16="http://schemas.microsoft.com/office/drawing/2014/main" id="{CA90A2B5-E8AF-61A0-A9D3-A1BE09736E9A}"/>
                </a:ext>
              </a:extLst>
            </p:cNvPr>
            <p:cNvSpPr/>
            <p:nvPr/>
          </p:nvSpPr>
          <p:spPr>
            <a:xfrm rot="10800000">
              <a:off x="3835771" y="3181217"/>
              <a:ext cx="13661440" cy="1255360"/>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ichtungspfeil 7">
              <a:extLst>
                <a:ext uri="{FF2B5EF4-FFF2-40B4-BE49-F238E27FC236}">
                  <a16:creationId xmlns:a16="http://schemas.microsoft.com/office/drawing/2014/main" id="{6A51FC0F-BAF8-D3C4-D28E-3B3B3D18C26C}"/>
                </a:ext>
              </a:extLst>
            </p:cNvPr>
            <p:cNvSpPr txBox="1"/>
            <p:nvPr/>
          </p:nvSpPr>
          <p:spPr>
            <a:xfrm rot="21600000">
              <a:off x="4149611" y="3181217"/>
              <a:ext cx="13347600" cy="12553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34806" tIns="228600" rIns="426720" bIns="228600" numCol="1" spcCol="1270" anchor="ctr" anchorCtr="0">
              <a:noAutofit/>
            </a:bodyPr>
            <a:lstStyle/>
            <a:p>
              <a:pPr marL="0" lvl="0" indent="0" defTabSz="2667000">
                <a:lnSpc>
                  <a:spcPct val="90000"/>
                </a:lnSpc>
                <a:spcBef>
                  <a:spcPct val="0"/>
                </a:spcBef>
                <a:spcAft>
                  <a:spcPct val="35000"/>
                </a:spcAft>
                <a:buNone/>
              </a:pPr>
              <a:r>
                <a:rPr lang="de-DE" sz="3200" kern="1200" dirty="0">
                  <a:latin typeface="Helvetica Neue" panose="02000503000000020004" pitchFamily="2" charset="0"/>
                  <a:ea typeface="Helvetica Neue" panose="02000503000000020004" pitchFamily="2" charset="0"/>
                  <a:cs typeface="Helvetica Neue" panose="02000503000000020004" pitchFamily="2" charset="0"/>
                </a:rPr>
                <a:t>ESG-Anforderungen</a:t>
              </a:r>
            </a:p>
          </p:txBody>
        </p:sp>
      </p:grpSp>
      <p:sp>
        <p:nvSpPr>
          <p:cNvPr id="10" name="Oval 9">
            <a:extLst>
              <a:ext uri="{FF2B5EF4-FFF2-40B4-BE49-F238E27FC236}">
                <a16:creationId xmlns:a16="http://schemas.microsoft.com/office/drawing/2014/main" id="{17E6EC53-3C74-737E-1395-495950959B50}"/>
              </a:ext>
            </a:extLst>
          </p:cNvPr>
          <p:cNvSpPr/>
          <p:nvPr/>
        </p:nvSpPr>
        <p:spPr>
          <a:xfrm>
            <a:off x="5095073" y="9888934"/>
            <a:ext cx="1236296" cy="1255360"/>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20" name="Gruppieren 19">
            <a:extLst>
              <a:ext uri="{FF2B5EF4-FFF2-40B4-BE49-F238E27FC236}">
                <a16:creationId xmlns:a16="http://schemas.microsoft.com/office/drawing/2014/main" id="{BBED9415-633A-1CB6-9CB3-6BF5C0774F1E}"/>
              </a:ext>
            </a:extLst>
          </p:cNvPr>
          <p:cNvGrpSpPr/>
          <p:nvPr/>
        </p:nvGrpSpPr>
        <p:grpSpPr>
          <a:xfrm>
            <a:off x="5656091" y="5602640"/>
            <a:ext cx="13661440" cy="1255360"/>
            <a:chOff x="3807218" y="1745013"/>
            <a:chExt cx="13661440" cy="1255360"/>
          </a:xfrm>
        </p:grpSpPr>
        <p:sp>
          <p:nvSpPr>
            <p:cNvPr id="21" name="Richtungspfeil 20">
              <a:extLst>
                <a:ext uri="{FF2B5EF4-FFF2-40B4-BE49-F238E27FC236}">
                  <a16:creationId xmlns:a16="http://schemas.microsoft.com/office/drawing/2014/main" id="{5A292C9C-38B6-25F4-201A-27DBCD2E2F80}"/>
                </a:ext>
              </a:extLst>
            </p:cNvPr>
            <p:cNvSpPr/>
            <p:nvPr/>
          </p:nvSpPr>
          <p:spPr>
            <a:xfrm rot="10800000">
              <a:off x="3807218" y="1745013"/>
              <a:ext cx="13661440" cy="1255360"/>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Richtungspfeil 4">
              <a:extLst>
                <a:ext uri="{FF2B5EF4-FFF2-40B4-BE49-F238E27FC236}">
                  <a16:creationId xmlns:a16="http://schemas.microsoft.com/office/drawing/2014/main" id="{10157870-1D8B-AF42-9C3E-BDCD41416558}"/>
                </a:ext>
              </a:extLst>
            </p:cNvPr>
            <p:cNvSpPr txBox="1"/>
            <p:nvPr/>
          </p:nvSpPr>
          <p:spPr>
            <a:xfrm rot="21600000">
              <a:off x="4121058" y="1745013"/>
              <a:ext cx="13347600" cy="12553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34806" tIns="228600" rIns="426720" bIns="228600" numCol="1" spcCol="1270" anchor="ctr" anchorCtr="0">
              <a:noAutofit/>
            </a:bodyPr>
            <a:lstStyle/>
            <a:p>
              <a:pPr marL="0" lvl="0" indent="0" defTabSz="2667000">
                <a:lnSpc>
                  <a:spcPct val="90000"/>
                </a:lnSpc>
                <a:spcBef>
                  <a:spcPct val="0"/>
                </a:spcBef>
                <a:spcAft>
                  <a:spcPct val="35000"/>
                </a:spcAft>
                <a:buNone/>
              </a:pPr>
              <a:r>
                <a:rPr lang="de-DE" sz="3200" kern="1200" dirty="0">
                  <a:latin typeface="Helvetica Neue" panose="02000503000000020004" pitchFamily="2" charset="0"/>
                  <a:ea typeface="Helvetica Neue" panose="02000503000000020004" pitchFamily="2" charset="0"/>
                  <a:cs typeface="Helvetica Neue" panose="02000503000000020004" pitchFamily="2" charset="0"/>
                </a:rPr>
                <a:t>Zunehmende Schnelligkeit und Komplexität</a:t>
              </a:r>
            </a:p>
          </p:txBody>
        </p:sp>
      </p:grpSp>
      <p:sp>
        <p:nvSpPr>
          <p:cNvPr id="23" name="Oval 22">
            <a:extLst>
              <a:ext uri="{FF2B5EF4-FFF2-40B4-BE49-F238E27FC236}">
                <a16:creationId xmlns:a16="http://schemas.microsoft.com/office/drawing/2014/main" id="{50DD6D78-384C-A574-9285-E95FF8B96847}"/>
              </a:ext>
            </a:extLst>
          </p:cNvPr>
          <p:cNvSpPr/>
          <p:nvPr/>
        </p:nvSpPr>
        <p:spPr>
          <a:xfrm>
            <a:off x="5037959" y="5602640"/>
            <a:ext cx="1236296" cy="1255360"/>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24" name="Gruppieren 23">
            <a:extLst>
              <a:ext uri="{FF2B5EF4-FFF2-40B4-BE49-F238E27FC236}">
                <a16:creationId xmlns:a16="http://schemas.microsoft.com/office/drawing/2014/main" id="{BDDE80AB-C677-995A-F77B-2CCEBDA3AC8A}"/>
              </a:ext>
            </a:extLst>
          </p:cNvPr>
          <p:cNvGrpSpPr/>
          <p:nvPr/>
        </p:nvGrpSpPr>
        <p:grpSpPr>
          <a:xfrm>
            <a:off x="5684644" y="7038844"/>
            <a:ext cx="13661440" cy="1255360"/>
            <a:chOff x="3835771" y="3181217"/>
            <a:chExt cx="13661440" cy="1255360"/>
          </a:xfrm>
        </p:grpSpPr>
        <p:sp>
          <p:nvSpPr>
            <p:cNvPr id="25" name="Richtungspfeil 24">
              <a:extLst>
                <a:ext uri="{FF2B5EF4-FFF2-40B4-BE49-F238E27FC236}">
                  <a16:creationId xmlns:a16="http://schemas.microsoft.com/office/drawing/2014/main" id="{6064D4DC-FC33-21B6-3264-49BC644C1D07}"/>
                </a:ext>
              </a:extLst>
            </p:cNvPr>
            <p:cNvSpPr/>
            <p:nvPr/>
          </p:nvSpPr>
          <p:spPr>
            <a:xfrm rot="10800000">
              <a:off x="3835771" y="3181217"/>
              <a:ext cx="13661440" cy="1255360"/>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Richtungspfeil 7">
              <a:extLst>
                <a:ext uri="{FF2B5EF4-FFF2-40B4-BE49-F238E27FC236}">
                  <a16:creationId xmlns:a16="http://schemas.microsoft.com/office/drawing/2014/main" id="{CDD1CD7E-01A0-139A-3AA9-831FE074F332}"/>
                </a:ext>
              </a:extLst>
            </p:cNvPr>
            <p:cNvSpPr txBox="1"/>
            <p:nvPr/>
          </p:nvSpPr>
          <p:spPr>
            <a:xfrm rot="21600000">
              <a:off x="4149611" y="3181217"/>
              <a:ext cx="13347600" cy="12553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34806" tIns="228600" rIns="426720" bIns="228600" numCol="1" spcCol="1270" anchor="ctr" anchorCtr="0">
              <a:noAutofit/>
            </a:bodyPr>
            <a:lstStyle/>
            <a:p>
              <a:pPr marL="0" lvl="0" indent="0" defTabSz="2667000">
                <a:lnSpc>
                  <a:spcPct val="90000"/>
                </a:lnSpc>
                <a:spcBef>
                  <a:spcPct val="0"/>
                </a:spcBef>
                <a:spcAft>
                  <a:spcPct val="35000"/>
                </a:spcAft>
                <a:buNone/>
              </a:pPr>
              <a:r>
                <a:rPr lang="de-DE" sz="3200" kern="1200" dirty="0">
                  <a:latin typeface="Helvetica Neue" panose="02000503000000020004" pitchFamily="2" charset="0"/>
                  <a:ea typeface="Helvetica Neue" panose="02000503000000020004" pitchFamily="2" charset="0"/>
                  <a:cs typeface="Helvetica Neue" panose="02000503000000020004" pitchFamily="2" charset="0"/>
                </a:rPr>
                <a:t>Nachhaltigkeit</a:t>
              </a:r>
            </a:p>
          </p:txBody>
        </p:sp>
      </p:grpSp>
      <p:sp>
        <p:nvSpPr>
          <p:cNvPr id="27" name="Oval 26">
            <a:extLst>
              <a:ext uri="{FF2B5EF4-FFF2-40B4-BE49-F238E27FC236}">
                <a16:creationId xmlns:a16="http://schemas.microsoft.com/office/drawing/2014/main" id="{7866FEBC-E0EE-2C0B-ED92-C4AF39D10A64}"/>
              </a:ext>
            </a:extLst>
          </p:cNvPr>
          <p:cNvSpPr/>
          <p:nvPr/>
        </p:nvSpPr>
        <p:spPr>
          <a:xfrm>
            <a:off x="5066520" y="7038844"/>
            <a:ext cx="1236296" cy="1255360"/>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33" name="Gruppieren 32">
            <a:extLst>
              <a:ext uri="{FF2B5EF4-FFF2-40B4-BE49-F238E27FC236}">
                <a16:creationId xmlns:a16="http://schemas.microsoft.com/office/drawing/2014/main" id="{0193FEC7-94AD-E3BA-A6E7-0D68B21654CD}"/>
              </a:ext>
            </a:extLst>
          </p:cNvPr>
          <p:cNvGrpSpPr/>
          <p:nvPr/>
        </p:nvGrpSpPr>
        <p:grpSpPr>
          <a:xfrm>
            <a:off x="5656091" y="4146297"/>
            <a:ext cx="13661440" cy="1255360"/>
            <a:chOff x="3835771" y="3181217"/>
            <a:chExt cx="13661440" cy="1255360"/>
          </a:xfrm>
        </p:grpSpPr>
        <p:sp>
          <p:nvSpPr>
            <p:cNvPr id="34" name="Richtungspfeil 33">
              <a:extLst>
                <a:ext uri="{FF2B5EF4-FFF2-40B4-BE49-F238E27FC236}">
                  <a16:creationId xmlns:a16="http://schemas.microsoft.com/office/drawing/2014/main" id="{491C3B0B-FAE3-47CA-872B-9CF10C410279}"/>
                </a:ext>
              </a:extLst>
            </p:cNvPr>
            <p:cNvSpPr/>
            <p:nvPr/>
          </p:nvSpPr>
          <p:spPr>
            <a:xfrm rot="10800000">
              <a:off x="3835771" y="3181217"/>
              <a:ext cx="13661440" cy="1255360"/>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Richtungspfeil 7">
              <a:extLst>
                <a:ext uri="{FF2B5EF4-FFF2-40B4-BE49-F238E27FC236}">
                  <a16:creationId xmlns:a16="http://schemas.microsoft.com/office/drawing/2014/main" id="{819D610A-34E6-78ED-DC14-6529175BA81C}"/>
                </a:ext>
              </a:extLst>
            </p:cNvPr>
            <p:cNvSpPr txBox="1"/>
            <p:nvPr/>
          </p:nvSpPr>
          <p:spPr>
            <a:xfrm rot="21600000">
              <a:off x="4149611" y="3181217"/>
              <a:ext cx="13347600" cy="12553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34806" tIns="228600" rIns="426720" bIns="228600" numCol="1" spcCol="1270" anchor="ctr" anchorCtr="0">
              <a:noAutofit/>
            </a:bodyPr>
            <a:lstStyle/>
            <a:p>
              <a:pPr marL="0" lvl="0" indent="0" defTabSz="2667000">
                <a:lnSpc>
                  <a:spcPct val="90000"/>
                </a:lnSpc>
                <a:spcBef>
                  <a:spcPct val="0"/>
                </a:spcBef>
                <a:spcAft>
                  <a:spcPct val="35000"/>
                </a:spcAft>
                <a:buNone/>
              </a:pPr>
              <a:r>
                <a:rPr lang="de-DE" sz="3200" kern="1200" dirty="0">
                  <a:latin typeface="Helvetica Neue" panose="02000503000000020004" pitchFamily="2" charset="0"/>
                  <a:ea typeface="Helvetica Neue" panose="02000503000000020004" pitchFamily="2" charset="0"/>
                  <a:cs typeface="Helvetica Neue" panose="02000503000000020004" pitchFamily="2" charset="0"/>
                </a:rPr>
                <a:t>Vielfältige Krisen</a:t>
              </a:r>
            </a:p>
          </p:txBody>
        </p:sp>
      </p:grpSp>
      <p:sp>
        <p:nvSpPr>
          <p:cNvPr id="36" name="Oval 35">
            <a:extLst>
              <a:ext uri="{FF2B5EF4-FFF2-40B4-BE49-F238E27FC236}">
                <a16:creationId xmlns:a16="http://schemas.microsoft.com/office/drawing/2014/main" id="{C5CC6818-2569-1A2D-CEA6-BD2571D9C3B1}"/>
              </a:ext>
            </a:extLst>
          </p:cNvPr>
          <p:cNvSpPr/>
          <p:nvPr/>
        </p:nvSpPr>
        <p:spPr>
          <a:xfrm>
            <a:off x="5037967" y="4146297"/>
            <a:ext cx="1236296" cy="1255360"/>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0" name="Oval 39">
            <a:extLst>
              <a:ext uri="{FF2B5EF4-FFF2-40B4-BE49-F238E27FC236}">
                <a16:creationId xmlns:a16="http://schemas.microsoft.com/office/drawing/2014/main" id="{BA7192DA-D21F-E081-C069-8810E5A4ECA5}"/>
              </a:ext>
            </a:extLst>
          </p:cNvPr>
          <p:cNvSpPr/>
          <p:nvPr/>
        </p:nvSpPr>
        <p:spPr>
          <a:xfrm>
            <a:off x="5066520" y="8475047"/>
            <a:ext cx="1236296" cy="1255360"/>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44" name="Grafik 43" descr="Elektriker">
            <a:extLst>
              <a:ext uri="{FF2B5EF4-FFF2-40B4-BE49-F238E27FC236}">
                <a16:creationId xmlns:a16="http://schemas.microsoft.com/office/drawing/2014/main" id="{30C78CDA-CEE1-4BF6-A25B-E6FB8FF3FF1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17941" y="8629880"/>
            <a:ext cx="914400" cy="914400"/>
          </a:xfrm>
          <a:prstGeom prst="rect">
            <a:avLst/>
          </a:prstGeom>
        </p:spPr>
      </p:pic>
      <p:pic>
        <p:nvPicPr>
          <p:cNvPr id="46" name="Grafik 45" descr="Verbindungen">
            <a:extLst>
              <a:ext uri="{FF2B5EF4-FFF2-40B4-BE49-F238E27FC236}">
                <a16:creationId xmlns:a16="http://schemas.microsoft.com/office/drawing/2014/main" id="{A2C2DC16-9DC8-5563-0009-AC4C4D352F5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98891" y="5747302"/>
            <a:ext cx="914400" cy="914400"/>
          </a:xfrm>
          <a:prstGeom prst="rect">
            <a:avLst/>
          </a:prstGeom>
        </p:spPr>
      </p:pic>
      <p:pic>
        <p:nvPicPr>
          <p:cNvPr id="48" name="Grafik 47" descr="Checkliste">
            <a:extLst>
              <a:ext uri="{FF2B5EF4-FFF2-40B4-BE49-F238E27FC236}">
                <a16:creationId xmlns:a16="http://schemas.microsoft.com/office/drawing/2014/main" id="{30BDC19E-A3DC-550B-5555-CE77772B311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55997" y="10059414"/>
            <a:ext cx="914400" cy="914400"/>
          </a:xfrm>
          <a:prstGeom prst="rect">
            <a:avLst/>
          </a:prstGeom>
        </p:spPr>
      </p:pic>
      <p:pic>
        <p:nvPicPr>
          <p:cNvPr id="50" name="Grafik 49">
            <a:extLst>
              <a:ext uri="{FF2B5EF4-FFF2-40B4-BE49-F238E27FC236}">
                <a16:creationId xmlns:a16="http://schemas.microsoft.com/office/drawing/2014/main" id="{03C307F6-2EDA-59C1-E732-581589E5070D}"/>
              </a:ext>
            </a:extLst>
          </p:cNvPr>
          <p:cNvPicPr>
            <a:picLocks noChangeAspect="1"/>
          </p:cNvPicPr>
          <p:nvPr/>
        </p:nvPicPr>
        <p:blipFill>
          <a:blip r:embed="rId9"/>
          <a:stretch>
            <a:fillRect/>
          </a:stretch>
        </p:blipFill>
        <p:spPr>
          <a:xfrm flipH="1">
            <a:off x="5372390" y="4479137"/>
            <a:ext cx="567401" cy="589678"/>
          </a:xfrm>
          <a:prstGeom prst="rect">
            <a:avLst/>
          </a:prstGeom>
          <a:solidFill>
            <a:srgbClr val="E4C594"/>
          </a:solidFill>
        </p:spPr>
      </p:pic>
      <p:pic>
        <p:nvPicPr>
          <p:cNvPr id="52" name="Grafik 51" descr="Gießkanne">
            <a:extLst>
              <a:ext uri="{FF2B5EF4-FFF2-40B4-BE49-F238E27FC236}">
                <a16:creationId xmlns:a16="http://schemas.microsoft.com/office/drawing/2014/main" id="{945B5CF8-AF30-1309-5D26-1388AACFFBE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255997" y="7225008"/>
            <a:ext cx="914400" cy="914400"/>
          </a:xfrm>
          <a:prstGeom prst="rect">
            <a:avLst/>
          </a:prstGeom>
        </p:spPr>
      </p:pic>
    </p:spTree>
    <p:extLst>
      <p:ext uri="{BB962C8B-B14F-4D97-AF65-F5344CB8AC3E}">
        <p14:creationId xmlns:p14="http://schemas.microsoft.com/office/powerpoint/2010/main" val="3708841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18">
            <a:extLst>
              <a:ext uri="{FF2B5EF4-FFF2-40B4-BE49-F238E27FC236}">
                <a16:creationId xmlns:a16="http://schemas.microsoft.com/office/drawing/2014/main" id="{A7BE12AD-D808-BDE0-3EB8-5BC50B1D8474}"/>
              </a:ext>
            </a:extLst>
          </p:cNvPr>
          <p:cNvSpPr>
            <a:spLocks noGrp="1"/>
          </p:cNvSpPr>
          <p:nvPr>
            <p:ph type="title"/>
          </p:nvPr>
        </p:nvSpPr>
        <p:spPr>
          <a:xfrm>
            <a:off x="1828798" y="1040525"/>
            <a:ext cx="20067671" cy="1828800"/>
          </a:xfrm>
        </p:spPr>
        <p:txBody>
          <a:bodyPr rtlCol="0">
            <a:normAutofit/>
          </a:bodyPr>
          <a:lstStyle>
            <a:defPPr>
              <a:defRPr lang="de-DE"/>
            </a:defPPr>
          </a:lstStyle>
          <a:p>
            <a:pPr rtl="0"/>
            <a:r>
              <a:rPr lang="de-DE" dirty="0"/>
              <a:t>Erfolgreich in turbulenten Zeiten: So werden Unternehmen flexibel und anpassungsfähig</a:t>
            </a:r>
          </a:p>
        </p:txBody>
      </p:sp>
      <p:sp>
        <p:nvSpPr>
          <p:cNvPr id="3" name="Foliennummernplatzhalter 2">
            <a:extLst>
              <a:ext uri="{FF2B5EF4-FFF2-40B4-BE49-F238E27FC236}">
                <a16:creationId xmlns:a16="http://schemas.microsoft.com/office/drawing/2014/main" id="{50CD348E-9357-0442-4555-AF6B4AFE34B6}"/>
              </a:ext>
            </a:extLst>
          </p:cNvPr>
          <p:cNvSpPr>
            <a:spLocks noGrp="1"/>
          </p:cNvSpPr>
          <p:nvPr>
            <p:ph type="sldNum" sz="quarter" idx="4"/>
          </p:nvPr>
        </p:nvSpPr>
        <p:spPr>
          <a:xfrm>
            <a:off x="22707600" y="12240009"/>
            <a:ext cx="1322832" cy="830997"/>
          </a:xfrm>
        </p:spPr>
        <p:txBody>
          <a:bodyPr rtlCol="0"/>
          <a:lstStyle>
            <a:defPPr>
              <a:defRPr lang="de-DE"/>
            </a:defPPr>
          </a:lstStyle>
          <a:p>
            <a:pPr rtl="0"/>
            <a:fld id="{58FB4751-880F-D840-AAA9-3A15815CC996}" type="slidenum">
              <a:rPr lang="de-DE" smtClean="0"/>
              <a:pPr rtl="0"/>
              <a:t>4</a:t>
            </a:fld>
            <a:endParaRPr lang="de-DE" dirty="0"/>
          </a:p>
        </p:txBody>
      </p:sp>
      <p:graphicFrame>
        <p:nvGraphicFramePr>
          <p:cNvPr id="4" name="Diagramm 3">
            <a:extLst>
              <a:ext uri="{FF2B5EF4-FFF2-40B4-BE49-F238E27FC236}">
                <a16:creationId xmlns:a16="http://schemas.microsoft.com/office/drawing/2014/main" id="{8329B32A-4B31-4A1E-52BD-FC424BD28040}"/>
              </a:ext>
            </a:extLst>
          </p:cNvPr>
          <p:cNvGraphicFramePr/>
          <p:nvPr/>
        </p:nvGraphicFramePr>
        <p:xfrm>
          <a:off x="3486150" y="3829050"/>
          <a:ext cx="14859000" cy="9813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8" name="Grafik 17" descr="Offene Hand mit Pflanze">
            <a:extLst>
              <a:ext uri="{FF2B5EF4-FFF2-40B4-BE49-F238E27FC236}">
                <a16:creationId xmlns:a16="http://schemas.microsoft.com/office/drawing/2014/main" id="{D83483E6-A8B9-ADA6-0628-D5B7F41D19B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091254" y="7264400"/>
            <a:ext cx="1574800" cy="1574800"/>
          </a:xfrm>
          <a:prstGeom prst="rect">
            <a:avLst/>
          </a:prstGeom>
        </p:spPr>
      </p:pic>
    </p:spTree>
    <p:extLst>
      <p:ext uri="{BB962C8B-B14F-4D97-AF65-F5344CB8AC3E}">
        <p14:creationId xmlns:p14="http://schemas.microsoft.com/office/powerpoint/2010/main" val="513165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4D0CD9-42FF-547B-B74C-D1F24BAA2613}"/>
              </a:ext>
            </a:extLst>
          </p:cNvPr>
          <p:cNvSpPr>
            <a:spLocks noGrp="1"/>
          </p:cNvSpPr>
          <p:nvPr>
            <p:ph type="title"/>
          </p:nvPr>
        </p:nvSpPr>
        <p:spPr>
          <a:xfrm>
            <a:off x="1816100" y="1079500"/>
            <a:ext cx="21971000" cy="2120900"/>
          </a:xfrm>
        </p:spPr>
        <p:txBody>
          <a:bodyPr>
            <a:normAutofit/>
          </a:bodyPr>
          <a:lstStyle/>
          <a:p>
            <a:r>
              <a:rPr lang="de-DE" sz="6400" dirty="0"/>
              <a:t>Eine Vision für nachhaltigen Wandel: Die Kraft der   </a:t>
            </a:r>
            <a:r>
              <a:rPr lang="de-DE" sz="6400" dirty="0" err="1"/>
              <a:t>Inner</a:t>
            </a:r>
            <a:r>
              <a:rPr lang="de-DE" sz="6400" dirty="0"/>
              <a:t> Development Goals (IDG)</a:t>
            </a:r>
          </a:p>
        </p:txBody>
      </p:sp>
      <p:pic>
        <p:nvPicPr>
          <p:cNvPr id="9" name="Onlinemedien 8" descr="Inner Development Goals film">
            <a:hlinkClick r:id="" action="ppaction://media"/>
            <a:extLst>
              <a:ext uri="{FF2B5EF4-FFF2-40B4-BE49-F238E27FC236}">
                <a16:creationId xmlns:a16="http://schemas.microsoft.com/office/drawing/2014/main" id="{CD70E554-190F-2EAC-8FB3-EA767FC9A8DC}"/>
              </a:ext>
            </a:extLst>
          </p:cNvPr>
          <p:cNvPicPr>
            <a:picLocks noRot="1" noChangeAspect="1"/>
          </p:cNvPicPr>
          <p:nvPr>
            <a:videoFile r:link="rId1"/>
          </p:nvPr>
        </p:nvPicPr>
        <p:blipFill rotWithShape="1">
          <a:blip r:embed="rId4"/>
          <a:srcRect/>
          <a:stretch/>
        </p:blipFill>
        <p:spPr>
          <a:xfrm>
            <a:off x="3625850" y="3200400"/>
            <a:ext cx="17132300" cy="9679750"/>
          </a:xfrm>
          <a:prstGeom prst="rect">
            <a:avLst/>
          </a:prstGeom>
        </p:spPr>
      </p:pic>
    </p:spTree>
    <p:extLst>
      <p:ext uri="{BB962C8B-B14F-4D97-AF65-F5344CB8AC3E}">
        <p14:creationId xmlns:p14="http://schemas.microsoft.com/office/powerpoint/2010/main" val="2211383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F46C7B-D29F-368C-FEEC-CDFA125F8E5C}"/>
              </a:ext>
            </a:extLst>
          </p:cNvPr>
          <p:cNvSpPr>
            <a:spLocks noGrp="1"/>
          </p:cNvSpPr>
          <p:nvPr>
            <p:ph type="title"/>
          </p:nvPr>
        </p:nvSpPr>
        <p:spPr/>
        <p:txBody>
          <a:bodyPr rtlCol="0"/>
          <a:lstStyle>
            <a:defPPr>
              <a:defRPr lang="de-DE"/>
            </a:defPPr>
          </a:lstStyle>
          <a:p>
            <a:pPr rtl="0"/>
            <a:r>
              <a:rPr lang="de-DE" dirty="0"/>
              <a:t>Inhalt</a:t>
            </a:r>
          </a:p>
        </p:txBody>
      </p:sp>
      <p:graphicFrame>
        <p:nvGraphicFramePr>
          <p:cNvPr id="6" name="Tabelle 4">
            <a:extLst>
              <a:ext uri="{FF2B5EF4-FFF2-40B4-BE49-F238E27FC236}">
                <a16:creationId xmlns:a16="http://schemas.microsoft.com/office/drawing/2014/main" id="{0D6FB95E-6987-A57C-3663-3FD6F6FAC24E}"/>
              </a:ext>
            </a:extLst>
          </p:cNvPr>
          <p:cNvGraphicFramePr>
            <a:graphicFrameLocks noGrp="1"/>
          </p:cNvGraphicFramePr>
          <p:nvPr>
            <p:ph idx="1"/>
            <p:extLst>
              <p:ext uri="{D42A27DB-BD31-4B8C-83A1-F6EECF244321}">
                <p14:modId xmlns:p14="http://schemas.microsoft.com/office/powerpoint/2010/main" val="2934487416"/>
              </p:ext>
            </p:extLst>
          </p:nvPr>
        </p:nvGraphicFramePr>
        <p:xfrm>
          <a:off x="1676401" y="3651250"/>
          <a:ext cx="21031194" cy="9229636"/>
        </p:xfrm>
        <a:graphic>
          <a:graphicData uri="http://schemas.openxmlformats.org/drawingml/2006/table">
            <a:tbl>
              <a:tblPr firstRow="1" bandRow="1"/>
              <a:tblGrid>
                <a:gridCol w="21031194">
                  <a:extLst>
                    <a:ext uri="{9D8B030D-6E8A-4147-A177-3AD203B41FA5}">
                      <a16:colId xmlns:a16="http://schemas.microsoft.com/office/drawing/2014/main" val="1563570424"/>
                    </a:ext>
                  </a:extLst>
                </a:gridCol>
              </a:tblGrid>
              <a:tr h="1645920">
                <a:tc>
                  <a:txBody>
                    <a:bodyPr/>
                    <a:lstStyle>
                      <a:defPPr>
                        <a:defRPr lang="de-DE"/>
                      </a:defPPr>
                    </a:lstStyle>
                    <a:p>
                      <a:pPr marL="0" marR="0" lvl="0" indent="0" algn="r" defTabSz="914400" rtl="0" eaLnBrk="1" fontAlgn="auto" latinLnBrk="0" hangingPunct="1">
                        <a:lnSpc>
                          <a:spcPct val="100000"/>
                        </a:lnSpc>
                        <a:spcBef>
                          <a:spcPts val="0"/>
                        </a:spcBef>
                        <a:spcAft>
                          <a:spcPts val="0"/>
                        </a:spcAft>
                        <a:buClrTx/>
                        <a:buSzTx/>
                        <a:buFontTx/>
                        <a:buNone/>
                        <a:tabLst/>
                        <a:defRPr lang="de-DE"/>
                      </a:pPr>
                      <a:r>
                        <a:rPr lang="de-DE" sz="4800" b="0" dirty="0">
                          <a:latin typeface="Helvetica Neue" panose="02000503000000020004" pitchFamily="2" charset="0"/>
                          <a:ea typeface="Helvetica Neue" panose="02000503000000020004" pitchFamily="2" charset="0"/>
                          <a:cs typeface="Helvetica Neue" panose="02000503000000020004" pitchFamily="2" charset="0"/>
                        </a:rPr>
                        <a:t>Warum wir jetzt handeln</a:t>
                      </a:r>
                      <a:r>
                        <a:rPr lang="de-DE" sz="4800" b="0" baseline="0" dirty="0">
                          <a:latin typeface="Helvetica Neue" panose="02000503000000020004" pitchFamily="2" charset="0"/>
                          <a:ea typeface="Helvetica Neue" panose="02000503000000020004" pitchFamily="2" charset="0"/>
                          <a:cs typeface="Helvetica Neue" panose="02000503000000020004" pitchFamily="2" charset="0"/>
                        </a:rPr>
                        <a:t> müssen</a:t>
                      </a:r>
                      <a:endParaRPr lang="de-DE" sz="4800" b="0" dirty="0">
                        <a:latin typeface="Helvetica Neue" panose="02000503000000020004" pitchFamily="2" charset="0"/>
                        <a:ea typeface="Helvetica Neue" panose="02000503000000020004" pitchFamily="2" charset="0"/>
                        <a:cs typeface="Helvetica Neue" panose="02000503000000020004" pitchFamily="2" charset="0"/>
                      </a:endParaRPr>
                    </a:p>
                    <a:p>
                      <a:pPr algn="r" rtl="0"/>
                      <a:r>
                        <a:rPr lang="de-DE" sz="4800" b="0" dirty="0">
                          <a:latin typeface="Helvetica Neue" panose="02000503000000020004" pitchFamily="2" charset="0"/>
                          <a:ea typeface="Helvetica Neue" panose="02000503000000020004" pitchFamily="2" charset="0"/>
                          <a:cs typeface="Helvetica Neue" panose="02000503000000020004" pitchFamily="2" charset="0"/>
                        </a:rPr>
                        <a:t>3</a:t>
                      </a:r>
                    </a:p>
                  </a:txBody>
                  <a:tcPr marL="458862" marR="458862" marT="91440" marB="91440">
                    <a:lnL w="12700" cmpd="sng">
                      <a:noFill/>
                      <a:prstDash val="solid"/>
                    </a:lnL>
                    <a:lnR w="12700" cmpd="sng">
                      <a:noFill/>
                      <a:prstDash val="solid"/>
                    </a:lnR>
                    <a:lnT w="12700" cmpd="sng">
                      <a:noFill/>
                      <a:prstDash val="soli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89471877"/>
                  </a:ext>
                </a:extLst>
              </a:tr>
              <a:tr h="1958016">
                <a:tc>
                  <a:txBody>
                    <a:bodyPr/>
                    <a:lstStyle>
                      <a:defPPr>
                        <a:defRPr lang="de-DE"/>
                      </a:defPPr>
                    </a:lstStyle>
                    <a:p>
                      <a:pPr algn="r" rtl="0"/>
                      <a:r>
                        <a:rPr lang="de-DE" sz="4800" b="1" dirty="0">
                          <a:latin typeface="Helvetica Neue" panose="02000503000000020004" pitchFamily="2" charset="0"/>
                          <a:ea typeface="Helvetica Neue" panose="02000503000000020004" pitchFamily="2" charset="0"/>
                          <a:cs typeface="Helvetica Neue" panose="02000503000000020004" pitchFamily="2" charset="0"/>
                        </a:rPr>
                        <a:t>Vision für nachhaltigen Wandel: Die </a:t>
                      </a:r>
                      <a:r>
                        <a:rPr lang="de-DE" sz="4800" b="1" dirty="0" err="1">
                          <a:latin typeface="Helvetica Neue" panose="02000503000000020004" pitchFamily="2" charset="0"/>
                          <a:ea typeface="Helvetica Neue" panose="02000503000000020004" pitchFamily="2" charset="0"/>
                          <a:cs typeface="Helvetica Neue" panose="02000503000000020004" pitchFamily="2" charset="0"/>
                        </a:rPr>
                        <a:t>Inner</a:t>
                      </a:r>
                      <a:r>
                        <a:rPr lang="de-DE" sz="4800" b="1" dirty="0">
                          <a:latin typeface="Helvetica Neue" panose="02000503000000020004" pitchFamily="2" charset="0"/>
                          <a:ea typeface="Helvetica Neue" panose="02000503000000020004" pitchFamily="2" charset="0"/>
                          <a:cs typeface="Helvetica Neue" panose="02000503000000020004" pitchFamily="2" charset="0"/>
                        </a:rPr>
                        <a:t> Development Goals</a:t>
                      </a:r>
                    </a:p>
                    <a:p>
                      <a:pPr marL="0" algn="r" defTabSz="914400" rtl="0" eaLnBrk="1" latinLnBrk="0" hangingPunct="1"/>
                      <a:r>
                        <a:rPr lang="de-DE" sz="4800" b="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6</a:t>
                      </a:r>
                    </a:p>
                  </a:txBody>
                  <a:tcPr marL="458862" marR="458862" marT="91440" marB="91440" anchor="b">
                    <a:lnL w="12700" cmpd="sng">
                      <a:noFill/>
                      <a:prstDash val="solid"/>
                    </a:lnL>
                    <a:lnR w="12700" cmpd="sng">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36238222"/>
                  </a:ext>
                </a:extLst>
              </a:tr>
              <a:tr h="1997974">
                <a:tc>
                  <a:txBody>
                    <a:bodyPr/>
                    <a:lstStyle>
                      <a:defPPr>
                        <a:defRPr lang="de-DE"/>
                      </a:defPPr>
                    </a:lstStyle>
                    <a:p>
                      <a:pPr algn="r" rtl="0"/>
                      <a:r>
                        <a:rPr lang="de-DE" sz="4800" b="0" dirty="0">
                          <a:latin typeface="Helvetica Neue" panose="02000503000000020004" pitchFamily="2" charset="0"/>
                          <a:ea typeface="Helvetica Neue" panose="02000503000000020004" pitchFamily="2" charset="0"/>
                          <a:cs typeface="Helvetica Neue" panose="02000503000000020004" pitchFamily="2" charset="0"/>
                        </a:rPr>
                        <a:t>Ganzheitliche Transformation des Systems</a:t>
                      </a:r>
                    </a:p>
                    <a:p>
                      <a:pPr marL="0" algn="r" defTabSz="914400" rtl="0" eaLnBrk="1" latinLnBrk="0" hangingPunct="1"/>
                      <a:r>
                        <a:rPr lang="de-DE" sz="4800" b="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9</a:t>
                      </a:r>
                    </a:p>
                  </a:txBody>
                  <a:tcPr marL="458862" marR="458862" marT="91440" marB="91440" anchor="b">
                    <a:lnL w="12700" cmpd="sng">
                      <a:noFill/>
                      <a:prstDash val="solid"/>
                    </a:lnL>
                    <a:lnR w="12700" cmpd="sng">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4452646"/>
                  </a:ext>
                </a:extLst>
              </a:tr>
              <a:tr h="1918056">
                <a:tc>
                  <a:txBody>
                    <a:bodyPr/>
                    <a:lstStyle>
                      <a:defPPr>
                        <a:defRPr lang="de-DE"/>
                      </a:defPPr>
                    </a:lstStyle>
                    <a:p>
                      <a:pPr marL="0" marR="0" lvl="0" indent="0" algn="r" defTabSz="914400" rtl="0" eaLnBrk="1" fontAlgn="auto" latinLnBrk="0" hangingPunct="1">
                        <a:lnSpc>
                          <a:spcPct val="100000"/>
                        </a:lnSpc>
                        <a:spcBef>
                          <a:spcPts val="0"/>
                        </a:spcBef>
                        <a:spcAft>
                          <a:spcPts val="0"/>
                        </a:spcAft>
                        <a:buClrTx/>
                        <a:buSzTx/>
                        <a:buFontTx/>
                        <a:buNone/>
                        <a:tabLst/>
                        <a:defRPr lang="de-DE"/>
                      </a:pPr>
                      <a:r>
                        <a:rPr lang="de-DE" sz="4800" b="0" dirty="0">
                          <a:latin typeface="Helvetica Neue" panose="02000503000000020004" pitchFamily="2" charset="0"/>
                          <a:ea typeface="Helvetica Neue" panose="02000503000000020004" pitchFamily="2" charset="0"/>
                          <a:cs typeface="Helvetica Neue" panose="02000503000000020004" pitchFamily="2" charset="0"/>
                        </a:rPr>
                        <a:t>Implementierung: Herausforderungen, Erfolgsfaktoren, Beispiele  </a:t>
                      </a:r>
                    </a:p>
                    <a:p>
                      <a:pPr marL="0" marR="0" lvl="0" indent="0" algn="r" defTabSz="914400" rtl="0" eaLnBrk="1" fontAlgn="auto" latinLnBrk="0" hangingPunct="1">
                        <a:lnSpc>
                          <a:spcPct val="100000"/>
                        </a:lnSpc>
                        <a:spcBef>
                          <a:spcPts val="0"/>
                        </a:spcBef>
                        <a:spcAft>
                          <a:spcPts val="0"/>
                        </a:spcAft>
                        <a:buClrTx/>
                        <a:buSzTx/>
                        <a:buFontTx/>
                        <a:buNone/>
                        <a:tabLst/>
                        <a:defRPr lang="de-DE"/>
                      </a:pPr>
                      <a:r>
                        <a:rPr lang="de-DE" sz="4800" b="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12</a:t>
                      </a:r>
                    </a:p>
                  </a:txBody>
                  <a:tcPr marL="458862" marR="458862" marT="91440" marB="91440" anchor="b">
                    <a:lnL w="12700" cmpd="sng">
                      <a:noFill/>
                      <a:prstDash val="solid"/>
                    </a:lnL>
                    <a:lnR w="12700" cmpd="sng">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0977400"/>
                  </a:ext>
                </a:extLst>
              </a:tr>
              <a:tr h="1709670">
                <a:tc>
                  <a:txBody>
                    <a:bodyPr/>
                    <a:lstStyle>
                      <a:defPPr>
                        <a:defRPr lang="de-DE"/>
                      </a:defPPr>
                    </a:lstStyle>
                    <a:p>
                      <a:pPr marL="0" algn="r" defTabSz="914400" rtl="0" eaLnBrk="1" latinLnBrk="0" hangingPunct="1"/>
                      <a:r>
                        <a:rPr lang="de-DE" sz="4800" b="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Mögliche Roadmap</a:t>
                      </a:r>
                    </a:p>
                    <a:p>
                      <a:pPr marL="0" algn="r" defTabSz="914400" rtl="0" eaLnBrk="1" latinLnBrk="0" hangingPunct="1"/>
                      <a:r>
                        <a:rPr lang="de-DE" sz="4800" b="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15</a:t>
                      </a:r>
                    </a:p>
                  </a:txBody>
                  <a:tcPr marL="458862" marR="458862" marT="91440" marB="91440" anchor="b">
                    <a:lnL w="12700" cmpd="sng">
                      <a:noFill/>
                      <a:prstDash val="solid"/>
                    </a:lnL>
                    <a:lnR w="12700" cmpd="sng">
                      <a:noFill/>
                      <a:prstDash val="solid"/>
                    </a:lnR>
                    <a:lnT w="9525"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056376589"/>
                  </a:ext>
                </a:extLst>
              </a:tr>
            </a:tbl>
          </a:graphicData>
        </a:graphic>
      </p:graphicFrame>
    </p:spTree>
    <p:extLst>
      <p:ext uri="{BB962C8B-B14F-4D97-AF65-F5344CB8AC3E}">
        <p14:creationId xmlns:p14="http://schemas.microsoft.com/office/powerpoint/2010/main" val="2501797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748FF0-3FE6-FAC6-34E7-6A4EBEFA62EA}"/>
              </a:ext>
            </a:extLst>
          </p:cNvPr>
          <p:cNvSpPr>
            <a:spLocks noGrp="1"/>
          </p:cNvSpPr>
          <p:nvPr>
            <p:ph type="title"/>
          </p:nvPr>
        </p:nvSpPr>
        <p:spPr>
          <a:xfrm>
            <a:off x="1828798" y="945932"/>
            <a:ext cx="20320002" cy="1828800"/>
          </a:xfrm>
        </p:spPr>
        <p:txBody>
          <a:bodyPr>
            <a:noAutofit/>
          </a:bodyPr>
          <a:lstStyle/>
          <a:p>
            <a:r>
              <a:rPr lang="de-DE" kern="1200" dirty="0">
                <a:solidFill>
                  <a:schemeClr val="tx1"/>
                </a:solidFill>
              </a:rPr>
              <a:t>Ganzheitliche Transformation durch das             </a:t>
            </a:r>
            <a:r>
              <a:rPr lang="de-DE" kern="1200" dirty="0" err="1">
                <a:solidFill>
                  <a:schemeClr val="tx1"/>
                </a:solidFill>
              </a:rPr>
              <a:t>Inner</a:t>
            </a:r>
            <a:r>
              <a:rPr lang="de-DE" kern="1200" dirty="0">
                <a:solidFill>
                  <a:schemeClr val="tx1"/>
                </a:solidFill>
              </a:rPr>
              <a:t> Development Framework</a:t>
            </a:r>
            <a:endParaRPr lang="de-DE" dirty="0"/>
          </a:p>
        </p:txBody>
      </p:sp>
      <p:sp>
        <p:nvSpPr>
          <p:cNvPr id="4" name="Foliennummernplatzhalter 3">
            <a:extLst>
              <a:ext uri="{FF2B5EF4-FFF2-40B4-BE49-F238E27FC236}">
                <a16:creationId xmlns:a16="http://schemas.microsoft.com/office/drawing/2014/main" id="{271FF91C-BAC8-3097-0B1B-322D75D9D0FF}"/>
              </a:ext>
            </a:extLst>
          </p:cNvPr>
          <p:cNvSpPr>
            <a:spLocks noGrp="1"/>
          </p:cNvSpPr>
          <p:nvPr>
            <p:ph type="sldNum" sz="quarter" idx="4"/>
          </p:nvPr>
        </p:nvSpPr>
        <p:spPr>
          <a:xfrm>
            <a:off x="22707600" y="12240009"/>
            <a:ext cx="1322832" cy="830997"/>
          </a:xfrm>
        </p:spPr>
        <p:txBody>
          <a:bodyPr/>
          <a:lstStyle/>
          <a:p>
            <a:pPr rtl="0"/>
            <a:fld id="{58FB4751-880F-D840-AAA9-3A15815CC996}" type="slidenum">
              <a:rPr lang="de-DE" smtClean="0"/>
              <a:pPr rtl="0"/>
              <a:t>7</a:t>
            </a:fld>
            <a:endParaRPr lang="de-DE" dirty="0"/>
          </a:p>
        </p:txBody>
      </p:sp>
      <p:pic>
        <p:nvPicPr>
          <p:cNvPr id="101" name="Grafik 100">
            <a:extLst>
              <a:ext uri="{FF2B5EF4-FFF2-40B4-BE49-F238E27FC236}">
                <a16:creationId xmlns:a16="http://schemas.microsoft.com/office/drawing/2014/main" id="{24E0C291-20EF-B388-A392-B1889801D3C6}"/>
              </a:ext>
            </a:extLst>
          </p:cNvPr>
          <p:cNvPicPr>
            <a:picLocks noChangeAspect="1"/>
          </p:cNvPicPr>
          <p:nvPr/>
        </p:nvPicPr>
        <p:blipFill rotWithShape="1">
          <a:blip r:embed="rId3"/>
          <a:srcRect l="5844" t="6491" r="6207" b="7602"/>
          <a:stretch/>
        </p:blipFill>
        <p:spPr>
          <a:xfrm>
            <a:off x="1828798" y="3178477"/>
            <a:ext cx="17424402" cy="9573537"/>
          </a:xfrm>
          <a:prstGeom prst="rect">
            <a:avLst/>
          </a:prstGeom>
        </p:spPr>
      </p:pic>
    </p:spTree>
    <p:extLst>
      <p:ext uri="{BB962C8B-B14F-4D97-AF65-F5344CB8AC3E}">
        <p14:creationId xmlns:p14="http://schemas.microsoft.com/office/powerpoint/2010/main" val="2720321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748FF0-3FE6-FAC6-34E7-6A4EBEFA62EA}"/>
              </a:ext>
            </a:extLst>
          </p:cNvPr>
          <p:cNvSpPr>
            <a:spLocks noGrp="1"/>
          </p:cNvSpPr>
          <p:nvPr>
            <p:ph type="title"/>
          </p:nvPr>
        </p:nvSpPr>
        <p:spPr>
          <a:xfrm>
            <a:off x="1828798" y="945932"/>
            <a:ext cx="20320002" cy="1828800"/>
          </a:xfrm>
        </p:spPr>
        <p:txBody>
          <a:bodyPr>
            <a:noAutofit/>
          </a:bodyPr>
          <a:lstStyle/>
          <a:p>
            <a:r>
              <a:rPr lang="de-DE" kern="1200" dirty="0">
                <a:solidFill>
                  <a:schemeClr val="tx1"/>
                </a:solidFill>
              </a:rPr>
              <a:t>Das IDG Framework: 5 eng verwobene Dimensionen für eine ganzheitliche Entwicklung</a:t>
            </a:r>
            <a:endParaRPr lang="de-DE" dirty="0"/>
          </a:p>
        </p:txBody>
      </p:sp>
      <p:sp>
        <p:nvSpPr>
          <p:cNvPr id="4" name="Foliennummernplatzhalter 3">
            <a:extLst>
              <a:ext uri="{FF2B5EF4-FFF2-40B4-BE49-F238E27FC236}">
                <a16:creationId xmlns:a16="http://schemas.microsoft.com/office/drawing/2014/main" id="{271FF91C-BAC8-3097-0B1B-322D75D9D0FF}"/>
              </a:ext>
            </a:extLst>
          </p:cNvPr>
          <p:cNvSpPr>
            <a:spLocks noGrp="1"/>
          </p:cNvSpPr>
          <p:nvPr>
            <p:ph type="sldNum" sz="quarter" idx="4"/>
          </p:nvPr>
        </p:nvSpPr>
        <p:spPr>
          <a:xfrm>
            <a:off x="22707600" y="12240009"/>
            <a:ext cx="1322832" cy="830997"/>
          </a:xfrm>
        </p:spPr>
        <p:txBody>
          <a:bodyPr/>
          <a:lstStyle/>
          <a:p>
            <a:pPr rtl="0"/>
            <a:fld id="{58FB4751-880F-D840-AAA9-3A15815CC996}" type="slidenum">
              <a:rPr lang="de-DE" smtClean="0"/>
              <a:pPr rtl="0"/>
              <a:t>8</a:t>
            </a:fld>
            <a:endParaRPr lang="de-DE" dirty="0"/>
          </a:p>
        </p:txBody>
      </p:sp>
      <p:sp>
        <p:nvSpPr>
          <p:cNvPr id="103" name="Inhaltsplatzhalter 7">
            <a:extLst>
              <a:ext uri="{FF2B5EF4-FFF2-40B4-BE49-F238E27FC236}">
                <a16:creationId xmlns:a16="http://schemas.microsoft.com/office/drawing/2014/main" id="{38B4FF87-4707-25DD-EEA4-4588D5674A5F}"/>
              </a:ext>
            </a:extLst>
          </p:cNvPr>
          <p:cNvSpPr>
            <a:spLocks noGrp="1"/>
          </p:cNvSpPr>
          <p:nvPr>
            <p:ph sz="quarter" idx="10"/>
          </p:nvPr>
        </p:nvSpPr>
        <p:spPr>
          <a:xfrm>
            <a:off x="1828798" y="3221633"/>
            <a:ext cx="10566402" cy="6106299"/>
          </a:xfrm>
        </p:spPr>
        <p:txBody>
          <a:bodyPr rtlCol="0">
            <a:noAutofit/>
          </a:bodyPr>
          <a:lstStyle>
            <a:defPPr>
              <a:defRPr lang="de-DE"/>
            </a:defPPr>
          </a:lstStyle>
          <a:p>
            <a:pPr marL="0" indent="0">
              <a:buNone/>
            </a:pPr>
            <a:r>
              <a:rPr lang="de-DE" sz="3200" dirty="0"/>
              <a:t>Die IDG-Dimensionen sind eng miteinander verbunden und beeinflussen sich gegenseitig. </a:t>
            </a:r>
          </a:p>
          <a:p>
            <a:pPr marL="0" indent="0">
              <a:buNone/>
            </a:pPr>
            <a:r>
              <a:rPr lang="de-DE" sz="3200" dirty="0"/>
              <a:t>Sein schafft die Grundlage für persönliche Integrität und Authentizität, was notwendig ist, um effektiv in Beziehung zu gehen und zusammen zu arbeiten. </a:t>
            </a:r>
          </a:p>
          <a:p>
            <a:pPr marL="0" indent="0">
              <a:buNone/>
            </a:pPr>
            <a:r>
              <a:rPr lang="de-DE" sz="3200" dirty="0"/>
              <a:t>Denken ermöglicht das Verständnis komplexer Herausforderungen, was wiederum Handeln informiert, um effektive und nachhaltige Maßnahmen zu ergreifen. </a:t>
            </a:r>
          </a:p>
          <a:p>
            <a:pPr marL="0" indent="0">
              <a:buNone/>
            </a:pPr>
            <a:r>
              <a:rPr lang="de-DE" sz="3200" dirty="0"/>
              <a:t>Zusammenarbeit und Beziehung fördern eine Kultur des Vertrauens &amp; der Zusammenarbeit, was Handeln unterstützt.</a:t>
            </a:r>
          </a:p>
          <a:p>
            <a:pPr marL="0" indent="0">
              <a:buNone/>
            </a:pPr>
            <a:endParaRPr lang="de-DE" sz="3200" dirty="0"/>
          </a:p>
        </p:txBody>
      </p:sp>
      <p:pic>
        <p:nvPicPr>
          <p:cNvPr id="105" name="Grafik 104">
            <a:extLst>
              <a:ext uri="{FF2B5EF4-FFF2-40B4-BE49-F238E27FC236}">
                <a16:creationId xmlns:a16="http://schemas.microsoft.com/office/drawing/2014/main" id="{3F00D3AE-6A8D-9A43-022C-4519A6F504EF}"/>
              </a:ext>
            </a:extLst>
          </p:cNvPr>
          <p:cNvPicPr>
            <a:picLocks noChangeAspect="1"/>
          </p:cNvPicPr>
          <p:nvPr/>
        </p:nvPicPr>
        <p:blipFill>
          <a:blip r:embed="rId3"/>
          <a:stretch>
            <a:fillRect/>
          </a:stretch>
        </p:blipFill>
        <p:spPr>
          <a:xfrm>
            <a:off x="14102241" y="3531942"/>
            <a:ext cx="7030559" cy="6799508"/>
          </a:xfrm>
          <a:prstGeom prst="rect">
            <a:avLst/>
          </a:prstGeom>
        </p:spPr>
      </p:pic>
      <p:sp>
        <p:nvSpPr>
          <p:cNvPr id="3" name="Textfeld 2">
            <a:extLst>
              <a:ext uri="{FF2B5EF4-FFF2-40B4-BE49-F238E27FC236}">
                <a16:creationId xmlns:a16="http://schemas.microsoft.com/office/drawing/2014/main" id="{0E320F6F-8802-E037-D3A4-FCDF16896C5B}"/>
              </a:ext>
            </a:extLst>
          </p:cNvPr>
          <p:cNvSpPr txBox="1"/>
          <p:nvPr/>
        </p:nvSpPr>
        <p:spPr>
          <a:xfrm>
            <a:off x="17983200" y="8928577"/>
            <a:ext cx="1809148" cy="430887"/>
          </a:xfrm>
          <a:prstGeom prst="rect">
            <a:avLst/>
          </a:prstGeom>
          <a:solidFill>
            <a:srgbClr val="FF4A40"/>
          </a:solidFill>
        </p:spPr>
        <p:txBody>
          <a:bodyPr wrap="square" rtlCol="0" anchor="ctr">
            <a:spAutoFit/>
          </a:bodyPr>
          <a:lstStyle/>
          <a:p>
            <a:pPr algn="ctr"/>
            <a:r>
              <a:rPr lang="de-DE" sz="2000" b="1" dirty="0">
                <a:solidFill>
                  <a:schemeClr val="bg1"/>
                </a:solidFill>
              </a:rPr>
              <a:t>B</a:t>
            </a:r>
            <a:r>
              <a:rPr lang="de-DE" sz="2200" b="1" dirty="0">
                <a:solidFill>
                  <a:schemeClr val="bg1"/>
                </a:solidFill>
              </a:rPr>
              <a:t>eziehung</a:t>
            </a:r>
            <a:r>
              <a:rPr lang="de-DE" sz="2000" b="1" dirty="0">
                <a:solidFill>
                  <a:schemeClr val="bg1"/>
                </a:solidFill>
              </a:rPr>
              <a:t>    </a:t>
            </a:r>
          </a:p>
        </p:txBody>
      </p:sp>
      <p:sp>
        <p:nvSpPr>
          <p:cNvPr id="5" name="Textfeld 4">
            <a:extLst>
              <a:ext uri="{FF2B5EF4-FFF2-40B4-BE49-F238E27FC236}">
                <a16:creationId xmlns:a16="http://schemas.microsoft.com/office/drawing/2014/main" id="{D2085371-41E6-54AB-44A8-49D1322051F1}"/>
              </a:ext>
            </a:extLst>
          </p:cNvPr>
          <p:cNvSpPr txBox="1"/>
          <p:nvPr/>
        </p:nvSpPr>
        <p:spPr>
          <a:xfrm>
            <a:off x="15301588" y="8846245"/>
            <a:ext cx="2275920" cy="399355"/>
          </a:xfrm>
          <a:prstGeom prst="rect">
            <a:avLst/>
          </a:prstGeom>
          <a:solidFill>
            <a:srgbClr val="FF6C1E"/>
          </a:solidFill>
        </p:spPr>
        <p:txBody>
          <a:bodyPr wrap="square" rtlCol="0" anchor="ctr">
            <a:spAutoFit/>
          </a:bodyPr>
          <a:lstStyle/>
          <a:p>
            <a:pPr algn="ctr"/>
            <a:r>
              <a:rPr lang="de-DE" sz="2000" b="1" dirty="0">
                <a:solidFill>
                  <a:schemeClr val="bg1"/>
                </a:solidFill>
              </a:rPr>
              <a:t>Zusammenarbeit</a:t>
            </a:r>
          </a:p>
        </p:txBody>
      </p:sp>
      <p:sp>
        <p:nvSpPr>
          <p:cNvPr id="6" name="Textfeld 5">
            <a:extLst>
              <a:ext uri="{FF2B5EF4-FFF2-40B4-BE49-F238E27FC236}">
                <a16:creationId xmlns:a16="http://schemas.microsoft.com/office/drawing/2014/main" id="{A5BE9307-7AED-5E66-0453-B337E51FDBB5}"/>
              </a:ext>
            </a:extLst>
          </p:cNvPr>
          <p:cNvSpPr txBox="1"/>
          <p:nvPr/>
        </p:nvSpPr>
        <p:spPr>
          <a:xfrm>
            <a:off x="14564988" y="6274783"/>
            <a:ext cx="1767212" cy="399354"/>
          </a:xfrm>
          <a:prstGeom prst="rect">
            <a:avLst/>
          </a:prstGeom>
          <a:solidFill>
            <a:srgbClr val="7F1F3B"/>
          </a:solidFill>
        </p:spPr>
        <p:txBody>
          <a:bodyPr wrap="square" rtlCol="0" anchor="ctr">
            <a:spAutoFit/>
          </a:bodyPr>
          <a:lstStyle/>
          <a:p>
            <a:pPr algn="ctr"/>
            <a:r>
              <a:rPr lang="de-DE" sz="2000" b="1" dirty="0">
                <a:solidFill>
                  <a:schemeClr val="bg1"/>
                </a:solidFill>
              </a:rPr>
              <a:t>Handeln</a:t>
            </a:r>
          </a:p>
        </p:txBody>
      </p:sp>
      <p:sp>
        <p:nvSpPr>
          <p:cNvPr id="7" name="Textfeld 6">
            <a:extLst>
              <a:ext uri="{FF2B5EF4-FFF2-40B4-BE49-F238E27FC236}">
                <a16:creationId xmlns:a16="http://schemas.microsoft.com/office/drawing/2014/main" id="{E2A7D534-ACD0-EBA0-70A8-0658DC3ACD64}"/>
              </a:ext>
            </a:extLst>
          </p:cNvPr>
          <p:cNvSpPr txBox="1"/>
          <p:nvPr/>
        </p:nvSpPr>
        <p:spPr>
          <a:xfrm>
            <a:off x="16657413" y="4565498"/>
            <a:ext cx="1630587" cy="400110"/>
          </a:xfrm>
          <a:prstGeom prst="rect">
            <a:avLst/>
          </a:prstGeom>
          <a:solidFill>
            <a:srgbClr val="E4C594"/>
          </a:solidFill>
        </p:spPr>
        <p:txBody>
          <a:bodyPr wrap="square" rtlCol="0" anchor="ctr">
            <a:spAutoFit/>
          </a:bodyPr>
          <a:lstStyle/>
          <a:p>
            <a:pPr algn="ctr"/>
            <a:r>
              <a:rPr lang="de-DE" sz="2000" b="1" dirty="0">
                <a:solidFill>
                  <a:schemeClr val="bg1"/>
                </a:solidFill>
              </a:rPr>
              <a:t>Sein</a:t>
            </a:r>
          </a:p>
        </p:txBody>
      </p:sp>
      <p:sp>
        <p:nvSpPr>
          <p:cNvPr id="8" name="Textfeld 7">
            <a:extLst>
              <a:ext uri="{FF2B5EF4-FFF2-40B4-BE49-F238E27FC236}">
                <a16:creationId xmlns:a16="http://schemas.microsoft.com/office/drawing/2014/main" id="{8E657482-5929-0F06-1D65-94D34E1E2B9A}"/>
              </a:ext>
            </a:extLst>
          </p:cNvPr>
          <p:cNvSpPr txBox="1"/>
          <p:nvPr/>
        </p:nvSpPr>
        <p:spPr>
          <a:xfrm>
            <a:off x="19014719" y="6204586"/>
            <a:ext cx="1483081" cy="400110"/>
          </a:xfrm>
          <a:prstGeom prst="rect">
            <a:avLst/>
          </a:prstGeom>
          <a:solidFill>
            <a:srgbClr val="F58EAD"/>
          </a:solidFill>
        </p:spPr>
        <p:txBody>
          <a:bodyPr wrap="square" rtlCol="0" anchor="ctr">
            <a:spAutoFit/>
          </a:bodyPr>
          <a:lstStyle/>
          <a:p>
            <a:pPr algn="ctr"/>
            <a:r>
              <a:rPr lang="de-DE" sz="2000" b="1" dirty="0">
                <a:solidFill>
                  <a:schemeClr val="bg1"/>
                </a:solidFill>
              </a:rPr>
              <a:t>Denken</a:t>
            </a:r>
          </a:p>
        </p:txBody>
      </p:sp>
    </p:spTree>
    <p:extLst>
      <p:ext uri="{BB962C8B-B14F-4D97-AF65-F5344CB8AC3E}">
        <p14:creationId xmlns:p14="http://schemas.microsoft.com/office/powerpoint/2010/main" val="322068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F46C7B-D29F-368C-FEEC-CDFA125F8E5C}"/>
              </a:ext>
            </a:extLst>
          </p:cNvPr>
          <p:cNvSpPr>
            <a:spLocks noGrp="1"/>
          </p:cNvSpPr>
          <p:nvPr>
            <p:ph type="title"/>
          </p:nvPr>
        </p:nvSpPr>
        <p:spPr/>
        <p:txBody>
          <a:bodyPr rtlCol="0"/>
          <a:lstStyle>
            <a:defPPr>
              <a:defRPr lang="de-DE"/>
            </a:defPPr>
          </a:lstStyle>
          <a:p>
            <a:pPr rtl="0"/>
            <a:r>
              <a:rPr lang="de-DE" dirty="0"/>
              <a:t>Inhalt</a:t>
            </a:r>
          </a:p>
        </p:txBody>
      </p:sp>
      <p:graphicFrame>
        <p:nvGraphicFramePr>
          <p:cNvPr id="6" name="Tabelle 4">
            <a:extLst>
              <a:ext uri="{FF2B5EF4-FFF2-40B4-BE49-F238E27FC236}">
                <a16:creationId xmlns:a16="http://schemas.microsoft.com/office/drawing/2014/main" id="{0D6FB95E-6987-A57C-3663-3FD6F6FAC24E}"/>
              </a:ext>
            </a:extLst>
          </p:cNvPr>
          <p:cNvGraphicFramePr>
            <a:graphicFrameLocks noGrp="1"/>
          </p:cNvGraphicFramePr>
          <p:nvPr>
            <p:ph idx="1"/>
            <p:extLst>
              <p:ext uri="{D42A27DB-BD31-4B8C-83A1-F6EECF244321}">
                <p14:modId xmlns:p14="http://schemas.microsoft.com/office/powerpoint/2010/main" val="2980764484"/>
              </p:ext>
            </p:extLst>
          </p:nvPr>
        </p:nvGraphicFramePr>
        <p:xfrm>
          <a:off x="1676401" y="3651250"/>
          <a:ext cx="21031194" cy="9229636"/>
        </p:xfrm>
        <a:graphic>
          <a:graphicData uri="http://schemas.openxmlformats.org/drawingml/2006/table">
            <a:tbl>
              <a:tblPr firstRow="1" bandRow="1"/>
              <a:tblGrid>
                <a:gridCol w="21031194">
                  <a:extLst>
                    <a:ext uri="{9D8B030D-6E8A-4147-A177-3AD203B41FA5}">
                      <a16:colId xmlns:a16="http://schemas.microsoft.com/office/drawing/2014/main" val="1563570424"/>
                    </a:ext>
                  </a:extLst>
                </a:gridCol>
              </a:tblGrid>
              <a:tr h="1645920">
                <a:tc>
                  <a:txBody>
                    <a:bodyPr/>
                    <a:lstStyle>
                      <a:defPPr>
                        <a:defRPr lang="de-DE"/>
                      </a:defPPr>
                    </a:lstStyle>
                    <a:p>
                      <a:pPr marL="0" marR="0" lvl="0" indent="0" algn="r" defTabSz="914400" rtl="0" eaLnBrk="1" fontAlgn="auto" latinLnBrk="0" hangingPunct="1">
                        <a:lnSpc>
                          <a:spcPct val="100000"/>
                        </a:lnSpc>
                        <a:spcBef>
                          <a:spcPts val="0"/>
                        </a:spcBef>
                        <a:spcAft>
                          <a:spcPts val="0"/>
                        </a:spcAft>
                        <a:buClrTx/>
                        <a:buSzTx/>
                        <a:buFontTx/>
                        <a:buNone/>
                        <a:tabLst/>
                        <a:defRPr lang="de-DE"/>
                      </a:pPr>
                      <a:r>
                        <a:rPr lang="de-DE" sz="4800" b="0" dirty="0">
                          <a:latin typeface="Helvetica Neue" panose="02000503000000020004" pitchFamily="2" charset="0"/>
                          <a:ea typeface="Helvetica Neue" panose="02000503000000020004" pitchFamily="2" charset="0"/>
                          <a:cs typeface="Helvetica Neue" panose="02000503000000020004" pitchFamily="2" charset="0"/>
                        </a:rPr>
                        <a:t>Warum wir jetzt handeln</a:t>
                      </a:r>
                      <a:r>
                        <a:rPr lang="de-DE" sz="4800" b="0" baseline="0" dirty="0">
                          <a:latin typeface="Helvetica Neue" panose="02000503000000020004" pitchFamily="2" charset="0"/>
                          <a:ea typeface="Helvetica Neue" panose="02000503000000020004" pitchFamily="2" charset="0"/>
                          <a:cs typeface="Helvetica Neue" panose="02000503000000020004" pitchFamily="2" charset="0"/>
                        </a:rPr>
                        <a:t> müssen</a:t>
                      </a:r>
                      <a:endParaRPr lang="de-DE" sz="4800" b="0" dirty="0">
                        <a:latin typeface="Helvetica Neue" panose="02000503000000020004" pitchFamily="2" charset="0"/>
                        <a:ea typeface="Helvetica Neue" panose="02000503000000020004" pitchFamily="2" charset="0"/>
                        <a:cs typeface="Helvetica Neue" panose="02000503000000020004" pitchFamily="2" charset="0"/>
                      </a:endParaRPr>
                    </a:p>
                    <a:p>
                      <a:pPr algn="r" rtl="0"/>
                      <a:r>
                        <a:rPr lang="de-DE" sz="4800" b="0" dirty="0">
                          <a:latin typeface="Helvetica Neue" panose="02000503000000020004" pitchFamily="2" charset="0"/>
                          <a:ea typeface="Helvetica Neue" panose="02000503000000020004" pitchFamily="2" charset="0"/>
                          <a:cs typeface="Helvetica Neue" panose="02000503000000020004" pitchFamily="2" charset="0"/>
                        </a:rPr>
                        <a:t>3</a:t>
                      </a:r>
                    </a:p>
                  </a:txBody>
                  <a:tcPr marL="458862" marR="458862" marT="91440" marB="91440">
                    <a:lnL w="12700" cmpd="sng">
                      <a:noFill/>
                      <a:prstDash val="solid"/>
                    </a:lnL>
                    <a:lnR w="12700" cmpd="sng">
                      <a:noFill/>
                      <a:prstDash val="solid"/>
                    </a:lnR>
                    <a:lnT w="12700" cmpd="sng">
                      <a:noFill/>
                      <a:prstDash val="soli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89471877"/>
                  </a:ext>
                </a:extLst>
              </a:tr>
              <a:tr h="1958016">
                <a:tc>
                  <a:txBody>
                    <a:bodyPr/>
                    <a:lstStyle>
                      <a:defPPr>
                        <a:defRPr lang="de-DE"/>
                      </a:defPPr>
                    </a:lstStyle>
                    <a:p>
                      <a:pPr algn="r" rtl="0"/>
                      <a:r>
                        <a:rPr lang="de-DE" sz="4800" b="0" dirty="0">
                          <a:latin typeface="Helvetica Neue" panose="02000503000000020004" pitchFamily="2" charset="0"/>
                          <a:ea typeface="Helvetica Neue" panose="02000503000000020004" pitchFamily="2" charset="0"/>
                          <a:cs typeface="Helvetica Neue" panose="02000503000000020004" pitchFamily="2" charset="0"/>
                        </a:rPr>
                        <a:t>Vision für nachhaltigen Wandel: Die </a:t>
                      </a:r>
                      <a:r>
                        <a:rPr lang="de-DE" sz="4800" b="0" dirty="0" err="1">
                          <a:latin typeface="Helvetica Neue" panose="02000503000000020004" pitchFamily="2" charset="0"/>
                          <a:ea typeface="Helvetica Neue" panose="02000503000000020004" pitchFamily="2" charset="0"/>
                          <a:cs typeface="Helvetica Neue" panose="02000503000000020004" pitchFamily="2" charset="0"/>
                        </a:rPr>
                        <a:t>Inner</a:t>
                      </a:r>
                      <a:r>
                        <a:rPr lang="de-DE" sz="4800" b="0" dirty="0">
                          <a:latin typeface="Helvetica Neue" panose="02000503000000020004" pitchFamily="2" charset="0"/>
                          <a:ea typeface="Helvetica Neue" panose="02000503000000020004" pitchFamily="2" charset="0"/>
                          <a:cs typeface="Helvetica Neue" panose="02000503000000020004" pitchFamily="2" charset="0"/>
                        </a:rPr>
                        <a:t> Development Goals</a:t>
                      </a:r>
                    </a:p>
                    <a:p>
                      <a:pPr marL="0" algn="r" defTabSz="914400" rtl="0" eaLnBrk="1" latinLnBrk="0" hangingPunct="1"/>
                      <a:r>
                        <a:rPr lang="de-DE" sz="4800" b="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6</a:t>
                      </a:r>
                    </a:p>
                  </a:txBody>
                  <a:tcPr marL="458862" marR="458862" marT="91440" marB="91440" anchor="b">
                    <a:lnL w="12700" cmpd="sng">
                      <a:noFill/>
                      <a:prstDash val="solid"/>
                    </a:lnL>
                    <a:lnR w="12700" cmpd="sng">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36238222"/>
                  </a:ext>
                </a:extLst>
              </a:tr>
              <a:tr h="1997974">
                <a:tc>
                  <a:txBody>
                    <a:bodyPr/>
                    <a:lstStyle>
                      <a:defPPr>
                        <a:defRPr lang="de-DE"/>
                      </a:defPPr>
                    </a:lstStyle>
                    <a:p>
                      <a:pPr algn="r" rtl="0"/>
                      <a:r>
                        <a:rPr lang="de-DE" sz="4800" b="1" dirty="0">
                          <a:latin typeface="Helvetica Neue" panose="02000503000000020004" pitchFamily="2" charset="0"/>
                          <a:ea typeface="Helvetica Neue" panose="02000503000000020004" pitchFamily="2" charset="0"/>
                          <a:cs typeface="Helvetica Neue" panose="02000503000000020004" pitchFamily="2" charset="0"/>
                        </a:rPr>
                        <a:t>Ganzheitliche Transformation des Systems</a:t>
                      </a:r>
                    </a:p>
                    <a:p>
                      <a:pPr marL="0" algn="r" defTabSz="914400" rtl="0" eaLnBrk="1" latinLnBrk="0" hangingPunct="1"/>
                      <a:r>
                        <a:rPr lang="de-DE" sz="4800" b="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9</a:t>
                      </a:r>
                    </a:p>
                  </a:txBody>
                  <a:tcPr marL="458862" marR="458862" marT="91440" marB="91440" anchor="b">
                    <a:lnL w="12700" cmpd="sng">
                      <a:noFill/>
                      <a:prstDash val="solid"/>
                    </a:lnL>
                    <a:lnR w="12700" cmpd="sng">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4452646"/>
                  </a:ext>
                </a:extLst>
              </a:tr>
              <a:tr h="1918056">
                <a:tc>
                  <a:txBody>
                    <a:bodyPr/>
                    <a:lstStyle>
                      <a:defPPr>
                        <a:defRPr lang="de-DE"/>
                      </a:defPPr>
                    </a:lstStyle>
                    <a:p>
                      <a:pPr marL="0" marR="0" lvl="0" indent="0" algn="r" defTabSz="914400" rtl="0" eaLnBrk="1" fontAlgn="auto" latinLnBrk="0" hangingPunct="1">
                        <a:lnSpc>
                          <a:spcPct val="100000"/>
                        </a:lnSpc>
                        <a:spcBef>
                          <a:spcPts val="0"/>
                        </a:spcBef>
                        <a:spcAft>
                          <a:spcPts val="0"/>
                        </a:spcAft>
                        <a:buClrTx/>
                        <a:buSzTx/>
                        <a:buFontTx/>
                        <a:buNone/>
                        <a:tabLst/>
                        <a:defRPr lang="de-DE"/>
                      </a:pPr>
                      <a:r>
                        <a:rPr lang="de-DE" sz="4800" b="0" dirty="0">
                          <a:latin typeface="Helvetica Neue" panose="02000503000000020004" pitchFamily="2" charset="0"/>
                          <a:ea typeface="Helvetica Neue" panose="02000503000000020004" pitchFamily="2" charset="0"/>
                          <a:cs typeface="Helvetica Neue" panose="02000503000000020004" pitchFamily="2" charset="0"/>
                        </a:rPr>
                        <a:t>Implementierung: Herausforderungen, Erfolgsfaktoren, Beispiele  </a:t>
                      </a:r>
                    </a:p>
                    <a:p>
                      <a:pPr marL="0" marR="0" lvl="0" indent="0" algn="r" defTabSz="914400" rtl="0" eaLnBrk="1" fontAlgn="auto" latinLnBrk="0" hangingPunct="1">
                        <a:lnSpc>
                          <a:spcPct val="100000"/>
                        </a:lnSpc>
                        <a:spcBef>
                          <a:spcPts val="0"/>
                        </a:spcBef>
                        <a:spcAft>
                          <a:spcPts val="0"/>
                        </a:spcAft>
                        <a:buClrTx/>
                        <a:buSzTx/>
                        <a:buFontTx/>
                        <a:buNone/>
                        <a:tabLst/>
                        <a:defRPr lang="de-DE"/>
                      </a:pPr>
                      <a:r>
                        <a:rPr lang="de-DE" sz="4800" b="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12</a:t>
                      </a:r>
                    </a:p>
                  </a:txBody>
                  <a:tcPr marL="458862" marR="458862" marT="91440" marB="91440" anchor="b">
                    <a:lnL w="12700" cmpd="sng">
                      <a:noFill/>
                      <a:prstDash val="solid"/>
                    </a:lnL>
                    <a:lnR w="12700" cmpd="sng">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0977400"/>
                  </a:ext>
                </a:extLst>
              </a:tr>
              <a:tr h="1709670">
                <a:tc>
                  <a:txBody>
                    <a:bodyPr/>
                    <a:lstStyle>
                      <a:defPPr>
                        <a:defRPr lang="de-DE"/>
                      </a:defPPr>
                    </a:lstStyle>
                    <a:p>
                      <a:pPr marL="0" algn="r" defTabSz="914400" rtl="0" eaLnBrk="1" latinLnBrk="0" hangingPunct="1"/>
                      <a:r>
                        <a:rPr lang="de-DE" sz="4800" b="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Mögliche Roadmap</a:t>
                      </a:r>
                    </a:p>
                    <a:p>
                      <a:pPr marL="0" algn="r" defTabSz="914400" rtl="0" eaLnBrk="1" latinLnBrk="0" hangingPunct="1"/>
                      <a:r>
                        <a:rPr lang="de-DE" sz="4800" b="0" kern="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15</a:t>
                      </a:r>
                    </a:p>
                  </a:txBody>
                  <a:tcPr marL="458862" marR="458862" marT="91440" marB="91440" anchor="b">
                    <a:lnL w="12700" cmpd="sng">
                      <a:noFill/>
                      <a:prstDash val="solid"/>
                    </a:lnL>
                    <a:lnR w="12700" cmpd="sng">
                      <a:noFill/>
                      <a:prstDash val="solid"/>
                    </a:lnR>
                    <a:lnT w="9525"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056376589"/>
                  </a:ext>
                </a:extLst>
              </a:tr>
            </a:tbl>
          </a:graphicData>
        </a:graphic>
      </p:graphicFrame>
    </p:spTree>
    <p:extLst>
      <p:ext uri="{BB962C8B-B14F-4D97-AF65-F5344CB8AC3E}">
        <p14:creationId xmlns:p14="http://schemas.microsoft.com/office/powerpoint/2010/main" val="4019818392"/>
      </p:ext>
    </p:extLst>
  </p:cSld>
  <p:clrMapOvr>
    <a:masterClrMapping/>
  </p:clrMapOvr>
</p:sld>
</file>

<file path=ppt/theme/theme1.xml><?xml version="1.0" encoding="utf-8"?>
<a:theme xmlns:a="http://schemas.openxmlformats.org/drawingml/2006/main" name="21_BasicWhite">
  <a:themeElements>
    <a:clrScheme name="IDG 1">
      <a:dk1>
        <a:srgbClr val="010101"/>
      </a:dk1>
      <a:lt1>
        <a:srgbClr val="FFFFFF"/>
      </a:lt1>
      <a:dk2>
        <a:srgbClr val="FEFFFF"/>
      </a:dk2>
      <a:lt2>
        <a:srgbClr val="D5D5D5"/>
      </a:lt2>
      <a:accent1>
        <a:srgbClr val="D4B789"/>
      </a:accent1>
      <a:accent2>
        <a:srgbClr val="E585A1"/>
      </a:accent2>
      <a:accent3>
        <a:srgbClr val="E74039"/>
      </a:accent3>
      <a:accent4>
        <a:srgbClr val="FF6820"/>
      </a:accent4>
      <a:accent5>
        <a:srgbClr val="66192F"/>
      </a:accent5>
      <a:accent6>
        <a:srgbClr val="FF42A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3394</Words>
  <Application>Microsoft Macintosh PowerPoint</Application>
  <PresentationFormat>Benutzerdefiniert</PresentationFormat>
  <Paragraphs>270</Paragraphs>
  <Slides>22</Slides>
  <Notes>22</Notes>
  <HiddenSlides>0</HiddenSlides>
  <MMClips>1</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22</vt:i4>
      </vt:variant>
    </vt:vector>
  </HeadingPairs>
  <TitlesOfParts>
    <vt:vector size="30" baseType="lpstr">
      <vt:lpstr>Times New Roman</vt:lpstr>
      <vt:lpstr>.SF NS</vt:lpstr>
      <vt:lpstr>Systemschrift Normal</vt:lpstr>
      <vt:lpstr>Sagona Book</vt:lpstr>
      <vt:lpstr>Courier New</vt:lpstr>
      <vt:lpstr>Helvetica Neue</vt:lpstr>
      <vt:lpstr>Arial</vt:lpstr>
      <vt:lpstr>21_BasicWhite</vt:lpstr>
      <vt:lpstr>Inner Development Goals für die Transformation</vt:lpstr>
      <vt:lpstr>Inhalt</vt:lpstr>
      <vt:lpstr>Warum wir jetzt handeln müssen: Die globalen Krisen als Weckruf</vt:lpstr>
      <vt:lpstr>Erfolgreich in turbulenten Zeiten: So werden Unternehmen flexibel und anpassungsfähig</vt:lpstr>
      <vt:lpstr>Eine Vision für nachhaltigen Wandel: Die Kraft der   Inner Development Goals (IDG)</vt:lpstr>
      <vt:lpstr>Inhalt</vt:lpstr>
      <vt:lpstr>Ganzheitliche Transformation durch das             Inner Development Framework</vt:lpstr>
      <vt:lpstr>Das IDG Framework: 5 eng verwobene Dimensionen für eine ganzheitliche Entwicklung</vt:lpstr>
      <vt:lpstr>Inhalt</vt:lpstr>
      <vt:lpstr>Die IDG bilden die Grundlage für nachhaltige Transformationsprozesse auf allen Ebenen</vt:lpstr>
      <vt:lpstr>Mit Anpassungsfähigkeit und Innovation in die Zukunft: Die Vorteile der Arbeit mit den IDG </vt:lpstr>
      <vt:lpstr>Inhalt</vt:lpstr>
      <vt:lpstr>Wie führende Unternehmen in Schweden die Einführung der IDG gestartet haben </vt:lpstr>
      <vt:lpstr>Flexible Implementierung der IDG: Maßgeschneiderte Ansätze für nachhaltigen Erfolg</vt:lpstr>
      <vt:lpstr>Inhalt</vt:lpstr>
      <vt:lpstr>PowerPoint-Präsentation</vt:lpstr>
      <vt:lpstr>PowerPoint-Präsentation</vt:lpstr>
      <vt:lpstr>Back Up</vt:lpstr>
      <vt:lpstr>Häufige Fragen zu den IDG und mögliche Antworten</vt:lpstr>
      <vt:lpstr>Herausforderungen meistern: Der Weg zur erfolgreichen IDG-Implementierung</vt:lpstr>
      <vt:lpstr>Erfolgsfaktoren: Was die Einführung der IDG unterstützt</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cp:lastModifiedBy>Microsoft Office User</cp:lastModifiedBy>
  <cp:revision>25</cp:revision>
  <dcterms:modified xsi:type="dcterms:W3CDTF">2024-08-21T13:15:32Z</dcterms:modified>
</cp:coreProperties>
</file>